
<file path=[Content_Types].xml><?xml version="1.0" encoding="utf-8"?>
<Types xmlns="http://schemas.openxmlformats.org/package/2006/content-types">
  <Default Extension="emf" ContentType="image/x-emf"/>
  <Default Extension="gif" ContentType="image/gif"/>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8" r:id="rId5"/>
  </p:sldMasterIdLst>
  <p:notesMasterIdLst>
    <p:notesMasterId r:id="rId59"/>
  </p:notesMasterIdLst>
  <p:handoutMasterIdLst>
    <p:handoutMasterId r:id="rId60"/>
  </p:handoutMasterIdLst>
  <p:sldIdLst>
    <p:sldId id="433" r:id="rId6"/>
    <p:sldId id="481" r:id="rId7"/>
    <p:sldId id="354" r:id="rId8"/>
    <p:sldId id="864" r:id="rId9"/>
    <p:sldId id="308" r:id="rId10"/>
    <p:sldId id="317" r:id="rId11"/>
    <p:sldId id="320" r:id="rId12"/>
    <p:sldId id="309" r:id="rId13"/>
    <p:sldId id="290" r:id="rId14"/>
    <p:sldId id="574" r:id="rId15"/>
    <p:sldId id="854" r:id="rId16"/>
    <p:sldId id="267" r:id="rId17"/>
    <p:sldId id="284" r:id="rId18"/>
    <p:sldId id="496" r:id="rId19"/>
    <p:sldId id="563" r:id="rId20"/>
    <p:sldId id="871" r:id="rId21"/>
    <p:sldId id="865" r:id="rId22"/>
    <p:sldId id="514" r:id="rId23"/>
    <p:sldId id="561" r:id="rId24"/>
    <p:sldId id="502" r:id="rId25"/>
    <p:sldId id="855" r:id="rId26"/>
    <p:sldId id="869" r:id="rId27"/>
    <p:sldId id="297" r:id="rId28"/>
    <p:sldId id="540" r:id="rId29"/>
    <p:sldId id="856" r:id="rId30"/>
    <p:sldId id="543" r:id="rId31"/>
    <p:sldId id="544" r:id="rId32"/>
    <p:sldId id="545" r:id="rId33"/>
    <p:sldId id="866" r:id="rId34"/>
    <p:sldId id="546" r:id="rId35"/>
    <p:sldId id="547" r:id="rId36"/>
    <p:sldId id="548" r:id="rId37"/>
    <p:sldId id="549" r:id="rId38"/>
    <p:sldId id="550" r:id="rId39"/>
    <p:sldId id="867" r:id="rId40"/>
    <p:sldId id="565" r:id="rId41"/>
    <p:sldId id="859" r:id="rId42"/>
    <p:sldId id="566" r:id="rId43"/>
    <p:sldId id="567" r:id="rId44"/>
    <p:sldId id="552" r:id="rId45"/>
    <p:sldId id="868" r:id="rId46"/>
    <p:sldId id="569" r:id="rId47"/>
    <p:sldId id="515" r:id="rId48"/>
    <p:sldId id="516" r:id="rId49"/>
    <p:sldId id="862" r:id="rId50"/>
    <p:sldId id="863" r:id="rId51"/>
    <p:sldId id="860" r:id="rId52"/>
    <p:sldId id="870" r:id="rId53"/>
    <p:sldId id="872" r:id="rId54"/>
    <p:sldId id="873" r:id="rId55"/>
    <p:sldId id="874" r:id="rId56"/>
    <p:sldId id="360" r:id="rId57"/>
    <p:sldId id="319" r:id="rId58"/>
  </p:sldIdLst>
  <p:sldSz cx="12192000" cy="6858000"/>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5pPr>
    <a:lvl6pPr marL="2286000" algn="l" defTabSz="914400" rtl="0" eaLnBrk="1" latinLnBrk="0" hangingPunct="1">
      <a:defRPr kern="1200">
        <a:solidFill>
          <a:schemeClr val="tx1"/>
        </a:solidFill>
        <a:latin typeface="Segoe UI" panose="020B0502040204020203" pitchFamily="34" charset="0"/>
        <a:ea typeface="+mn-ea"/>
        <a:cs typeface="+mn-cs"/>
      </a:defRPr>
    </a:lvl6pPr>
    <a:lvl7pPr marL="2743200" algn="l" defTabSz="914400" rtl="0" eaLnBrk="1" latinLnBrk="0" hangingPunct="1">
      <a:defRPr kern="1200">
        <a:solidFill>
          <a:schemeClr val="tx1"/>
        </a:solidFill>
        <a:latin typeface="Segoe UI" panose="020B0502040204020203" pitchFamily="34" charset="0"/>
        <a:ea typeface="+mn-ea"/>
        <a:cs typeface="+mn-cs"/>
      </a:defRPr>
    </a:lvl7pPr>
    <a:lvl8pPr marL="3200400" algn="l" defTabSz="914400" rtl="0" eaLnBrk="1" latinLnBrk="0" hangingPunct="1">
      <a:defRPr kern="1200">
        <a:solidFill>
          <a:schemeClr val="tx1"/>
        </a:solidFill>
        <a:latin typeface="Segoe UI" panose="020B0502040204020203" pitchFamily="34" charset="0"/>
        <a:ea typeface="+mn-ea"/>
        <a:cs typeface="+mn-cs"/>
      </a:defRPr>
    </a:lvl8pPr>
    <a:lvl9pPr marL="3657600" algn="l" defTabSz="914400" rtl="0" eaLnBrk="1" latinLnBrk="0" hangingPunct="1">
      <a:defRPr kern="1200">
        <a:solidFill>
          <a:schemeClr val="tx1"/>
        </a:solidFill>
        <a:latin typeface="Segoe UI" panose="020B0502040204020203" pitchFamily="34" charset="0"/>
        <a:ea typeface="+mn-ea"/>
        <a:cs typeface="+mn-cs"/>
      </a:defRPr>
    </a:lvl9pPr>
  </p:defaultTextStyle>
  <p:extLst>
    <p:ext uri="{521415D9-36F7-43E2-AB2F-B90AF26B5E84}">
      <p14:sectionLst xmlns:p14="http://schemas.microsoft.com/office/powerpoint/2010/main">
        <p14:section name="Intro" id="{0F9F6FD4-7747-46E7-8356-1653F85EBE19}">
          <p14:sldIdLst>
            <p14:sldId id="433"/>
            <p14:sldId id="481"/>
            <p14:sldId id="354"/>
            <p14:sldId id="864"/>
            <p14:sldId id="308"/>
            <p14:sldId id="317"/>
            <p14:sldId id="320"/>
            <p14:sldId id="309"/>
            <p14:sldId id="290"/>
            <p14:sldId id="574"/>
            <p14:sldId id="854"/>
            <p14:sldId id="267"/>
            <p14:sldId id="284"/>
            <p14:sldId id="496"/>
            <p14:sldId id="563"/>
            <p14:sldId id="871"/>
            <p14:sldId id="865"/>
          </p14:sldIdLst>
        </p14:section>
        <p14:section name=".NET Standard" id="{801D9885-CE78-4574-B886-CADF97F0B375}">
          <p14:sldIdLst>
            <p14:sldId id="514"/>
            <p14:sldId id="561"/>
            <p14:sldId id="502"/>
            <p14:sldId id="855"/>
            <p14:sldId id="869"/>
            <p14:sldId id="297"/>
            <p14:sldId id="540"/>
            <p14:sldId id="856"/>
            <p14:sldId id="543"/>
            <p14:sldId id="544"/>
            <p14:sldId id="545"/>
            <p14:sldId id="866"/>
            <p14:sldId id="546"/>
            <p14:sldId id="547"/>
            <p14:sldId id="548"/>
            <p14:sldId id="549"/>
            <p14:sldId id="550"/>
            <p14:sldId id="867"/>
            <p14:sldId id="565"/>
            <p14:sldId id="859"/>
            <p14:sldId id="566"/>
            <p14:sldId id="567"/>
            <p14:sldId id="552"/>
            <p14:sldId id="868"/>
            <p14:sldId id="569"/>
            <p14:sldId id="515"/>
            <p14:sldId id="516"/>
            <p14:sldId id="862"/>
            <p14:sldId id="863"/>
            <p14:sldId id="860"/>
            <p14:sldId id="870"/>
            <p14:sldId id="872"/>
            <p14:sldId id="873"/>
            <p14:sldId id="874"/>
          </p14:sldIdLst>
        </p14:section>
        <p14:section name="Module Summary" id="{1382E198-203D-42FA-8CFA-316EECEDA482}">
          <p14:sldIdLst>
            <p14:sldId id="360"/>
            <p14:sldId id="31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roun Ngo" initials="SN" lastIdx="3" clrIdx="0">
    <p:extLst>
      <p:ext uri="{19B8F6BF-5375-455C-9EA6-DF929625EA0E}">
        <p15:presenceInfo xmlns:p15="http://schemas.microsoft.com/office/powerpoint/2012/main" userId="S-1-5-21-124525095-708259637-1543119021-1155679" providerId="AD"/>
      </p:ext>
    </p:extLst>
  </p:cmAuthor>
  <p:cmAuthor id="2" name="Waqar Aziz" initials="WA" lastIdx="3" clrIdx="1">
    <p:extLst>
      <p:ext uri="{19B8F6BF-5375-455C-9EA6-DF929625EA0E}">
        <p15:presenceInfo xmlns:p15="http://schemas.microsoft.com/office/powerpoint/2012/main" userId="S-1-5-21-124525095-708259637-1543119021-1127879" providerId="AD"/>
      </p:ext>
    </p:extLst>
  </p:cmAuthor>
  <p:cmAuthor id="3" name="Deepankar Panda (Spectrum Consultants India Pvt)" initials="DP(CIP" lastIdx="5" clrIdx="2">
    <p:extLst>
      <p:ext uri="{19B8F6BF-5375-455C-9EA6-DF929625EA0E}">
        <p15:presenceInfo xmlns:p15="http://schemas.microsoft.com/office/powerpoint/2012/main" userId="S-1-5-21-2146773085-903363285-719344707-1502475" providerId="AD"/>
      </p:ext>
    </p:extLst>
  </p:cmAuthor>
  <p:cmAuthor id="4" name="Russell Young" initials="RY" lastIdx="1" clrIdx="3">
    <p:extLst>
      <p:ext uri="{19B8F6BF-5375-455C-9EA6-DF929625EA0E}">
        <p15:presenceInfo xmlns:p15="http://schemas.microsoft.com/office/powerpoint/2012/main" userId="S-1-5-21-1721254763-462695806-1538882281-376281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3300"/>
    <a:srgbClr val="68217A"/>
    <a:srgbClr val="5B9BD5"/>
    <a:srgbClr val="F8F8F8"/>
    <a:srgbClr val="1D1D1D"/>
    <a:srgbClr val="2E2E2E"/>
    <a:srgbClr val="5A5A5A"/>
    <a:srgbClr val="797979"/>
    <a:srgbClr val="1B1B1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765" autoAdjust="0"/>
    <p:restoredTop sz="58766" autoAdjust="0"/>
  </p:normalViewPr>
  <p:slideViewPr>
    <p:cSldViewPr snapToObjects="1">
      <p:cViewPr varScale="1">
        <p:scale>
          <a:sx n="67" d="100"/>
          <a:sy n="67" d="100"/>
        </p:scale>
        <p:origin x="1710" y="60"/>
      </p:cViewPr>
      <p:guideLst/>
    </p:cSldViewPr>
  </p:slideViewPr>
  <p:notesTextViewPr>
    <p:cViewPr>
      <p:scale>
        <a:sx n="3" d="2"/>
        <a:sy n="3" d="2"/>
      </p:scale>
      <p:origin x="0" y="-516"/>
    </p:cViewPr>
  </p:notesTextViewPr>
  <p:notesViewPr>
    <p:cSldViewPr snapToObjects="1">
      <p:cViewPr varScale="1">
        <p:scale>
          <a:sx n="76" d="100"/>
          <a:sy n="76" d="100"/>
        </p:scale>
        <p:origin x="2754" y="-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5" Type="http://schemas.openxmlformats.org/officeDocument/2006/relationships/slideMaster" Target="slideMasters/slideMaster1.xml"/><Relationship Id="rId61" Type="http://schemas.openxmlformats.org/officeDocument/2006/relationships/commentAuthors" Target="commentAuthor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AB11F2-2485-4FC4-8478-D3D178728F0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619FB08-24A7-43BD-B4D2-3E834AC15587}">
      <dgm:prSet phldrT="[Text]"/>
      <dgm:spPr/>
      <dgm:t>
        <a:bodyPr/>
        <a:lstStyle/>
        <a:p>
          <a:r>
            <a:rPr lang="en-US" b="1" i="0" dirty="0"/>
            <a:t>Span&lt;T&gt;</a:t>
          </a:r>
          <a:endParaRPr lang="en-US" dirty="0"/>
        </a:p>
      </dgm:t>
    </dgm:pt>
    <dgm:pt modelId="{C24D950F-747A-469C-88A0-66C01D350008}" type="parTrans" cxnId="{DB920EBA-A251-4DEE-8071-E03AFBB0779F}">
      <dgm:prSet/>
      <dgm:spPr/>
      <dgm:t>
        <a:bodyPr/>
        <a:lstStyle/>
        <a:p>
          <a:endParaRPr lang="en-US"/>
        </a:p>
      </dgm:t>
    </dgm:pt>
    <dgm:pt modelId="{71ACFF1F-C8C3-4AB9-A3BA-CD32880A437D}" type="sibTrans" cxnId="{DB920EBA-A251-4DEE-8071-E03AFBB0779F}">
      <dgm:prSet/>
      <dgm:spPr/>
      <dgm:t>
        <a:bodyPr/>
        <a:lstStyle/>
        <a:p>
          <a:endParaRPr lang="en-US"/>
        </a:p>
      </dgm:t>
    </dgm:pt>
    <dgm:pt modelId="{2CE901E2-882E-49D7-835A-4A1B935F66AB}">
      <dgm:prSet phldrT="[Text]"/>
      <dgm:spPr/>
      <dgm:t>
        <a:bodyPr/>
        <a:lstStyle/>
        <a:p>
          <a:r>
            <a:rPr lang="en-US" b="1" i="0" dirty="0"/>
            <a:t>Foundational-APIs working with spans</a:t>
          </a:r>
          <a:endParaRPr lang="en-US" dirty="0"/>
        </a:p>
      </dgm:t>
    </dgm:pt>
    <dgm:pt modelId="{40B77E02-1486-48ED-AD02-4523444070C4}" type="parTrans" cxnId="{D6E00ABD-7872-40C1-8F11-10D18265F816}">
      <dgm:prSet/>
      <dgm:spPr/>
      <dgm:t>
        <a:bodyPr/>
        <a:lstStyle/>
        <a:p>
          <a:endParaRPr lang="en-US"/>
        </a:p>
      </dgm:t>
    </dgm:pt>
    <dgm:pt modelId="{A82025F3-37FA-472E-9B92-104B6B67D7F4}" type="sibTrans" cxnId="{D6E00ABD-7872-40C1-8F11-10D18265F816}">
      <dgm:prSet/>
      <dgm:spPr/>
      <dgm:t>
        <a:bodyPr/>
        <a:lstStyle/>
        <a:p>
          <a:endParaRPr lang="en-US"/>
        </a:p>
      </dgm:t>
    </dgm:pt>
    <dgm:pt modelId="{8EA9B5C1-BCEF-47BD-99E0-B25F0A9C1A86}">
      <dgm:prSet phldrT="[Text]"/>
      <dgm:spPr/>
      <dgm:t>
        <a:bodyPr/>
        <a:lstStyle/>
        <a:p>
          <a:r>
            <a:rPr lang="en-US" b="1" i="0" dirty="0"/>
            <a:t>Reflection emit</a:t>
          </a:r>
          <a:endParaRPr lang="en-US" dirty="0"/>
        </a:p>
      </dgm:t>
    </dgm:pt>
    <dgm:pt modelId="{22C966AE-AF80-4322-9DCF-67AB8795C434}" type="parTrans" cxnId="{0EFD5C98-CA3E-4FCA-B2A0-5E7A320332A5}">
      <dgm:prSet/>
      <dgm:spPr/>
      <dgm:t>
        <a:bodyPr/>
        <a:lstStyle/>
        <a:p>
          <a:endParaRPr lang="en-US"/>
        </a:p>
      </dgm:t>
    </dgm:pt>
    <dgm:pt modelId="{B1130BE3-5F25-46EE-A11A-51CBCD2C6332}" type="sibTrans" cxnId="{0EFD5C98-CA3E-4FCA-B2A0-5E7A320332A5}">
      <dgm:prSet/>
      <dgm:spPr/>
      <dgm:t>
        <a:bodyPr/>
        <a:lstStyle/>
        <a:p>
          <a:endParaRPr lang="en-US"/>
        </a:p>
      </dgm:t>
    </dgm:pt>
    <dgm:pt modelId="{CC3567BD-F430-44AB-B8FF-F291C157D627}">
      <dgm:prSet phldrT="[Text]"/>
      <dgm:spPr/>
      <dgm:t>
        <a:bodyPr/>
        <a:lstStyle/>
        <a:p>
          <a:r>
            <a:rPr lang="en-US" b="1" i="0" dirty="0"/>
            <a:t>SIMD</a:t>
          </a:r>
          <a:endParaRPr lang="en-US" dirty="0"/>
        </a:p>
      </dgm:t>
    </dgm:pt>
    <dgm:pt modelId="{2A8ECCF5-8C32-4BDC-A9E7-27C9595FD34C}" type="parTrans" cxnId="{0A393A47-47FD-4ED2-AA22-F97FF999700C}">
      <dgm:prSet/>
      <dgm:spPr/>
      <dgm:t>
        <a:bodyPr/>
        <a:lstStyle/>
        <a:p>
          <a:endParaRPr lang="en-US"/>
        </a:p>
      </dgm:t>
    </dgm:pt>
    <dgm:pt modelId="{AB715768-B347-455C-BEF0-1A46614803A7}" type="sibTrans" cxnId="{0A393A47-47FD-4ED2-AA22-F97FF999700C}">
      <dgm:prSet/>
      <dgm:spPr/>
      <dgm:t>
        <a:bodyPr/>
        <a:lstStyle/>
        <a:p>
          <a:endParaRPr lang="en-US"/>
        </a:p>
      </dgm:t>
    </dgm:pt>
    <dgm:pt modelId="{189653A6-0E1B-47EF-A550-DD9C18D010FF}">
      <dgm:prSet phldrT="[Text]"/>
      <dgm:spPr/>
      <dgm:t>
        <a:bodyPr/>
        <a:lstStyle/>
        <a:p>
          <a:r>
            <a:rPr lang="en-US" b="1" i="0" dirty="0"/>
            <a:t>ValueTask and ValueTask&lt;T&gt;</a:t>
          </a:r>
          <a:endParaRPr lang="en-US" dirty="0"/>
        </a:p>
      </dgm:t>
    </dgm:pt>
    <dgm:pt modelId="{9CB07AC1-6D33-45F5-900B-531C68D819A2}" type="parTrans" cxnId="{8B43F470-8CEF-472F-A73C-BB1ED1A3370A}">
      <dgm:prSet/>
      <dgm:spPr/>
      <dgm:t>
        <a:bodyPr/>
        <a:lstStyle/>
        <a:p>
          <a:endParaRPr lang="en-US"/>
        </a:p>
      </dgm:t>
    </dgm:pt>
    <dgm:pt modelId="{D84A739E-B23A-4786-A554-7A9E02010878}" type="sibTrans" cxnId="{8B43F470-8CEF-472F-A73C-BB1ED1A3370A}">
      <dgm:prSet/>
      <dgm:spPr/>
      <dgm:t>
        <a:bodyPr/>
        <a:lstStyle/>
        <a:p>
          <a:endParaRPr lang="en-US"/>
        </a:p>
      </dgm:t>
    </dgm:pt>
    <dgm:pt modelId="{7A474707-77E7-49D4-B838-7EE2EE9576FD}">
      <dgm:prSet phldrT="[Text]"/>
      <dgm:spPr/>
      <dgm:t>
        <a:bodyPr/>
        <a:lstStyle/>
        <a:p>
          <a:r>
            <a:rPr lang="en-US" b="1" i="0" dirty="0"/>
            <a:t>DbProviderFactories</a:t>
          </a:r>
          <a:endParaRPr lang="en-US" dirty="0"/>
        </a:p>
      </dgm:t>
    </dgm:pt>
    <dgm:pt modelId="{57F7CB29-8BAD-4102-970A-147BC01CC95D}" type="parTrans" cxnId="{0C46CDA0-8963-45F7-8BE3-60A07B9FF848}">
      <dgm:prSet/>
      <dgm:spPr/>
      <dgm:t>
        <a:bodyPr/>
        <a:lstStyle/>
        <a:p>
          <a:endParaRPr lang="en-US"/>
        </a:p>
      </dgm:t>
    </dgm:pt>
    <dgm:pt modelId="{BC740934-6E11-48F1-882F-96E5B694DC7E}" type="sibTrans" cxnId="{0C46CDA0-8963-45F7-8BE3-60A07B9FF848}">
      <dgm:prSet/>
      <dgm:spPr/>
      <dgm:t>
        <a:bodyPr/>
        <a:lstStyle/>
        <a:p>
          <a:endParaRPr lang="en-US"/>
        </a:p>
      </dgm:t>
    </dgm:pt>
    <dgm:pt modelId="{0F4F24F5-6963-4080-B7A9-4F3726C79547}">
      <dgm:prSet phldrT="[Text]"/>
      <dgm:spPr/>
      <dgm:t>
        <a:bodyPr/>
        <a:lstStyle/>
        <a:p>
          <a:r>
            <a:rPr lang="en-US" b="1" i="0" dirty="0"/>
            <a:t>General Goodness</a:t>
          </a:r>
          <a:endParaRPr lang="en-US" dirty="0"/>
        </a:p>
      </dgm:t>
    </dgm:pt>
    <dgm:pt modelId="{B9D6B723-BC01-4B76-9552-D665F57DC831}" type="parTrans" cxnId="{4B349DDF-C1DE-4FB2-9069-3CD0B1670131}">
      <dgm:prSet/>
      <dgm:spPr/>
      <dgm:t>
        <a:bodyPr/>
        <a:lstStyle/>
        <a:p>
          <a:endParaRPr lang="en-US"/>
        </a:p>
      </dgm:t>
    </dgm:pt>
    <dgm:pt modelId="{7EA57040-5B10-4FD8-AE2C-4F00EDD50F4C}" type="sibTrans" cxnId="{4B349DDF-C1DE-4FB2-9069-3CD0B1670131}">
      <dgm:prSet/>
      <dgm:spPr/>
      <dgm:t>
        <a:bodyPr/>
        <a:lstStyle/>
        <a:p>
          <a:endParaRPr lang="en-US"/>
        </a:p>
      </dgm:t>
    </dgm:pt>
    <dgm:pt modelId="{7E042256-A809-4C7D-A410-83032CEA44A3}" type="pres">
      <dgm:prSet presAssocID="{FBAB11F2-2485-4FC4-8478-D3D178728F0B}" presName="linear" presStyleCnt="0">
        <dgm:presLayoutVars>
          <dgm:animLvl val="lvl"/>
          <dgm:resizeHandles val="exact"/>
        </dgm:presLayoutVars>
      </dgm:prSet>
      <dgm:spPr/>
    </dgm:pt>
    <dgm:pt modelId="{47EAB4EA-35CA-4B85-A65B-91338A75AFF6}" type="pres">
      <dgm:prSet presAssocID="{F619FB08-24A7-43BD-B4D2-3E834AC15587}" presName="parentText" presStyleLbl="node1" presStyleIdx="0" presStyleCnt="7">
        <dgm:presLayoutVars>
          <dgm:chMax val="0"/>
          <dgm:bulletEnabled val="1"/>
        </dgm:presLayoutVars>
      </dgm:prSet>
      <dgm:spPr/>
    </dgm:pt>
    <dgm:pt modelId="{D81897D3-C829-4458-BD54-C058CD78CD09}" type="pres">
      <dgm:prSet presAssocID="{71ACFF1F-C8C3-4AB9-A3BA-CD32880A437D}" presName="spacer" presStyleCnt="0"/>
      <dgm:spPr/>
    </dgm:pt>
    <dgm:pt modelId="{75FB130B-289B-4E1E-A69A-205120E4587A}" type="pres">
      <dgm:prSet presAssocID="{2CE901E2-882E-49D7-835A-4A1B935F66AB}" presName="parentText" presStyleLbl="node1" presStyleIdx="1" presStyleCnt="7">
        <dgm:presLayoutVars>
          <dgm:chMax val="0"/>
          <dgm:bulletEnabled val="1"/>
        </dgm:presLayoutVars>
      </dgm:prSet>
      <dgm:spPr/>
    </dgm:pt>
    <dgm:pt modelId="{3D5C9D3D-57D8-45ED-950D-8B9984006A0E}" type="pres">
      <dgm:prSet presAssocID="{A82025F3-37FA-472E-9B92-104B6B67D7F4}" presName="spacer" presStyleCnt="0"/>
      <dgm:spPr/>
    </dgm:pt>
    <dgm:pt modelId="{4F02938A-121B-4E9E-9978-CAA5C86FAEF1}" type="pres">
      <dgm:prSet presAssocID="{8EA9B5C1-BCEF-47BD-99E0-B25F0A9C1A86}" presName="parentText" presStyleLbl="node1" presStyleIdx="2" presStyleCnt="7">
        <dgm:presLayoutVars>
          <dgm:chMax val="0"/>
          <dgm:bulletEnabled val="1"/>
        </dgm:presLayoutVars>
      </dgm:prSet>
      <dgm:spPr/>
    </dgm:pt>
    <dgm:pt modelId="{54FFA510-552C-4EC7-9983-DFCD54F2C749}" type="pres">
      <dgm:prSet presAssocID="{B1130BE3-5F25-46EE-A11A-51CBCD2C6332}" presName="spacer" presStyleCnt="0"/>
      <dgm:spPr/>
    </dgm:pt>
    <dgm:pt modelId="{B77395D7-1503-4CF4-8CBB-F47AF7A275D5}" type="pres">
      <dgm:prSet presAssocID="{CC3567BD-F430-44AB-B8FF-F291C157D627}" presName="parentText" presStyleLbl="node1" presStyleIdx="3" presStyleCnt="7">
        <dgm:presLayoutVars>
          <dgm:chMax val="0"/>
          <dgm:bulletEnabled val="1"/>
        </dgm:presLayoutVars>
      </dgm:prSet>
      <dgm:spPr/>
    </dgm:pt>
    <dgm:pt modelId="{59DEDA4E-F930-470A-B58B-55CFE97B6E1E}" type="pres">
      <dgm:prSet presAssocID="{AB715768-B347-455C-BEF0-1A46614803A7}" presName="spacer" presStyleCnt="0"/>
      <dgm:spPr/>
    </dgm:pt>
    <dgm:pt modelId="{6BE59834-1245-415C-A260-4010F4682A97}" type="pres">
      <dgm:prSet presAssocID="{189653A6-0E1B-47EF-A550-DD9C18D010FF}" presName="parentText" presStyleLbl="node1" presStyleIdx="4" presStyleCnt="7">
        <dgm:presLayoutVars>
          <dgm:chMax val="0"/>
          <dgm:bulletEnabled val="1"/>
        </dgm:presLayoutVars>
      </dgm:prSet>
      <dgm:spPr/>
    </dgm:pt>
    <dgm:pt modelId="{092F29CF-AA30-4F18-9E09-AA7158EFBC15}" type="pres">
      <dgm:prSet presAssocID="{D84A739E-B23A-4786-A554-7A9E02010878}" presName="spacer" presStyleCnt="0"/>
      <dgm:spPr/>
    </dgm:pt>
    <dgm:pt modelId="{C28EB8CF-D9AD-4A9F-BB68-8450ABDBA4C7}" type="pres">
      <dgm:prSet presAssocID="{7A474707-77E7-49D4-B838-7EE2EE9576FD}" presName="parentText" presStyleLbl="node1" presStyleIdx="5" presStyleCnt="7">
        <dgm:presLayoutVars>
          <dgm:chMax val="0"/>
          <dgm:bulletEnabled val="1"/>
        </dgm:presLayoutVars>
      </dgm:prSet>
      <dgm:spPr/>
    </dgm:pt>
    <dgm:pt modelId="{8744C079-A3C7-4193-A03B-1250B373BF64}" type="pres">
      <dgm:prSet presAssocID="{BC740934-6E11-48F1-882F-96E5B694DC7E}" presName="spacer" presStyleCnt="0"/>
      <dgm:spPr/>
    </dgm:pt>
    <dgm:pt modelId="{93F95C71-4759-4059-B954-763338AE981F}" type="pres">
      <dgm:prSet presAssocID="{0F4F24F5-6963-4080-B7A9-4F3726C79547}" presName="parentText" presStyleLbl="node1" presStyleIdx="6" presStyleCnt="7">
        <dgm:presLayoutVars>
          <dgm:chMax val="0"/>
          <dgm:bulletEnabled val="1"/>
        </dgm:presLayoutVars>
      </dgm:prSet>
      <dgm:spPr/>
    </dgm:pt>
  </dgm:ptLst>
  <dgm:cxnLst>
    <dgm:cxn modelId="{BA033827-F479-4B4E-B978-9AB62DF14A84}" type="presOf" srcId="{8EA9B5C1-BCEF-47BD-99E0-B25F0A9C1A86}" destId="{4F02938A-121B-4E9E-9978-CAA5C86FAEF1}" srcOrd="0" destOrd="0" presId="urn:microsoft.com/office/officeart/2005/8/layout/vList2"/>
    <dgm:cxn modelId="{0E805D2A-F55B-4AD0-8B82-0D5BA0970B11}" type="presOf" srcId="{F619FB08-24A7-43BD-B4D2-3E834AC15587}" destId="{47EAB4EA-35CA-4B85-A65B-91338A75AFF6}" srcOrd="0" destOrd="0" presId="urn:microsoft.com/office/officeart/2005/8/layout/vList2"/>
    <dgm:cxn modelId="{0A393A47-47FD-4ED2-AA22-F97FF999700C}" srcId="{FBAB11F2-2485-4FC4-8478-D3D178728F0B}" destId="{CC3567BD-F430-44AB-B8FF-F291C157D627}" srcOrd="3" destOrd="0" parTransId="{2A8ECCF5-8C32-4BDC-A9E7-27C9595FD34C}" sibTransId="{AB715768-B347-455C-BEF0-1A46614803A7}"/>
    <dgm:cxn modelId="{8B43F470-8CEF-472F-A73C-BB1ED1A3370A}" srcId="{FBAB11F2-2485-4FC4-8478-D3D178728F0B}" destId="{189653A6-0E1B-47EF-A550-DD9C18D010FF}" srcOrd="4" destOrd="0" parTransId="{9CB07AC1-6D33-45F5-900B-531C68D819A2}" sibTransId="{D84A739E-B23A-4786-A554-7A9E02010878}"/>
    <dgm:cxn modelId="{330EF354-D30A-4CBC-B33F-5115FADA8B23}" type="presOf" srcId="{CC3567BD-F430-44AB-B8FF-F291C157D627}" destId="{B77395D7-1503-4CF4-8CBB-F47AF7A275D5}" srcOrd="0" destOrd="0" presId="urn:microsoft.com/office/officeart/2005/8/layout/vList2"/>
    <dgm:cxn modelId="{0EFD5C98-CA3E-4FCA-B2A0-5E7A320332A5}" srcId="{FBAB11F2-2485-4FC4-8478-D3D178728F0B}" destId="{8EA9B5C1-BCEF-47BD-99E0-B25F0A9C1A86}" srcOrd="2" destOrd="0" parTransId="{22C966AE-AF80-4322-9DCF-67AB8795C434}" sibTransId="{B1130BE3-5F25-46EE-A11A-51CBCD2C6332}"/>
    <dgm:cxn modelId="{39F7E79A-B7AD-4C54-A143-517FE5214539}" type="presOf" srcId="{0F4F24F5-6963-4080-B7A9-4F3726C79547}" destId="{93F95C71-4759-4059-B954-763338AE981F}" srcOrd="0" destOrd="0" presId="urn:microsoft.com/office/officeart/2005/8/layout/vList2"/>
    <dgm:cxn modelId="{0C46CDA0-8963-45F7-8BE3-60A07B9FF848}" srcId="{FBAB11F2-2485-4FC4-8478-D3D178728F0B}" destId="{7A474707-77E7-49D4-B838-7EE2EE9576FD}" srcOrd="5" destOrd="0" parTransId="{57F7CB29-8BAD-4102-970A-147BC01CC95D}" sibTransId="{BC740934-6E11-48F1-882F-96E5B694DC7E}"/>
    <dgm:cxn modelId="{DE4E7DB6-AFA2-40AF-B996-2480B6805524}" type="presOf" srcId="{FBAB11F2-2485-4FC4-8478-D3D178728F0B}" destId="{7E042256-A809-4C7D-A410-83032CEA44A3}" srcOrd="0" destOrd="0" presId="urn:microsoft.com/office/officeart/2005/8/layout/vList2"/>
    <dgm:cxn modelId="{DB920EBA-A251-4DEE-8071-E03AFBB0779F}" srcId="{FBAB11F2-2485-4FC4-8478-D3D178728F0B}" destId="{F619FB08-24A7-43BD-B4D2-3E834AC15587}" srcOrd="0" destOrd="0" parTransId="{C24D950F-747A-469C-88A0-66C01D350008}" sibTransId="{71ACFF1F-C8C3-4AB9-A3BA-CD32880A437D}"/>
    <dgm:cxn modelId="{D6E00ABD-7872-40C1-8F11-10D18265F816}" srcId="{FBAB11F2-2485-4FC4-8478-D3D178728F0B}" destId="{2CE901E2-882E-49D7-835A-4A1B935F66AB}" srcOrd="1" destOrd="0" parTransId="{40B77E02-1486-48ED-AD02-4523444070C4}" sibTransId="{A82025F3-37FA-472E-9B92-104B6B67D7F4}"/>
    <dgm:cxn modelId="{73C190C3-38AD-4715-B568-52221042E208}" type="presOf" srcId="{7A474707-77E7-49D4-B838-7EE2EE9576FD}" destId="{C28EB8CF-D9AD-4A9F-BB68-8450ABDBA4C7}" srcOrd="0" destOrd="0" presId="urn:microsoft.com/office/officeart/2005/8/layout/vList2"/>
    <dgm:cxn modelId="{4B349DDF-C1DE-4FB2-9069-3CD0B1670131}" srcId="{FBAB11F2-2485-4FC4-8478-D3D178728F0B}" destId="{0F4F24F5-6963-4080-B7A9-4F3726C79547}" srcOrd="6" destOrd="0" parTransId="{B9D6B723-BC01-4B76-9552-D665F57DC831}" sibTransId="{7EA57040-5B10-4FD8-AE2C-4F00EDD50F4C}"/>
    <dgm:cxn modelId="{3BBBE1DF-F7B4-415A-A5E9-79A7424482D7}" type="presOf" srcId="{189653A6-0E1B-47EF-A550-DD9C18D010FF}" destId="{6BE59834-1245-415C-A260-4010F4682A97}" srcOrd="0" destOrd="0" presId="urn:microsoft.com/office/officeart/2005/8/layout/vList2"/>
    <dgm:cxn modelId="{0FBE21F6-1C44-4EFB-8B31-7BDBD45653CD}" type="presOf" srcId="{2CE901E2-882E-49D7-835A-4A1B935F66AB}" destId="{75FB130B-289B-4E1E-A69A-205120E4587A}" srcOrd="0" destOrd="0" presId="urn:microsoft.com/office/officeart/2005/8/layout/vList2"/>
    <dgm:cxn modelId="{F07F2463-7BBD-4542-9E29-A4A6119D732F}" type="presParOf" srcId="{7E042256-A809-4C7D-A410-83032CEA44A3}" destId="{47EAB4EA-35CA-4B85-A65B-91338A75AFF6}" srcOrd="0" destOrd="0" presId="urn:microsoft.com/office/officeart/2005/8/layout/vList2"/>
    <dgm:cxn modelId="{FBD2685E-FB0F-4847-B6C6-9AAECE1D5BB8}" type="presParOf" srcId="{7E042256-A809-4C7D-A410-83032CEA44A3}" destId="{D81897D3-C829-4458-BD54-C058CD78CD09}" srcOrd="1" destOrd="0" presId="urn:microsoft.com/office/officeart/2005/8/layout/vList2"/>
    <dgm:cxn modelId="{7718B35E-B0F9-46B5-82D3-6C62EDB10A22}" type="presParOf" srcId="{7E042256-A809-4C7D-A410-83032CEA44A3}" destId="{75FB130B-289B-4E1E-A69A-205120E4587A}" srcOrd="2" destOrd="0" presId="urn:microsoft.com/office/officeart/2005/8/layout/vList2"/>
    <dgm:cxn modelId="{F632C575-544F-4224-93B3-858A1386DBDD}" type="presParOf" srcId="{7E042256-A809-4C7D-A410-83032CEA44A3}" destId="{3D5C9D3D-57D8-45ED-950D-8B9984006A0E}" srcOrd="3" destOrd="0" presId="urn:microsoft.com/office/officeart/2005/8/layout/vList2"/>
    <dgm:cxn modelId="{3569519E-85D4-4417-AFFF-679BA50F0924}" type="presParOf" srcId="{7E042256-A809-4C7D-A410-83032CEA44A3}" destId="{4F02938A-121B-4E9E-9978-CAA5C86FAEF1}" srcOrd="4" destOrd="0" presId="urn:microsoft.com/office/officeart/2005/8/layout/vList2"/>
    <dgm:cxn modelId="{434980B6-5904-46E8-B612-7AB470644A4F}" type="presParOf" srcId="{7E042256-A809-4C7D-A410-83032CEA44A3}" destId="{54FFA510-552C-4EC7-9983-DFCD54F2C749}" srcOrd="5" destOrd="0" presId="urn:microsoft.com/office/officeart/2005/8/layout/vList2"/>
    <dgm:cxn modelId="{6E2254CF-3EBF-4C43-B2AE-3D031F5CAE0F}" type="presParOf" srcId="{7E042256-A809-4C7D-A410-83032CEA44A3}" destId="{B77395D7-1503-4CF4-8CBB-F47AF7A275D5}" srcOrd="6" destOrd="0" presId="urn:microsoft.com/office/officeart/2005/8/layout/vList2"/>
    <dgm:cxn modelId="{D2E30527-BABA-45FD-B2B4-BBF6F7591FD1}" type="presParOf" srcId="{7E042256-A809-4C7D-A410-83032CEA44A3}" destId="{59DEDA4E-F930-470A-B58B-55CFE97B6E1E}" srcOrd="7" destOrd="0" presId="urn:microsoft.com/office/officeart/2005/8/layout/vList2"/>
    <dgm:cxn modelId="{65A92052-0B30-480F-884C-95AF578283B9}" type="presParOf" srcId="{7E042256-A809-4C7D-A410-83032CEA44A3}" destId="{6BE59834-1245-415C-A260-4010F4682A97}" srcOrd="8" destOrd="0" presId="urn:microsoft.com/office/officeart/2005/8/layout/vList2"/>
    <dgm:cxn modelId="{52096EB4-61D5-4A3D-AF31-F27A3DBC1920}" type="presParOf" srcId="{7E042256-A809-4C7D-A410-83032CEA44A3}" destId="{092F29CF-AA30-4F18-9E09-AA7158EFBC15}" srcOrd="9" destOrd="0" presId="urn:microsoft.com/office/officeart/2005/8/layout/vList2"/>
    <dgm:cxn modelId="{25BABC99-63D0-4BB8-A989-A98824D01D14}" type="presParOf" srcId="{7E042256-A809-4C7D-A410-83032CEA44A3}" destId="{C28EB8CF-D9AD-4A9F-BB68-8450ABDBA4C7}" srcOrd="10" destOrd="0" presId="urn:microsoft.com/office/officeart/2005/8/layout/vList2"/>
    <dgm:cxn modelId="{08145299-19FD-431A-B1DF-AFFFFB21BD45}" type="presParOf" srcId="{7E042256-A809-4C7D-A410-83032CEA44A3}" destId="{8744C079-A3C7-4193-A03B-1250B373BF64}" srcOrd="11" destOrd="0" presId="urn:microsoft.com/office/officeart/2005/8/layout/vList2"/>
    <dgm:cxn modelId="{E7F0479D-EFBD-451F-A7CD-F724C52358AE}" type="presParOf" srcId="{7E042256-A809-4C7D-A410-83032CEA44A3}" destId="{93F95C71-4759-4059-B954-763338AE981F}"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33564E7-506D-4C79-8E75-EE6EBE0CEE1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A9ACBFF0-961E-4A0C-AAC0-1E4DC06D6661}">
      <dgm:prSet phldrT="[Text]" custT="1"/>
      <dgm:spPr/>
      <dgm:t>
        <a:bodyPr/>
        <a:lstStyle/>
        <a:p>
          <a:r>
            <a:rPr lang="en-US" sz="2400" dirty="0"/>
            <a:t>Long Term Support (LTS) </a:t>
          </a:r>
        </a:p>
      </dgm:t>
    </dgm:pt>
    <dgm:pt modelId="{519C7096-015A-439B-8BA9-63E8C2F52647}" type="parTrans" cxnId="{18976262-A214-4F9D-8B5C-19A9760DF928}">
      <dgm:prSet/>
      <dgm:spPr/>
      <dgm:t>
        <a:bodyPr/>
        <a:lstStyle/>
        <a:p>
          <a:endParaRPr lang="en-US"/>
        </a:p>
      </dgm:t>
    </dgm:pt>
    <dgm:pt modelId="{5848813A-4207-41C6-B3B6-DE9230B70E9B}" type="sibTrans" cxnId="{18976262-A214-4F9D-8B5C-19A9760DF928}">
      <dgm:prSet/>
      <dgm:spPr/>
      <dgm:t>
        <a:bodyPr/>
        <a:lstStyle/>
        <a:p>
          <a:endParaRPr lang="en-US"/>
        </a:p>
      </dgm:t>
    </dgm:pt>
    <dgm:pt modelId="{C0CEFF78-B306-46E3-BCEB-D1FAD0C56593}">
      <dgm:prSet/>
      <dgm:spPr/>
      <dgm:t>
        <a:bodyPr/>
        <a:lstStyle/>
        <a:p>
          <a:r>
            <a:rPr lang="en-US" dirty="0"/>
            <a:t>Designed for long-term support. They included features and components that have been stabilized, requiring few updates over a longer support release lifetime. These releases are a good choice for hosting applications that you do not intend to update.</a:t>
          </a:r>
        </a:p>
      </dgm:t>
    </dgm:pt>
    <dgm:pt modelId="{60D7C7B7-C0BB-418A-A6B0-237CFCBAFD27}" type="parTrans" cxnId="{92DF7F23-E38B-4DB3-ACAB-8D0B4AB2F0A9}">
      <dgm:prSet/>
      <dgm:spPr/>
      <dgm:t>
        <a:bodyPr/>
        <a:lstStyle/>
        <a:p>
          <a:endParaRPr lang="en-US"/>
        </a:p>
      </dgm:t>
    </dgm:pt>
    <dgm:pt modelId="{8D136628-65EB-436D-A2EC-55E8D4C25CA8}" type="sibTrans" cxnId="{92DF7F23-E38B-4DB3-ACAB-8D0B4AB2F0A9}">
      <dgm:prSet/>
      <dgm:spPr/>
      <dgm:t>
        <a:bodyPr/>
        <a:lstStyle/>
        <a:p>
          <a:endParaRPr lang="en-US"/>
        </a:p>
      </dgm:t>
    </dgm:pt>
    <dgm:pt modelId="{B7E75DE2-2034-430C-BA17-2FCD86691667}">
      <dgm:prSet/>
      <dgm:spPr/>
      <dgm:t>
        <a:bodyPr/>
        <a:lstStyle/>
        <a:p>
          <a:r>
            <a:rPr lang="en-US" dirty="0"/>
            <a:t>LTS releases are supported for </a:t>
          </a:r>
          <a:r>
            <a:rPr lang="en-US" b="1" dirty="0"/>
            <a:t>three years</a:t>
          </a:r>
          <a:r>
            <a:rPr lang="en-US" dirty="0"/>
            <a:t> after the </a:t>
          </a:r>
          <a:r>
            <a:rPr lang="en-US" b="1" dirty="0"/>
            <a:t>initial release</a:t>
          </a:r>
          <a:r>
            <a:rPr lang="en-US" dirty="0"/>
            <a:t>.</a:t>
          </a:r>
        </a:p>
      </dgm:t>
    </dgm:pt>
    <dgm:pt modelId="{F54856C5-0930-4094-BFC1-8C1D0CF0F994}" type="parTrans" cxnId="{23DB5D9C-60E0-455E-BF3D-F3B662FDAF81}">
      <dgm:prSet/>
      <dgm:spPr/>
      <dgm:t>
        <a:bodyPr/>
        <a:lstStyle/>
        <a:p>
          <a:endParaRPr lang="en-US"/>
        </a:p>
      </dgm:t>
    </dgm:pt>
    <dgm:pt modelId="{0663FBF1-04A1-4855-84DA-2B717B7EC23F}" type="sibTrans" cxnId="{23DB5D9C-60E0-455E-BF3D-F3B662FDAF81}">
      <dgm:prSet/>
      <dgm:spPr/>
      <dgm:t>
        <a:bodyPr/>
        <a:lstStyle/>
        <a:p>
          <a:endParaRPr lang="en-US"/>
        </a:p>
      </dgm:t>
    </dgm:pt>
    <dgm:pt modelId="{1F604656-BEDB-4FC1-ADC0-68949670C9B2}">
      <dgm:prSet custT="1"/>
      <dgm:spPr/>
      <dgm:t>
        <a:bodyPr/>
        <a:lstStyle/>
        <a:p>
          <a:r>
            <a:rPr lang="en-US" sz="2400" dirty="0"/>
            <a:t>Current</a:t>
          </a:r>
        </a:p>
      </dgm:t>
    </dgm:pt>
    <dgm:pt modelId="{F585B4A5-097C-4FB3-BFC1-C318BC4A81A0}" type="parTrans" cxnId="{FEBB7580-F33A-4AEC-A0E8-767C1FE77D64}">
      <dgm:prSet/>
      <dgm:spPr/>
      <dgm:t>
        <a:bodyPr/>
        <a:lstStyle/>
        <a:p>
          <a:endParaRPr lang="en-US"/>
        </a:p>
      </dgm:t>
    </dgm:pt>
    <dgm:pt modelId="{ADBEC8B2-0EDF-409C-B081-5D1EA5A900A6}" type="sibTrans" cxnId="{FEBB7580-F33A-4AEC-A0E8-767C1FE77D64}">
      <dgm:prSet/>
      <dgm:spPr/>
      <dgm:t>
        <a:bodyPr/>
        <a:lstStyle/>
        <a:p>
          <a:endParaRPr lang="en-US"/>
        </a:p>
      </dgm:t>
    </dgm:pt>
    <dgm:pt modelId="{6C2466C6-3A3B-46CE-87A2-3DFE392F6CE1}">
      <dgm:prSet/>
      <dgm:spPr/>
      <dgm:t>
        <a:bodyPr/>
        <a:lstStyle/>
        <a:p>
          <a:r>
            <a:rPr lang="en-US" dirty="0"/>
            <a:t>Includes new features that may undergo future change based on feedback. These releases are a good choice for applications in active development, giving you access to the latest features and improvements. You need to upgrade to later .NET Core releases more often to stay in support.</a:t>
          </a:r>
        </a:p>
      </dgm:t>
    </dgm:pt>
    <dgm:pt modelId="{557CD1E0-C31F-4F20-BEA5-6B7F04F70F28}" type="parTrans" cxnId="{6237A421-55A0-45D8-949B-FDDDB9F89669}">
      <dgm:prSet/>
      <dgm:spPr/>
      <dgm:t>
        <a:bodyPr/>
        <a:lstStyle/>
        <a:p>
          <a:endParaRPr lang="en-US"/>
        </a:p>
      </dgm:t>
    </dgm:pt>
    <dgm:pt modelId="{BD12F3E6-6607-4383-883B-1A725C9EC008}" type="sibTrans" cxnId="{6237A421-55A0-45D8-949B-FDDDB9F89669}">
      <dgm:prSet/>
      <dgm:spPr/>
      <dgm:t>
        <a:bodyPr/>
        <a:lstStyle/>
        <a:p>
          <a:endParaRPr lang="en-US"/>
        </a:p>
      </dgm:t>
    </dgm:pt>
    <dgm:pt modelId="{05C81B20-5FA6-4052-B38F-25E7246E5E90}">
      <dgm:prSet/>
      <dgm:spPr/>
      <dgm:t>
        <a:bodyPr/>
        <a:lstStyle/>
        <a:p>
          <a:r>
            <a:rPr lang="en-US" dirty="0"/>
            <a:t>Current releases are supported for </a:t>
          </a:r>
          <a:r>
            <a:rPr lang="en-US" b="1" dirty="0"/>
            <a:t>three months</a:t>
          </a:r>
          <a:r>
            <a:rPr lang="en-US" dirty="0"/>
            <a:t> after a </a:t>
          </a:r>
          <a:r>
            <a:rPr lang="en-US" b="1" dirty="0"/>
            <a:t>subsequent Current or LTS release</a:t>
          </a:r>
          <a:r>
            <a:rPr lang="en-US" dirty="0"/>
            <a:t>.</a:t>
          </a:r>
        </a:p>
      </dgm:t>
    </dgm:pt>
    <dgm:pt modelId="{D0A98294-D3C7-45B5-9D20-BFC133ED50CB}" type="parTrans" cxnId="{2E0A16C6-30E6-46B9-8A61-18AB4F695D71}">
      <dgm:prSet/>
      <dgm:spPr/>
      <dgm:t>
        <a:bodyPr/>
        <a:lstStyle/>
        <a:p>
          <a:endParaRPr lang="en-US"/>
        </a:p>
      </dgm:t>
    </dgm:pt>
    <dgm:pt modelId="{B450DF93-6029-438D-B0F2-149C763D22C0}" type="sibTrans" cxnId="{2E0A16C6-30E6-46B9-8A61-18AB4F695D71}">
      <dgm:prSet/>
      <dgm:spPr/>
      <dgm:t>
        <a:bodyPr/>
        <a:lstStyle/>
        <a:p>
          <a:endParaRPr lang="en-US"/>
        </a:p>
      </dgm:t>
    </dgm:pt>
    <dgm:pt modelId="{0B1C3BC4-472D-4276-9360-1F62CDD551EA}" type="pres">
      <dgm:prSet presAssocID="{033564E7-506D-4C79-8E75-EE6EBE0CEE1B}" presName="linear" presStyleCnt="0">
        <dgm:presLayoutVars>
          <dgm:dir/>
          <dgm:animLvl val="lvl"/>
          <dgm:resizeHandles val="exact"/>
        </dgm:presLayoutVars>
      </dgm:prSet>
      <dgm:spPr/>
    </dgm:pt>
    <dgm:pt modelId="{9F211E15-98CC-4D73-8979-F4536729F425}" type="pres">
      <dgm:prSet presAssocID="{A9ACBFF0-961E-4A0C-AAC0-1E4DC06D6661}" presName="parentLin" presStyleCnt="0"/>
      <dgm:spPr/>
    </dgm:pt>
    <dgm:pt modelId="{83B1F8AC-7F42-4634-80B8-845ABAB1F49E}" type="pres">
      <dgm:prSet presAssocID="{A9ACBFF0-961E-4A0C-AAC0-1E4DC06D6661}" presName="parentLeftMargin" presStyleLbl="node1" presStyleIdx="0" presStyleCnt="2"/>
      <dgm:spPr/>
    </dgm:pt>
    <dgm:pt modelId="{816DF503-FA29-4CCF-9260-9BB2796D0986}" type="pres">
      <dgm:prSet presAssocID="{A9ACBFF0-961E-4A0C-AAC0-1E4DC06D6661}" presName="parentText" presStyleLbl="node1" presStyleIdx="0" presStyleCnt="2">
        <dgm:presLayoutVars>
          <dgm:chMax val="0"/>
          <dgm:bulletEnabled val="1"/>
        </dgm:presLayoutVars>
      </dgm:prSet>
      <dgm:spPr/>
    </dgm:pt>
    <dgm:pt modelId="{9D198565-6902-42B5-8097-A0C13D214515}" type="pres">
      <dgm:prSet presAssocID="{A9ACBFF0-961E-4A0C-AAC0-1E4DC06D6661}" presName="negativeSpace" presStyleCnt="0"/>
      <dgm:spPr/>
    </dgm:pt>
    <dgm:pt modelId="{A5011091-7073-46CA-99AE-4C520FC6AC8C}" type="pres">
      <dgm:prSet presAssocID="{A9ACBFF0-961E-4A0C-AAC0-1E4DC06D6661}" presName="childText" presStyleLbl="conFgAcc1" presStyleIdx="0" presStyleCnt="2">
        <dgm:presLayoutVars>
          <dgm:bulletEnabled val="1"/>
        </dgm:presLayoutVars>
      </dgm:prSet>
      <dgm:spPr/>
    </dgm:pt>
    <dgm:pt modelId="{1AA09F03-83BD-48CE-80F4-7EAD39F67535}" type="pres">
      <dgm:prSet presAssocID="{5848813A-4207-41C6-B3B6-DE9230B70E9B}" presName="spaceBetweenRectangles" presStyleCnt="0"/>
      <dgm:spPr/>
    </dgm:pt>
    <dgm:pt modelId="{80206AE3-5149-43CC-BA28-A15EB0CFA76C}" type="pres">
      <dgm:prSet presAssocID="{1F604656-BEDB-4FC1-ADC0-68949670C9B2}" presName="parentLin" presStyleCnt="0"/>
      <dgm:spPr/>
    </dgm:pt>
    <dgm:pt modelId="{DBDBA9D3-EFEA-408E-A1F7-B3BB5C1681C6}" type="pres">
      <dgm:prSet presAssocID="{1F604656-BEDB-4FC1-ADC0-68949670C9B2}" presName="parentLeftMargin" presStyleLbl="node1" presStyleIdx="0" presStyleCnt="2"/>
      <dgm:spPr/>
    </dgm:pt>
    <dgm:pt modelId="{A72F2DA5-D7A0-4209-B8B9-D114644B4EEE}" type="pres">
      <dgm:prSet presAssocID="{1F604656-BEDB-4FC1-ADC0-68949670C9B2}" presName="parentText" presStyleLbl="node1" presStyleIdx="1" presStyleCnt="2">
        <dgm:presLayoutVars>
          <dgm:chMax val="0"/>
          <dgm:bulletEnabled val="1"/>
        </dgm:presLayoutVars>
      </dgm:prSet>
      <dgm:spPr/>
    </dgm:pt>
    <dgm:pt modelId="{27CD6229-3B12-438D-AAC9-0A997AE68A7A}" type="pres">
      <dgm:prSet presAssocID="{1F604656-BEDB-4FC1-ADC0-68949670C9B2}" presName="negativeSpace" presStyleCnt="0"/>
      <dgm:spPr/>
    </dgm:pt>
    <dgm:pt modelId="{9564BD77-00EB-4B79-B290-655791583B8B}" type="pres">
      <dgm:prSet presAssocID="{1F604656-BEDB-4FC1-ADC0-68949670C9B2}" presName="childText" presStyleLbl="conFgAcc1" presStyleIdx="1" presStyleCnt="2">
        <dgm:presLayoutVars>
          <dgm:bulletEnabled val="1"/>
        </dgm:presLayoutVars>
      </dgm:prSet>
      <dgm:spPr/>
    </dgm:pt>
  </dgm:ptLst>
  <dgm:cxnLst>
    <dgm:cxn modelId="{F47C2209-9619-4824-A163-E00F0CD2E1FD}" type="presOf" srcId="{1F604656-BEDB-4FC1-ADC0-68949670C9B2}" destId="{DBDBA9D3-EFEA-408E-A1F7-B3BB5C1681C6}" srcOrd="0" destOrd="0" presId="urn:microsoft.com/office/officeart/2005/8/layout/list1"/>
    <dgm:cxn modelId="{5926F215-02F1-4052-907C-F1EB3731BD3D}" type="presOf" srcId="{B7E75DE2-2034-430C-BA17-2FCD86691667}" destId="{A5011091-7073-46CA-99AE-4C520FC6AC8C}" srcOrd="0" destOrd="1" presId="urn:microsoft.com/office/officeart/2005/8/layout/list1"/>
    <dgm:cxn modelId="{403CCA18-4B01-499F-92F2-3AC8AEE7B39E}" type="presOf" srcId="{6C2466C6-3A3B-46CE-87A2-3DFE392F6CE1}" destId="{9564BD77-00EB-4B79-B290-655791583B8B}" srcOrd="0" destOrd="0" presId="urn:microsoft.com/office/officeart/2005/8/layout/list1"/>
    <dgm:cxn modelId="{6237A421-55A0-45D8-949B-FDDDB9F89669}" srcId="{1F604656-BEDB-4FC1-ADC0-68949670C9B2}" destId="{6C2466C6-3A3B-46CE-87A2-3DFE392F6CE1}" srcOrd="0" destOrd="0" parTransId="{557CD1E0-C31F-4F20-BEA5-6B7F04F70F28}" sibTransId="{BD12F3E6-6607-4383-883B-1A725C9EC008}"/>
    <dgm:cxn modelId="{92DF7F23-E38B-4DB3-ACAB-8D0B4AB2F0A9}" srcId="{A9ACBFF0-961E-4A0C-AAC0-1E4DC06D6661}" destId="{C0CEFF78-B306-46E3-BCEB-D1FAD0C56593}" srcOrd="0" destOrd="0" parTransId="{60D7C7B7-C0BB-418A-A6B0-237CFCBAFD27}" sibTransId="{8D136628-65EB-436D-A2EC-55E8D4C25CA8}"/>
    <dgm:cxn modelId="{18976262-A214-4F9D-8B5C-19A9760DF928}" srcId="{033564E7-506D-4C79-8E75-EE6EBE0CEE1B}" destId="{A9ACBFF0-961E-4A0C-AAC0-1E4DC06D6661}" srcOrd="0" destOrd="0" parTransId="{519C7096-015A-439B-8BA9-63E8C2F52647}" sibTransId="{5848813A-4207-41C6-B3B6-DE9230B70E9B}"/>
    <dgm:cxn modelId="{3822AD78-3807-456B-BA68-F346C8118770}" type="presOf" srcId="{033564E7-506D-4C79-8E75-EE6EBE0CEE1B}" destId="{0B1C3BC4-472D-4276-9360-1F62CDD551EA}" srcOrd="0" destOrd="0" presId="urn:microsoft.com/office/officeart/2005/8/layout/list1"/>
    <dgm:cxn modelId="{FEBB7580-F33A-4AEC-A0E8-767C1FE77D64}" srcId="{033564E7-506D-4C79-8E75-EE6EBE0CEE1B}" destId="{1F604656-BEDB-4FC1-ADC0-68949670C9B2}" srcOrd="1" destOrd="0" parTransId="{F585B4A5-097C-4FB3-BFC1-C318BC4A81A0}" sibTransId="{ADBEC8B2-0EDF-409C-B081-5D1EA5A900A6}"/>
    <dgm:cxn modelId="{23DB5D9C-60E0-455E-BF3D-F3B662FDAF81}" srcId="{A9ACBFF0-961E-4A0C-AAC0-1E4DC06D6661}" destId="{B7E75DE2-2034-430C-BA17-2FCD86691667}" srcOrd="1" destOrd="0" parTransId="{F54856C5-0930-4094-BFC1-8C1D0CF0F994}" sibTransId="{0663FBF1-04A1-4855-84DA-2B717B7EC23F}"/>
    <dgm:cxn modelId="{5AE829A7-AF8B-4E16-A991-42E0ECC3EC9D}" type="presOf" srcId="{1F604656-BEDB-4FC1-ADC0-68949670C9B2}" destId="{A72F2DA5-D7A0-4209-B8B9-D114644B4EEE}" srcOrd="1" destOrd="0" presId="urn:microsoft.com/office/officeart/2005/8/layout/list1"/>
    <dgm:cxn modelId="{DB2A2BBE-DF78-4B5C-B8DD-A6BE256B37F0}" type="presOf" srcId="{C0CEFF78-B306-46E3-BCEB-D1FAD0C56593}" destId="{A5011091-7073-46CA-99AE-4C520FC6AC8C}" srcOrd="0" destOrd="0" presId="urn:microsoft.com/office/officeart/2005/8/layout/list1"/>
    <dgm:cxn modelId="{2E0A16C6-30E6-46B9-8A61-18AB4F695D71}" srcId="{1F604656-BEDB-4FC1-ADC0-68949670C9B2}" destId="{05C81B20-5FA6-4052-B38F-25E7246E5E90}" srcOrd="1" destOrd="0" parTransId="{D0A98294-D3C7-45B5-9D20-BFC133ED50CB}" sibTransId="{B450DF93-6029-438D-B0F2-149C763D22C0}"/>
    <dgm:cxn modelId="{914047DF-6D3C-4172-8B5C-8F52495232DD}" type="presOf" srcId="{05C81B20-5FA6-4052-B38F-25E7246E5E90}" destId="{9564BD77-00EB-4B79-B290-655791583B8B}" srcOrd="0" destOrd="1" presId="urn:microsoft.com/office/officeart/2005/8/layout/list1"/>
    <dgm:cxn modelId="{C7B4FEE2-D439-4125-A431-49878CC542E6}" type="presOf" srcId="{A9ACBFF0-961E-4A0C-AAC0-1E4DC06D6661}" destId="{83B1F8AC-7F42-4634-80B8-845ABAB1F49E}" srcOrd="0" destOrd="0" presId="urn:microsoft.com/office/officeart/2005/8/layout/list1"/>
    <dgm:cxn modelId="{75C205EB-CAA3-4446-8E43-C4A15D62D144}" type="presOf" srcId="{A9ACBFF0-961E-4A0C-AAC0-1E4DC06D6661}" destId="{816DF503-FA29-4CCF-9260-9BB2796D0986}" srcOrd="1" destOrd="0" presId="urn:microsoft.com/office/officeart/2005/8/layout/list1"/>
    <dgm:cxn modelId="{9629C949-11F5-4F96-99A5-CCA7A430CC19}" type="presParOf" srcId="{0B1C3BC4-472D-4276-9360-1F62CDD551EA}" destId="{9F211E15-98CC-4D73-8979-F4536729F425}" srcOrd="0" destOrd="0" presId="urn:microsoft.com/office/officeart/2005/8/layout/list1"/>
    <dgm:cxn modelId="{1117FD39-B2BC-49C3-B0B5-DD3055027113}" type="presParOf" srcId="{9F211E15-98CC-4D73-8979-F4536729F425}" destId="{83B1F8AC-7F42-4634-80B8-845ABAB1F49E}" srcOrd="0" destOrd="0" presId="urn:microsoft.com/office/officeart/2005/8/layout/list1"/>
    <dgm:cxn modelId="{E6F61350-E515-463C-BA46-F1AD240F6FFD}" type="presParOf" srcId="{9F211E15-98CC-4D73-8979-F4536729F425}" destId="{816DF503-FA29-4CCF-9260-9BB2796D0986}" srcOrd="1" destOrd="0" presId="urn:microsoft.com/office/officeart/2005/8/layout/list1"/>
    <dgm:cxn modelId="{D2576FAF-FC66-4C8F-BA2B-6CE92D199DE2}" type="presParOf" srcId="{0B1C3BC4-472D-4276-9360-1F62CDD551EA}" destId="{9D198565-6902-42B5-8097-A0C13D214515}" srcOrd="1" destOrd="0" presId="urn:microsoft.com/office/officeart/2005/8/layout/list1"/>
    <dgm:cxn modelId="{1175058E-1476-4E9E-B256-608CF49E37F4}" type="presParOf" srcId="{0B1C3BC4-472D-4276-9360-1F62CDD551EA}" destId="{A5011091-7073-46CA-99AE-4C520FC6AC8C}" srcOrd="2" destOrd="0" presId="urn:microsoft.com/office/officeart/2005/8/layout/list1"/>
    <dgm:cxn modelId="{2036DE4C-E080-4F97-A3CE-BA8D9E6111A2}" type="presParOf" srcId="{0B1C3BC4-472D-4276-9360-1F62CDD551EA}" destId="{1AA09F03-83BD-48CE-80F4-7EAD39F67535}" srcOrd="3" destOrd="0" presId="urn:microsoft.com/office/officeart/2005/8/layout/list1"/>
    <dgm:cxn modelId="{4C2967A0-BCA9-4D00-80C1-B2FD7039BD47}" type="presParOf" srcId="{0B1C3BC4-472D-4276-9360-1F62CDD551EA}" destId="{80206AE3-5149-43CC-BA28-A15EB0CFA76C}" srcOrd="4" destOrd="0" presId="urn:microsoft.com/office/officeart/2005/8/layout/list1"/>
    <dgm:cxn modelId="{73E56128-02E0-4AE3-9D20-E3747F9B96A9}" type="presParOf" srcId="{80206AE3-5149-43CC-BA28-A15EB0CFA76C}" destId="{DBDBA9D3-EFEA-408E-A1F7-B3BB5C1681C6}" srcOrd="0" destOrd="0" presId="urn:microsoft.com/office/officeart/2005/8/layout/list1"/>
    <dgm:cxn modelId="{10F8DD28-426A-4FCB-8A3B-716E6AC78D99}" type="presParOf" srcId="{80206AE3-5149-43CC-BA28-A15EB0CFA76C}" destId="{A72F2DA5-D7A0-4209-B8B9-D114644B4EEE}" srcOrd="1" destOrd="0" presId="urn:microsoft.com/office/officeart/2005/8/layout/list1"/>
    <dgm:cxn modelId="{32B468FC-2F67-4A5E-944E-F40C71A8E9B3}" type="presParOf" srcId="{0B1C3BC4-472D-4276-9360-1F62CDD551EA}" destId="{27CD6229-3B12-438D-AAC9-0A997AE68A7A}" srcOrd="5" destOrd="0" presId="urn:microsoft.com/office/officeart/2005/8/layout/list1"/>
    <dgm:cxn modelId="{6F9A8180-247F-4FF3-BC59-7FBD9DE8EEDC}" type="presParOf" srcId="{0B1C3BC4-472D-4276-9360-1F62CDD551EA}" destId="{9564BD77-00EB-4B79-B290-655791583B8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EAB4EA-35CA-4B85-A65B-91338A75AFF6}">
      <dsp:nvSpPr>
        <dsp:cNvPr id="0" name=""/>
        <dsp:cNvSpPr/>
      </dsp:nvSpPr>
      <dsp:spPr>
        <a:xfrm>
          <a:off x="0" y="14191"/>
          <a:ext cx="7416800" cy="6236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i="0" kern="1200" dirty="0"/>
            <a:t>Span&lt;T&gt;</a:t>
          </a:r>
          <a:endParaRPr lang="en-US" sz="2600" kern="1200" dirty="0"/>
        </a:p>
      </dsp:txBody>
      <dsp:txXfrm>
        <a:off x="30442" y="44633"/>
        <a:ext cx="7355916" cy="562726"/>
      </dsp:txXfrm>
    </dsp:sp>
    <dsp:sp modelId="{75FB130B-289B-4E1E-A69A-205120E4587A}">
      <dsp:nvSpPr>
        <dsp:cNvPr id="0" name=""/>
        <dsp:cNvSpPr/>
      </dsp:nvSpPr>
      <dsp:spPr>
        <a:xfrm>
          <a:off x="0" y="712681"/>
          <a:ext cx="7416800" cy="6236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i="0" kern="1200" dirty="0"/>
            <a:t>Foundational-APIs working with spans</a:t>
          </a:r>
          <a:endParaRPr lang="en-US" sz="2600" kern="1200" dirty="0"/>
        </a:p>
      </dsp:txBody>
      <dsp:txXfrm>
        <a:off x="30442" y="743123"/>
        <a:ext cx="7355916" cy="562726"/>
      </dsp:txXfrm>
    </dsp:sp>
    <dsp:sp modelId="{4F02938A-121B-4E9E-9978-CAA5C86FAEF1}">
      <dsp:nvSpPr>
        <dsp:cNvPr id="0" name=""/>
        <dsp:cNvSpPr/>
      </dsp:nvSpPr>
      <dsp:spPr>
        <a:xfrm>
          <a:off x="0" y="1411171"/>
          <a:ext cx="7416800" cy="6236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i="0" kern="1200" dirty="0"/>
            <a:t>Reflection emit</a:t>
          </a:r>
          <a:endParaRPr lang="en-US" sz="2600" kern="1200" dirty="0"/>
        </a:p>
      </dsp:txBody>
      <dsp:txXfrm>
        <a:off x="30442" y="1441613"/>
        <a:ext cx="7355916" cy="562726"/>
      </dsp:txXfrm>
    </dsp:sp>
    <dsp:sp modelId="{B77395D7-1503-4CF4-8CBB-F47AF7A275D5}">
      <dsp:nvSpPr>
        <dsp:cNvPr id="0" name=""/>
        <dsp:cNvSpPr/>
      </dsp:nvSpPr>
      <dsp:spPr>
        <a:xfrm>
          <a:off x="0" y="2109662"/>
          <a:ext cx="7416800" cy="6236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i="0" kern="1200" dirty="0"/>
            <a:t>SIMD</a:t>
          </a:r>
          <a:endParaRPr lang="en-US" sz="2600" kern="1200" dirty="0"/>
        </a:p>
      </dsp:txBody>
      <dsp:txXfrm>
        <a:off x="30442" y="2140104"/>
        <a:ext cx="7355916" cy="562726"/>
      </dsp:txXfrm>
    </dsp:sp>
    <dsp:sp modelId="{6BE59834-1245-415C-A260-4010F4682A97}">
      <dsp:nvSpPr>
        <dsp:cNvPr id="0" name=""/>
        <dsp:cNvSpPr/>
      </dsp:nvSpPr>
      <dsp:spPr>
        <a:xfrm>
          <a:off x="0" y="2808152"/>
          <a:ext cx="7416800" cy="6236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i="0" kern="1200" dirty="0"/>
            <a:t>ValueTask and ValueTask&lt;T&gt;</a:t>
          </a:r>
          <a:endParaRPr lang="en-US" sz="2600" kern="1200" dirty="0"/>
        </a:p>
      </dsp:txBody>
      <dsp:txXfrm>
        <a:off x="30442" y="2838594"/>
        <a:ext cx="7355916" cy="562726"/>
      </dsp:txXfrm>
    </dsp:sp>
    <dsp:sp modelId="{C28EB8CF-D9AD-4A9F-BB68-8450ABDBA4C7}">
      <dsp:nvSpPr>
        <dsp:cNvPr id="0" name=""/>
        <dsp:cNvSpPr/>
      </dsp:nvSpPr>
      <dsp:spPr>
        <a:xfrm>
          <a:off x="0" y="3506642"/>
          <a:ext cx="7416800" cy="6236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i="0" kern="1200" dirty="0"/>
            <a:t>DbProviderFactories</a:t>
          </a:r>
          <a:endParaRPr lang="en-US" sz="2600" kern="1200" dirty="0"/>
        </a:p>
      </dsp:txBody>
      <dsp:txXfrm>
        <a:off x="30442" y="3537084"/>
        <a:ext cx="7355916" cy="562726"/>
      </dsp:txXfrm>
    </dsp:sp>
    <dsp:sp modelId="{93F95C71-4759-4059-B954-763338AE981F}">
      <dsp:nvSpPr>
        <dsp:cNvPr id="0" name=""/>
        <dsp:cNvSpPr/>
      </dsp:nvSpPr>
      <dsp:spPr>
        <a:xfrm>
          <a:off x="0" y="4205132"/>
          <a:ext cx="7416800" cy="6236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i="0" kern="1200" dirty="0"/>
            <a:t>General Goodness</a:t>
          </a:r>
          <a:endParaRPr lang="en-US" sz="2600" kern="1200" dirty="0"/>
        </a:p>
      </dsp:txBody>
      <dsp:txXfrm>
        <a:off x="30442" y="4235574"/>
        <a:ext cx="7355916" cy="5627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011091-7073-46CA-99AE-4C520FC6AC8C}">
      <dsp:nvSpPr>
        <dsp:cNvPr id="0" name=""/>
        <dsp:cNvSpPr/>
      </dsp:nvSpPr>
      <dsp:spPr>
        <a:xfrm>
          <a:off x="0" y="391500"/>
          <a:ext cx="11274552" cy="18191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5031" tIns="437388" rIns="875031"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t>Designed for long-term support. They included features and components that have been stabilized, requiring few updates over a longer support release lifetime. These releases are a good choice for hosting applications that you do not intend to update.</a:t>
          </a:r>
        </a:p>
        <a:p>
          <a:pPr marL="228600" lvl="1" indent="-228600" algn="l" defTabSz="933450">
            <a:lnSpc>
              <a:spcPct val="90000"/>
            </a:lnSpc>
            <a:spcBef>
              <a:spcPct val="0"/>
            </a:spcBef>
            <a:spcAft>
              <a:spcPct val="15000"/>
            </a:spcAft>
            <a:buChar char="•"/>
          </a:pPr>
          <a:r>
            <a:rPr lang="en-US" sz="2100" kern="1200" dirty="0"/>
            <a:t>LTS releases are supported for </a:t>
          </a:r>
          <a:r>
            <a:rPr lang="en-US" sz="2100" b="1" kern="1200" dirty="0"/>
            <a:t>three years</a:t>
          </a:r>
          <a:r>
            <a:rPr lang="en-US" sz="2100" kern="1200" dirty="0"/>
            <a:t> after the </a:t>
          </a:r>
          <a:r>
            <a:rPr lang="en-US" sz="2100" b="1" kern="1200" dirty="0"/>
            <a:t>initial release</a:t>
          </a:r>
          <a:r>
            <a:rPr lang="en-US" sz="2100" kern="1200" dirty="0"/>
            <a:t>.</a:t>
          </a:r>
        </a:p>
      </dsp:txBody>
      <dsp:txXfrm>
        <a:off x="0" y="391500"/>
        <a:ext cx="11274552" cy="1819125"/>
      </dsp:txXfrm>
    </dsp:sp>
    <dsp:sp modelId="{816DF503-FA29-4CCF-9260-9BB2796D0986}">
      <dsp:nvSpPr>
        <dsp:cNvPr id="0" name=""/>
        <dsp:cNvSpPr/>
      </dsp:nvSpPr>
      <dsp:spPr>
        <a:xfrm>
          <a:off x="563727" y="81540"/>
          <a:ext cx="7892186"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306" tIns="0" rIns="298306" bIns="0" numCol="1" spcCol="1270" anchor="ctr" anchorCtr="0">
          <a:noAutofit/>
        </a:bodyPr>
        <a:lstStyle/>
        <a:p>
          <a:pPr marL="0" lvl="0" indent="0" algn="l" defTabSz="1066800">
            <a:lnSpc>
              <a:spcPct val="90000"/>
            </a:lnSpc>
            <a:spcBef>
              <a:spcPct val="0"/>
            </a:spcBef>
            <a:spcAft>
              <a:spcPct val="35000"/>
            </a:spcAft>
            <a:buNone/>
          </a:pPr>
          <a:r>
            <a:rPr lang="en-US" sz="2400" kern="1200" dirty="0"/>
            <a:t>Long Term Support (LTS) </a:t>
          </a:r>
        </a:p>
      </dsp:txBody>
      <dsp:txXfrm>
        <a:off x="593989" y="111802"/>
        <a:ext cx="7831662" cy="559396"/>
      </dsp:txXfrm>
    </dsp:sp>
    <dsp:sp modelId="{9564BD77-00EB-4B79-B290-655791583B8B}">
      <dsp:nvSpPr>
        <dsp:cNvPr id="0" name=""/>
        <dsp:cNvSpPr/>
      </dsp:nvSpPr>
      <dsp:spPr>
        <a:xfrm>
          <a:off x="0" y="2633986"/>
          <a:ext cx="11274552" cy="24475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5031" tIns="437388" rIns="875031"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t>Includes new features that may undergo future change based on feedback. These releases are a good choice for applications in active development, giving you access to the latest features and improvements. You need to upgrade to later .NET Core releases more often to stay in support.</a:t>
          </a:r>
        </a:p>
        <a:p>
          <a:pPr marL="228600" lvl="1" indent="-228600" algn="l" defTabSz="933450">
            <a:lnSpc>
              <a:spcPct val="90000"/>
            </a:lnSpc>
            <a:spcBef>
              <a:spcPct val="0"/>
            </a:spcBef>
            <a:spcAft>
              <a:spcPct val="15000"/>
            </a:spcAft>
            <a:buChar char="•"/>
          </a:pPr>
          <a:r>
            <a:rPr lang="en-US" sz="2100" kern="1200" dirty="0"/>
            <a:t>Current releases are supported for </a:t>
          </a:r>
          <a:r>
            <a:rPr lang="en-US" sz="2100" b="1" kern="1200" dirty="0"/>
            <a:t>three months</a:t>
          </a:r>
          <a:r>
            <a:rPr lang="en-US" sz="2100" kern="1200" dirty="0"/>
            <a:t> after a </a:t>
          </a:r>
          <a:r>
            <a:rPr lang="en-US" sz="2100" b="1" kern="1200" dirty="0"/>
            <a:t>subsequent Current or LTS release</a:t>
          </a:r>
          <a:r>
            <a:rPr lang="en-US" sz="2100" kern="1200" dirty="0"/>
            <a:t>.</a:t>
          </a:r>
        </a:p>
      </dsp:txBody>
      <dsp:txXfrm>
        <a:off x="0" y="2633986"/>
        <a:ext cx="11274552" cy="2447550"/>
      </dsp:txXfrm>
    </dsp:sp>
    <dsp:sp modelId="{A72F2DA5-D7A0-4209-B8B9-D114644B4EEE}">
      <dsp:nvSpPr>
        <dsp:cNvPr id="0" name=""/>
        <dsp:cNvSpPr/>
      </dsp:nvSpPr>
      <dsp:spPr>
        <a:xfrm>
          <a:off x="563727" y="2324026"/>
          <a:ext cx="7892186"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306" tIns="0" rIns="298306" bIns="0" numCol="1" spcCol="1270" anchor="ctr" anchorCtr="0">
          <a:noAutofit/>
        </a:bodyPr>
        <a:lstStyle/>
        <a:p>
          <a:pPr marL="0" lvl="0" indent="0" algn="l" defTabSz="1066800">
            <a:lnSpc>
              <a:spcPct val="90000"/>
            </a:lnSpc>
            <a:spcBef>
              <a:spcPct val="0"/>
            </a:spcBef>
            <a:spcAft>
              <a:spcPct val="35000"/>
            </a:spcAft>
            <a:buNone/>
          </a:pPr>
          <a:r>
            <a:rPr lang="en-US" sz="2400" kern="1200" dirty="0"/>
            <a:t>Current</a:t>
          </a:r>
        </a:p>
      </dsp:txBody>
      <dsp:txXfrm>
        <a:off x="593989" y="2354288"/>
        <a:ext cx="7831662" cy="55939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Segoe UI Light"/>
              </a:defRPr>
            </a:lvl1pPr>
          </a:lstStyle>
          <a:p>
            <a:pPr>
              <a:defRPr/>
            </a:pP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Segoe UI Light"/>
              </a:defRPr>
            </a:lvl1pPr>
          </a:lstStyle>
          <a:p>
            <a:pPr>
              <a:defRPr/>
            </a:pPr>
            <a:fld id="{67EBB54C-BCCA-4DFA-AF4F-21F8BA472C14}" type="datetimeFigureOut">
              <a:rPr lang="en-US"/>
              <a:pPr>
                <a:defRPr/>
              </a:pPr>
              <a:t>5/11/2020</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Segoe UI Light"/>
              </a:defRPr>
            </a:lvl1pPr>
          </a:lstStyle>
          <a:p>
            <a:pPr>
              <a:defRPr/>
            </a:pPr>
            <a:r>
              <a:rPr lang="en-US" dirty="0"/>
              <a:t>© 2014 Microsoft Corporation</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Segoe UI Light"/>
              </a:defRPr>
            </a:lvl1pPr>
          </a:lstStyle>
          <a:p>
            <a:pPr>
              <a:defRPr/>
            </a:pPr>
            <a:fld id="{AEEEF8C6-BBC7-4C6F-B7D8-D259C55EAE1E}" type="slidenum">
              <a:rPr lang="en-US"/>
              <a:pPr>
                <a:defRPr/>
              </a:pPr>
              <a:t>‹#›</a:t>
            </a:fld>
            <a:endParaRPr lang="en-US" dirty="0"/>
          </a:p>
        </p:txBody>
      </p:sp>
    </p:spTree>
    <p:extLst>
      <p:ext uri="{BB962C8B-B14F-4D97-AF65-F5344CB8AC3E}">
        <p14:creationId xmlns:p14="http://schemas.microsoft.com/office/powerpoint/2010/main" val="3588730438"/>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4048" y="484632"/>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384048" y="3913632"/>
            <a:ext cx="6099048" cy="4773168"/>
          </a:xfrm>
          <a:prstGeom prst="rect">
            <a:avLst/>
          </a:prstGeom>
          <a:ln w="3175">
            <a:solidFill>
              <a:schemeClr val="tx1"/>
            </a:solidFill>
          </a:ln>
        </p:spPr>
        <p:txBody>
          <a:bodyPr vert="horz" lIns="91440" tIns="45720" rIns="91440" bIns="45720" rtlCol="0">
            <a:normAutofit/>
          </a:bodyPr>
          <a:lstStyle/>
          <a:p>
            <a:pPr marL="171442" marR="0" lvl="0" indent="-171442" algn="l" defTabSz="914354" rtl="0" eaLnBrk="1" fontAlgn="auto" latinLnBrk="0" hangingPunct="1">
              <a:lnSpc>
                <a:spcPct val="114000"/>
              </a:lnSpc>
              <a:spcBef>
                <a:spcPts val="0"/>
              </a:spcBef>
              <a:spcAft>
                <a:spcPts val="0"/>
              </a:spcAft>
              <a:buClrTx/>
              <a:buSzPct val="116000"/>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Click to edit Master text styles</a:t>
            </a:r>
          </a:p>
          <a:p>
            <a:pPr marL="344470" marR="0" lvl="1" indent="-171442" algn="l" defTabSz="914354" rtl="0" eaLnBrk="1" fontAlgn="auto" latinLnBrk="0" hangingPunct="1">
              <a:lnSpc>
                <a:spcPct val="114000"/>
              </a:lnSpc>
              <a:spcBef>
                <a:spcPts val="0"/>
              </a:spcBef>
              <a:spcAft>
                <a:spcPts val="0"/>
              </a:spcAft>
              <a:buClrTx/>
              <a:buSzTx/>
              <a:buFont typeface="Courier New" panose="02070309020205020404" pitchFamily="49" charset="0"/>
              <a:buChar char="o"/>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Second level</a:t>
            </a:r>
          </a:p>
          <a:p>
            <a:pPr marL="515914" marR="0" lvl="2" indent="-171442" algn="l" defTabSz="914354" rtl="0" eaLnBrk="1" fontAlgn="auto" latinLnBrk="0" hangingPunct="1">
              <a:lnSpc>
                <a:spcPct val="114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Third level</a:t>
            </a:r>
          </a:p>
          <a:p>
            <a:pPr marL="688940" marR="0" lvl="3" indent="-171442" algn="l" defTabSz="914354"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Fourth level</a:t>
            </a:r>
          </a:p>
          <a:p>
            <a:pPr marL="857208" marR="0" lvl="4" indent="-171442" algn="l" defTabSz="914354" rtl="0" eaLnBrk="1" fontAlgn="auto" latinLnBrk="0" hangingPunct="1">
              <a:lnSpc>
                <a:spcPct val="114000"/>
              </a:lnSpc>
              <a:spcBef>
                <a:spcPts val="0"/>
              </a:spcBef>
              <a:spcAft>
                <a:spcPts val="0"/>
              </a:spcAft>
              <a:buClrTx/>
              <a:buSzTx/>
              <a:buFont typeface="Courier New" panose="02070309020205020404" pitchFamily="49" charset="0"/>
              <a:buChar char="o"/>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Fifth level</a:t>
            </a:r>
          </a:p>
        </p:txBody>
      </p:sp>
      <p:sp>
        <p:nvSpPr>
          <p:cNvPr id="6" name="Slide Number Placeholder 6"/>
          <p:cNvSpPr>
            <a:spLocks noGrp="1"/>
          </p:cNvSpPr>
          <p:nvPr>
            <p:ph type="sldNum" sz="quarter" idx="5"/>
          </p:nvPr>
        </p:nvSpPr>
        <p:spPr>
          <a:xfrm>
            <a:off x="5429249" y="8685213"/>
            <a:ext cx="1427163" cy="458787"/>
          </a:xfrm>
          <a:prstGeom prst="rect">
            <a:avLst/>
          </a:prstGeom>
        </p:spPr>
        <p:txBody>
          <a:bodyPr vert="horz" lIns="91440" tIns="45720" rIns="91440" bIns="45720" rtlCol="0" anchor="b"/>
          <a:lstStyle>
            <a:lvl1pPr algn="r">
              <a:defRPr sz="1050">
                <a:latin typeface="Segoe UI" panose="020B0502040204020203" pitchFamily="34" charset="0"/>
                <a:cs typeface="Segoe UI" panose="020B0502040204020203" pitchFamily="34" charset="0"/>
              </a:defRPr>
            </a:lvl1pPr>
          </a:lstStyle>
          <a:p>
            <a:fld id="{1489DB6A-E92B-415B-AFB4-9C72D4A9006D}" type="slidenum">
              <a:rPr lang="en-US" smtClean="0"/>
              <a:pPr/>
              <a:t>‹#›</a:t>
            </a:fld>
            <a:endParaRPr lang="en-US" dirty="0"/>
          </a:p>
        </p:txBody>
      </p:sp>
      <p:sp>
        <p:nvSpPr>
          <p:cNvPr id="7" name="TextBox 6"/>
          <p:cNvSpPr txBox="1"/>
          <p:nvPr/>
        </p:nvSpPr>
        <p:spPr>
          <a:xfrm>
            <a:off x="9525" y="8868011"/>
            <a:ext cx="4844956" cy="415498"/>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50" dirty="0">
                <a:latin typeface="Segoe UI" pitchFamily="34" charset="0"/>
                <a:cs typeface="Segoe UI" pitchFamily="34" charset="0"/>
              </a:rPr>
              <a:t>© 2016 Microsoft Corporation                                 Microsoft Confidential </a:t>
            </a:r>
          </a:p>
          <a:p>
            <a:pPr algn="l"/>
            <a:endParaRPr lang="en-US" sz="1050" dirty="0">
              <a:latin typeface="Segoe UI" pitchFamily="34" charset="0"/>
              <a:cs typeface="Segoe UI" pitchFamily="34" charset="0"/>
            </a:endParaRPr>
          </a:p>
        </p:txBody>
      </p:sp>
    </p:spTree>
    <p:extLst>
      <p:ext uri="{BB962C8B-B14F-4D97-AF65-F5344CB8AC3E}">
        <p14:creationId xmlns:p14="http://schemas.microsoft.com/office/powerpoint/2010/main" val="2093516017"/>
      </p:ext>
    </p:extLst>
  </p:cSld>
  <p:clrMap bg1="lt1" tx1="dk1" bg2="lt2" tx2="dk2" accent1="accent1" accent2="accent2" accent3="accent3" accent4="accent4" accent5="accent5" accent6="accent6" hlink="hlink" folHlink="folHlink"/>
  <p:hf hdr="0" dt="0"/>
  <p:notesStyle>
    <a:lvl1pPr marL="171442" marR="0" indent="-171442" algn="l" defTabSz="914354" rtl="0" eaLnBrk="1" fontAlgn="auto" latinLnBrk="0" hangingPunct="1">
      <a:lnSpc>
        <a:spcPct val="114000"/>
      </a:lnSpc>
      <a:spcBef>
        <a:spcPts val="0"/>
      </a:spcBef>
      <a:spcAft>
        <a:spcPts val="0"/>
      </a:spcAft>
      <a:buClrTx/>
      <a:buSzPct val="116000"/>
      <a:buFont typeface="Arial" panose="020B0604020202020204" pitchFamily="34" charset="0"/>
      <a:buChar char="•"/>
      <a:tabLst/>
      <a:defRPr sz="1050" kern="1200">
        <a:solidFill>
          <a:schemeClr val="tx1"/>
        </a:solidFill>
        <a:latin typeface="Segoe UI" panose="020B0502040204020203" pitchFamily="34" charset="0"/>
        <a:ea typeface="+mn-ea"/>
        <a:cs typeface="Segoe UI" panose="020B0502040204020203" pitchFamily="34" charset="0"/>
      </a:defRPr>
    </a:lvl1pPr>
    <a:lvl2pPr marL="344470" marR="0" indent="-171442" algn="l" defTabSz="914354" rtl="0" eaLnBrk="1" fontAlgn="auto" latinLnBrk="0" hangingPunct="1">
      <a:lnSpc>
        <a:spcPct val="114000"/>
      </a:lnSpc>
      <a:spcBef>
        <a:spcPts val="0"/>
      </a:spcBef>
      <a:spcAft>
        <a:spcPts val="0"/>
      </a:spcAft>
      <a:buClrTx/>
      <a:buSzTx/>
      <a:buFont typeface="Courier New" panose="02070309020205020404" pitchFamily="49" charset="0"/>
      <a:buChar char="o"/>
      <a:tabLst/>
      <a:defRPr sz="1050" kern="1200">
        <a:solidFill>
          <a:schemeClr val="tx1"/>
        </a:solidFill>
        <a:latin typeface="Segoe UI" panose="020B0502040204020203" pitchFamily="34" charset="0"/>
        <a:ea typeface="+mn-ea"/>
        <a:cs typeface="Segoe UI" panose="020B0502040204020203" pitchFamily="34" charset="0"/>
      </a:defRPr>
    </a:lvl2pPr>
    <a:lvl3pPr marL="515914" marR="0" indent="-171442" algn="l" defTabSz="914354" rtl="0" eaLnBrk="1" fontAlgn="auto" latinLnBrk="0" hangingPunct="1">
      <a:lnSpc>
        <a:spcPct val="114000"/>
      </a:lnSpc>
      <a:spcBef>
        <a:spcPts val="0"/>
      </a:spcBef>
      <a:spcAft>
        <a:spcPts val="0"/>
      </a:spcAft>
      <a:buClrTx/>
      <a:buSzTx/>
      <a:buFont typeface="Wingdings" panose="05000000000000000000" pitchFamily="2" charset="2"/>
      <a:buChar char="§"/>
      <a:tabLst/>
      <a:defRPr sz="1050" kern="1200">
        <a:solidFill>
          <a:schemeClr val="tx1"/>
        </a:solidFill>
        <a:latin typeface="Segoe UI" panose="020B0502040204020203" pitchFamily="34" charset="0"/>
        <a:ea typeface="+mn-ea"/>
        <a:cs typeface="Segoe UI" panose="020B0502040204020203" pitchFamily="34" charset="0"/>
      </a:defRPr>
    </a:lvl3pPr>
    <a:lvl4pPr marL="688940" marR="0" indent="-171442" algn="l" defTabSz="914354" rtl="0" eaLnBrk="1" fontAlgn="auto" latinLnBrk="0" hangingPunct="1">
      <a:lnSpc>
        <a:spcPct val="114000"/>
      </a:lnSpc>
      <a:spcBef>
        <a:spcPts val="0"/>
      </a:spcBef>
      <a:spcAft>
        <a:spcPts val="0"/>
      </a:spcAft>
      <a:buClrTx/>
      <a:buSzTx/>
      <a:buFont typeface="Arial" panose="020B0604020202020204" pitchFamily="34" charset="0"/>
      <a:buChar char="•"/>
      <a:tabLst/>
      <a:defRPr sz="1050" kern="1200">
        <a:solidFill>
          <a:schemeClr val="tx1"/>
        </a:solidFill>
        <a:latin typeface="Segoe UI" panose="020B0502040204020203" pitchFamily="34" charset="0"/>
        <a:ea typeface="+mn-ea"/>
        <a:cs typeface="Segoe UI" panose="020B0502040204020203" pitchFamily="34" charset="0"/>
      </a:defRPr>
    </a:lvl4pPr>
    <a:lvl5pPr marL="857208" marR="0" indent="-171442" algn="l" defTabSz="914354" rtl="0" eaLnBrk="1" fontAlgn="auto" latinLnBrk="0" hangingPunct="1">
      <a:lnSpc>
        <a:spcPct val="114000"/>
      </a:lnSpc>
      <a:spcBef>
        <a:spcPts val="0"/>
      </a:spcBef>
      <a:spcAft>
        <a:spcPts val="0"/>
      </a:spcAft>
      <a:buClrTx/>
      <a:buSzTx/>
      <a:buFont typeface="Courier New" panose="02070309020205020404" pitchFamily="49" charset="0"/>
      <a:buChar char="o"/>
      <a:tabLst/>
      <a:defRPr sz="1050" kern="1200">
        <a:solidFill>
          <a:schemeClr val="tx1"/>
        </a:solidFill>
        <a:latin typeface="Segoe UI" panose="020B0502040204020203" pitchFamily="34" charset="0"/>
        <a:ea typeface="+mn-ea"/>
        <a:cs typeface="Segoe UI" panose="020B0502040204020203" pitchFamily="34"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techempower.com/benchmarks/#section=data-r14&amp;hw=ph&amp;test=plaintext"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github.com/dotnet/standard"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dotnet/standard/net-standard"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evblogs.microsoft.com/dotnet/announcing-net-standard-2-1/"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blogs.msdn.microsoft.com/dotnet/2018/04/18/performance-improvements-in-net-core-2-1/" TargetMode="External"/><Relationship Id="rId5" Type="http://schemas.openxmlformats.org/officeDocument/2006/relationships/hyperlink" Target="https://blogs.msdn.microsoft.com/dotnet/2014/04/07/the-jit-finally-proposed-jit-and-simd-are-getting-married/" TargetMode="External"/><Relationship Id="rId4" Type="http://schemas.openxmlformats.org/officeDocument/2006/relationships/hyperlink" Target="https://msdn.microsoft.com/en-us/magazine/mt814808.aspx"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code.visualstudio.com/Docs/editor/debugging"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tnet.microsoft.com/platform/support/policy/dotnet-core"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github.com/dotnet/core/blob/master/roadmap.md"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73CFBB7B-29F3-4A9F-B039-645092B1B4E9}" type="slidenum">
              <a:rPr lang="en-US" smtClean="0"/>
              <a:pPr/>
              <a:t>1</a:t>
            </a:fld>
            <a:endParaRPr lang="en-US" dirty="0"/>
          </a:p>
        </p:txBody>
      </p:sp>
      <p:sp>
        <p:nvSpPr>
          <p:cNvPr id="5" name="Slide Image Placeholder 4"/>
          <p:cNvSpPr>
            <a:spLocks noGrp="1" noRot="1" noChangeAspect="1"/>
          </p:cNvSpPr>
          <p:nvPr>
            <p:ph type="sldImg"/>
          </p:nvPr>
        </p:nvSpPr>
        <p:spPr>
          <a:xfrm>
            <a:off x="384175" y="484188"/>
            <a:ext cx="6096000" cy="3429000"/>
          </a:xfrm>
        </p:spPr>
      </p:sp>
      <p:sp>
        <p:nvSpPr>
          <p:cNvPr id="6" name="Notes Placeholder 5"/>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2267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https://www.similartech.com/categories/framework</a:t>
            </a:r>
          </a:p>
          <a:p>
            <a:endParaRPr lang="en-US" dirty="0"/>
          </a:p>
          <a:p>
            <a:r>
              <a:rPr lang="en-US" dirty="0"/>
              <a:t>ASP.NET is the name of the web framework for .NET. As you can see there are more top websites developed with .NET than these other technologies. Only PHP has more. </a:t>
            </a:r>
          </a:p>
        </p:txBody>
      </p:sp>
      <p:sp>
        <p:nvSpPr>
          <p:cNvPr id="4" name="Slide Number Placeholder 3"/>
          <p:cNvSpPr>
            <a:spLocks noGrp="1"/>
          </p:cNvSpPr>
          <p:nvPr>
            <p:ph type="sldNum" sz="quarter" idx="10"/>
          </p:nvPr>
        </p:nvSpPr>
        <p:spPr/>
        <p:txBody>
          <a:bodyPr/>
          <a:lstStyle/>
          <a:p>
            <a:fld id="{E0AE778D-2A57-4226-B72B-26EA3CA60131}" type="slidenum">
              <a:rPr lang="en-US" smtClean="0"/>
              <a:t>10</a:t>
            </a:fld>
            <a:endParaRPr lang="en-US" dirty="0"/>
          </a:p>
        </p:txBody>
      </p:sp>
      <p:sp>
        <p:nvSpPr>
          <p:cNvPr id="5" name="Header Placeholder 10">
            <a:extLst>
              <a:ext uri="{FF2B5EF4-FFF2-40B4-BE49-F238E27FC236}">
                <a16:creationId xmlns:a16="http://schemas.microsoft.com/office/drawing/2014/main" id="{9AE6BBA2-39C4-4009-B16E-B590BF1F5475}"/>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7834205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is fast. Really fast! That means applications provide better response times and require less compute power. StackOverflow serves 5.3M page views a day on just 9 servers!</a:t>
            </a:r>
          </a:p>
          <a:p>
            <a:r>
              <a:rPr lang="en-US" dirty="0"/>
              <a:t>The popular </a:t>
            </a:r>
            <a:r>
              <a:rPr lang="en-US" u="sng" dirty="0">
                <a:hlinkClick r:id="rId3"/>
              </a:rPr>
              <a:t>TechEmpower</a:t>
            </a:r>
            <a:r>
              <a:rPr lang="en-US" dirty="0"/>
              <a:t> benchmark compares web application frameworks with tasks like JSON serialization, database access, and server side template rendering - .NET performs faster than any other popular framework. </a:t>
            </a:r>
          </a:p>
          <a:p>
            <a:r>
              <a:rPr lang="en-US" dirty="0">
                <a:hlinkClick r:id="rId3"/>
              </a:rPr>
              <a:t>https://www.techempower.com/benchmarks/#section=data-r14&amp;hw=ph&amp;test=plaintext</a:t>
            </a:r>
            <a:endParaRPr lang="en-US" dirty="0"/>
          </a:p>
          <a:p>
            <a:endParaRPr lang="en-US" dirty="0"/>
          </a:p>
          <a:p>
            <a:r>
              <a:rPr lang="en-US" dirty="0"/>
              <a:t>The community has played a crucial role in performance work for the .NET stack. </a:t>
            </a:r>
          </a:p>
          <a:p>
            <a:r>
              <a:rPr lang="en-US" dirty="0"/>
              <a:t>https://blogs.msdn.microsoft.com/dotnet/tag/performance/</a:t>
            </a:r>
          </a:p>
          <a:p>
            <a:endParaRPr lang="en-US" dirty="0"/>
          </a:p>
        </p:txBody>
      </p:sp>
      <p:sp>
        <p:nvSpPr>
          <p:cNvPr id="4" name="Slide Number Placeholder 3"/>
          <p:cNvSpPr>
            <a:spLocks noGrp="1"/>
          </p:cNvSpPr>
          <p:nvPr>
            <p:ph type="sldNum" sz="quarter" idx="10"/>
          </p:nvPr>
        </p:nvSpPr>
        <p:spPr/>
        <p:txBody>
          <a:bodyPr/>
          <a:lstStyle/>
          <a:p>
            <a:pPr defTabSz="914295">
              <a:defRPr/>
            </a:pPr>
            <a:fld id="{CC8195A8-0CC9-4EC5-84EE-12317B82121E}" type="slidenum">
              <a:rPr lang="en-US" sz="1200">
                <a:solidFill>
                  <a:prstClr val="black"/>
                </a:solidFill>
                <a:latin typeface="Calibri" panose="020F0502020204030204"/>
              </a:rPr>
              <a:pPr defTabSz="914295">
                <a:defRPr/>
              </a:pPr>
              <a:t>11</a:t>
            </a:fld>
            <a:endParaRPr lang="en-US" sz="1200" dirty="0">
              <a:solidFill>
                <a:prstClr val="black"/>
              </a:solidFill>
              <a:latin typeface="Calibri" panose="020F0502020204030204"/>
            </a:endParaRPr>
          </a:p>
        </p:txBody>
      </p:sp>
      <p:sp>
        <p:nvSpPr>
          <p:cNvPr id="5" name="Header Placeholder 10">
            <a:extLst>
              <a:ext uri="{FF2B5EF4-FFF2-40B4-BE49-F238E27FC236}">
                <a16:creationId xmlns:a16="http://schemas.microsoft.com/office/drawing/2014/main" id="{C439D571-BAE9-452E-94E1-F9F2962948E8}"/>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4019928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We’ve seen companies taking a bet on .NET because it’s a completely open source project. More than 16,000 contributors* from 3300 companies have contributed to .NET Core and related open source repositories, with over half of the contributions coming from outside Microsoft. </a:t>
            </a:r>
          </a:p>
          <a:p>
            <a:endParaRPr lang="en-US" dirty="0"/>
          </a:p>
          <a:p>
            <a:r>
              <a:rPr lang="en-US" dirty="0"/>
              <a:t>Samsung is a big partner and are releasing their new Smart TVs that support .NET. They plan to expand to all their IoT devices too. Illyriad Games, specifically Ben Adams, contributed many performance enhancements to the platform. They build a MMO with hundreds of thousands of concurrent users so performance is super important to them. These enhancements not only benefit them but everyone that uses .NET. </a:t>
            </a:r>
          </a:p>
          <a:p>
            <a:endParaRPr lang="en-US" dirty="0"/>
          </a:p>
          <a:p>
            <a:pPr defTabSz="966501">
              <a:defRPr/>
            </a:pPr>
            <a:r>
              <a:rPr lang="en-US" dirty="0"/>
              <a:t>*contributor = Submitted a Pull Request or </a:t>
            </a:r>
            <a:r>
              <a:rPr lang="en-US" i="1" dirty="0"/>
              <a:t>Created </a:t>
            </a:r>
            <a:r>
              <a:rPr lang="en-US" dirty="0"/>
              <a:t>an Issue</a:t>
            </a:r>
          </a:p>
          <a:p>
            <a:endParaRPr lang="en-US" dirty="0"/>
          </a:p>
        </p:txBody>
      </p:sp>
      <p:sp>
        <p:nvSpPr>
          <p:cNvPr id="7" name="Slide Number Placeholder 6"/>
          <p:cNvSpPr>
            <a:spLocks noGrp="1"/>
          </p:cNvSpPr>
          <p:nvPr>
            <p:ph type="sldNum" sz="quarter" idx="13"/>
          </p:nvPr>
        </p:nvSpPr>
        <p:spPr/>
        <p:txBody>
          <a:bodyPr/>
          <a:lstStyle/>
          <a:p>
            <a:pPr defTabSz="985889">
              <a:defRPr/>
            </a:pPr>
            <a:fld id="{B4008EB6-D09E-4580-8CD6-DDB14511944F}" type="slidenum">
              <a:rPr lang="en-US">
                <a:solidFill>
                  <a:prstClr val="black"/>
                </a:solidFill>
                <a:latin typeface="Segoe UI" pitchFamily="34" charset="0"/>
              </a:rPr>
              <a:pPr defTabSz="985889">
                <a:defRPr/>
              </a:pPr>
              <a:t>12</a:t>
            </a:fld>
            <a:endParaRPr lang="en-US" dirty="0">
              <a:solidFill>
                <a:prstClr val="black"/>
              </a:solidFill>
              <a:latin typeface="Segoe UI" pitchFamily="34" charset="0"/>
            </a:endParaRPr>
          </a:p>
        </p:txBody>
      </p:sp>
      <p:sp>
        <p:nvSpPr>
          <p:cNvPr id="8" name="Header Placeholder 10">
            <a:extLst>
              <a:ext uri="{FF2B5EF4-FFF2-40B4-BE49-F238E27FC236}">
                <a16:creationId xmlns:a16="http://schemas.microsoft.com/office/drawing/2014/main" id="{90CD7AC4-82E9-4367-8CA7-1036982E541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012143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b="0" dirty="0"/>
              <a:t>The .NET Foundation is our center of gravity for open development and collaboration around the .NET ecosystem. The .NET</a:t>
            </a:r>
            <a:r>
              <a:rPr lang="en-US" b="0" baseline="0" dirty="0"/>
              <a:t> </a:t>
            </a:r>
            <a:r>
              <a:rPr lang="en-US" baseline="0" dirty="0"/>
              <a:t>Foundation has over 60 projects and hundreds of repos under its stewardship. Open Source Software foundations provide protection, support, services and best practices for helping each project be successful and to grow the ecosystem of people and software. </a:t>
            </a:r>
            <a:endParaRPr lang="en-US" dirty="0"/>
          </a:p>
          <a:p>
            <a:endParaRPr lang="en-US" dirty="0"/>
          </a:p>
          <a:p>
            <a:endParaRPr lang="en-US" dirty="0"/>
          </a:p>
          <a:p>
            <a:endParaRPr lang="en-US" dirty="0"/>
          </a:p>
        </p:txBody>
      </p:sp>
      <p:sp>
        <p:nvSpPr>
          <p:cNvPr id="7" name="Slide Number Placeholder 6"/>
          <p:cNvSpPr>
            <a:spLocks noGrp="1"/>
          </p:cNvSpPr>
          <p:nvPr>
            <p:ph type="sldNum" sz="quarter" idx="13"/>
          </p:nvPr>
        </p:nvSpPr>
        <p:spPr/>
        <p:txBody>
          <a:bodyPr/>
          <a:lstStyle/>
          <a:p>
            <a:pPr defTabSz="1004619">
              <a:defRPr/>
            </a:pPr>
            <a:fld id="{B4008EB6-D09E-4580-8CD6-DDB14511944F}" type="slidenum">
              <a:rPr lang="en-US">
                <a:solidFill>
                  <a:prstClr val="black"/>
                </a:solidFill>
                <a:latin typeface="Calibri" panose="020F0502020204030204"/>
              </a:rPr>
              <a:pPr defTabSz="1004619">
                <a:defRPr/>
              </a:pPr>
              <a:t>13</a:t>
            </a:fld>
            <a:endParaRPr lang="en-US" dirty="0">
              <a:solidFill>
                <a:prstClr val="black"/>
              </a:solidFill>
              <a:latin typeface="Calibri" panose="020F0502020204030204"/>
            </a:endParaRPr>
          </a:p>
        </p:txBody>
      </p:sp>
      <p:sp>
        <p:nvSpPr>
          <p:cNvPr id="8" name="Header Placeholder 10">
            <a:extLst>
              <a:ext uri="{FF2B5EF4-FFF2-40B4-BE49-F238E27FC236}">
                <a16:creationId xmlns:a16="http://schemas.microsoft.com/office/drawing/2014/main" id="{BA0A9682-9551-48BB-9E1E-C3AFDBD64EE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1504625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E09439-12BA-4CD1-B870-7D0BA9A91B3D}" type="slidenum">
              <a:rPr lang="en-US" smtClean="0"/>
              <a:t>14</a:t>
            </a:fld>
            <a:endParaRPr lang="en-US" dirty="0"/>
          </a:p>
        </p:txBody>
      </p:sp>
    </p:spTree>
    <p:extLst>
      <p:ext uri="{BB962C8B-B14F-4D97-AF65-F5344CB8AC3E}">
        <p14:creationId xmlns:p14="http://schemas.microsoft.com/office/powerpoint/2010/main" val="15474420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lvl="0"/>
            <a:r>
              <a:rPr lang="en-US" b="1" dirty="0"/>
              <a:t>What is .NET Core?</a:t>
            </a:r>
            <a:endParaRPr lang="en-US" dirty="0"/>
          </a:p>
          <a:p>
            <a:pPr lvl="1"/>
            <a:r>
              <a:rPr lang="en-US" dirty="0"/>
              <a:t>.NET Core is a modular version of the .NET Framework that is designed to be portable across platforms. </a:t>
            </a:r>
          </a:p>
          <a:p>
            <a:pPr lvl="1"/>
            <a:endParaRPr lang="en-US" dirty="0"/>
          </a:p>
          <a:p>
            <a:pPr lvl="1"/>
            <a:r>
              <a:rPr lang="en-US" dirty="0"/>
              <a:t>.NET Core is portable across platforms because, although a subset of the full .NET Framework, it provides key functionality to implement the app features you need and reuse this code regardless of your platform target. In the past, different versions of .NET for different platforms lacked shared functionality for key tasks such as reading local files. Microsoft platforms that you will be able to target with .NET Core include traditional desktop Windows, as well as Windows devices and phones. When used third-party tools such as Xamarin, .NET Core should be portable to iOS and Android devices. In addition, .NET Core will be available for the Mac and Linux operating systems to enable web apps to run on those systems. </a:t>
            </a:r>
          </a:p>
          <a:p>
            <a:pPr lvl="1"/>
            <a:endParaRPr lang="en-US" dirty="0"/>
          </a:p>
          <a:p>
            <a:pPr lvl="1"/>
            <a:r>
              <a:rPr lang="en-US" dirty="0"/>
              <a:t>.NET Core is modular because it is released in smaller assembly packages. Rather than one large assembly that contains most of the core functionality, .NET Core is made available as smaller feature-centric packages. This enables a more agile development model for us and allows you to pick and choose the functionality pieces that you need for your apps and libraries.</a:t>
            </a:r>
          </a:p>
          <a:p>
            <a:endParaRPr lang="en-US" dirty="0"/>
          </a:p>
        </p:txBody>
      </p:sp>
      <p:sp>
        <p:nvSpPr>
          <p:cNvPr id="4" name="Slide Number Placeholder 3"/>
          <p:cNvSpPr>
            <a:spLocks noGrp="1"/>
          </p:cNvSpPr>
          <p:nvPr>
            <p:ph type="sldNum" sz="quarter" idx="5"/>
          </p:nvPr>
        </p:nvSpPr>
        <p:spPr/>
        <p:txBody>
          <a:bodyPr/>
          <a:lstStyle/>
          <a:p>
            <a:fld id="{1489DB6A-E92B-415B-AFB4-9C72D4A9006D}" type="slidenum">
              <a:rPr lang="en-US" smtClean="0"/>
              <a:pPr/>
              <a:t>15</a:t>
            </a:fld>
            <a:endParaRPr lang="en-US" dirty="0"/>
          </a:p>
        </p:txBody>
      </p:sp>
    </p:spTree>
    <p:extLst>
      <p:ext uri="{BB962C8B-B14F-4D97-AF65-F5344CB8AC3E}">
        <p14:creationId xmlns:p14="http://schemas.microsoft.com/office/powerpoint/2010/main" val="28652648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FontTx/>
              <a:buNone/>
            </a:pPr>
            <a:r>
              <a:rPr lang="en-US" dirty="0"/>
              <a:t>This should be quick demo</a:t>
            </a:r>
          </a:p>
          <a:p>
            <a:pPr marL="171442" indent="-171442">
              <a:buFontTx/>
              <a:buChar char="-"/>
            </a:pPr>
            <a:r>
              <a:rPr lang="en-US" dirty="0"/>
              <a:t>Create Console App on both .NET framework and .NET core</a:t>
            </a:r>
          </a:p>
          <a:p>
            <a:pPr marL="171442" indent="-171442">
              <a:buFontTx/>
              <a:buChar char="-"/>
            </a:pPr>
            <a:r>
              <a:rPr lang="en-US" dirty="0"/>
              <a:t>Show that both are built from a similar code and runs the same</a:t>
            </a:r>
          </a:p>
        </p:txBody>
      </p:sp>
      <p:sp>
        <p:nvSpPr>
          <p:cNvPr id="4" name="Slide Number Placeholder 3"/>
          <p:cNvSpPr>
            <a:spLocks noGrp="1"/>
          </p:cNvSpPr>
          <p:nvPr>
            <p:ph type="sldNum" sz="quarter" idx="5"/>
          </p:nvPr>
        </p:nvSpPr>
        <p:spPr/>
        <p:txBody>
          <a:bodyPr/>
          <a:lstStyle/>
          <a:p>
            <a:fld id="{1489DB6A-E92B-415B-AFB4-9C72D4A9006D}" type="slidenum">
              <a:rPr lang="en-US" smtClean="0"/>
              <a:pPr/>
              <a:t>16</a:t>
            </a:fld>
            <a:endParaRPr lang="en-US" dirty="0"/>
          </a:p>
        </p:txBody>
      </p:sp>
    </p:spTree>
    <p:extLst>
      <p:ext uri="{BB962C8B-B14F-4D97-AF65-F5344CB8AC3E}">
        <p14:creationId xmlns:p14="http://schemas.microsoft.com/office/powerpoint/2010/main" val="10886797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1"/>
          </p:nvPr>
        </p:nvSpPr>
        <p:spPr/>
        <p:txBody>
          <a:bodyPr/>
          <a:lstStyle/>
          <a:p>
            <a:fld id="{73CFBB7B-29F3-4A9F-B039-645092B1B4E9}" type="slidenum">
              <a:rPr lang="en-US" smtClean="0"/>
              <a:pPr/>
              <a:t>17</a:t>
            </a:fld>
            <a:endParaRPr lang="en-US" dirty="0"/>
          </a:p>
        </p:txBody>
      </p:sp>
      <p:sp>
        <p:nvSpPr>
          <p:cNvPr id="6" name="Slide Image Placeholder 5"/>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0911592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Even if we are reusing a lot across components (especially with the open sourcing last year), the reality is that each platform has its own implementation of the base libraries.</a:t>
            </a:r>
            <a:endParaRPr lang="en-US" dirty="0">
              <a:latin typeface="Segoe UI Semilight" panose="020B0402040204020203" pitchFamily="34" charset="0"/>
              <a:cs typeface="Segoe UI Semilight" panose="020B0402040204020203" pitchFamily="34" charset="0"/>
            </a:endParaRPr>
          </a:p>
          <a:p>
            <a:endParaRPr lang="en-US" dirty="0"/>
          </a:p>
          <a:p>
            <a:r>
              <a:rPr lang="en-US" dirty="0"/>
              <a:t>Note: .NET</a:t>
            </a:r>
            <a:r>
              <a:rPr lang="en-US" baseline="0" dirty="0"/>
              <a:t> Framework BCL and Mono BCL are the same APIs, different implementation. .NET Core “Core Library” is a similar set of APIs, but different.</a:t>
            </a:r>
            <a:endParaRPr lang="en-US" dirty="0"/>
          </a:p>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pPr/>
              <a:t>18</a:t>
            </a:fld>
            <a:endParaRPr lang="en-US" dirty="0"/>
          </a:p>
        </p:txBody>
      </p:sp>
    </p:spTree>
    <p:extLst>
      <p:ext uri="{BB962C8B-B14F-4D97-AF65-F5344CB8AC3E}">
        <p14:creationId xmlns:p14="http://schemas.microsoft.com/office/powerpoint/2010/main" val="3515794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r>
              <a:rPr lang="en-US" b="1" dirty="0"/>
              <a:t>https://docs.microsoft.com/en-us/dotnet/articles/standard/library</a:t>
            </a:r>
          </a:p>
          <a:p>
            <a:pPr marL="0" indent="0">
              <a:buNone/>
            </a:pPr>
            <a:r>
              <a:rPr lang="en-US" sz="1050" b="0" i="0" kern="1200" dirty="0">
                <a:solidFill>
                  <a:schemeClr val="tx1"/>
                </a:solidFill>
                <a:effectLst/>
                <a:latin typeface="Segoe UI" panose="020B0502040204020203" pitchFamily="34" charset="0"/>
                <a:ea typeface="+mn-ea"/>
                <a:cs typeface="Segoe UI" panose="020B0502040204020203" pitchFamily="34" charset="0"/>
              </a:rPr>
              <a:t>The </a:t>
            </a:r>
            <a:r>
              <a:rPr lang="en-US" sz="1050" b="0" i="0" u="sng" kern="1200" dirty="0">
                <a:solidFill>
                  <a:schemeClr val="tx1"/>
                </a:solidFill>
                <a:effectLst/>
                <a:latin typeface="Segoe UI" panose="020B0502040204020203" pitchFamily="34" charset="0"/>
                <a:ea typeface="+mn-ea"/>
                <a:cs typeface="Segoe UI" panose="020B0502040204020203" pitchFamily="34" charset="0"/>
                <a:hlinkClick r:id="rId3"/>
              </a:rPr>
              <a:t>.NET Standard</a:t>
            </a:r>
            <a:r>
              <a:rPr lang="en-US" sz="1050" b="0" i="0" kern="1200" dirty="0">
                <a:solidFill>
                  <a:schemeClr val="tx1"/>
                </a:solidFill>
                <a:effectLst/>
                <a:latin typeface="Segoe UI" panose="020B0502040204020203" pitchFamily="34" charset="0"/>
                <a:ea typeface="+mn-ea"/>
                <a:cs typeface="Segoe UI" panose="020B0502040204020203" pitchFamily="34" charset="0"/>
              </a:rPr>
              <a:t> is a formal specification of .NET APIs that are intended to be available on all .NET implementations. The motivation behind the .NET Standard is establishing greater uniformity in the .NET ecosystem.</a:t>
            </a:r>
            <a:endParaRPr lang="en-US" dirty="0"/>
          </a:p>
        </p:txBody>
      </p:sp>
      <p:sp>
        <p:nvSpPr>
          <p:cNvPr id="5" name="Slide Number Placeholder 4"/>
          <p:cNvSpPr>
            <a:spLocks noGrp="1"/>
          </p:cNvSpPr>
          <p:nvPr>
            <p:ph type="sldNum" sz="quarter" idx="11"/>
          </p:nvPr>
        </p:nvSpPr>
        <p:spPr>
          <a:xfrm>
            <a:off x="3884613" y="8791575"/>
            <a:ext cx="2971800" cy="352425"/>
          </a:xfrm>
          <a:prstGeom prst="rect">
            <a:avLst/>
          </a:prstGeom>
        </p:spPr>
        <p:txBody>
          <a:bodyPr/>
          <a:lstStyle/>
          <a:p>
            <a:fld id="{73CFBB7B-29F3-4A9F-B039-645092B1B4E9}" type="slidenum">
              <a:rPr lang="en-US" smtClean="0"/>
              <a:t>20</a:t>
            </a:fld>
            <a:endParaRPr lang="en-US" dirty="0"/>
          </a:p>
        </p:txBody>
      </p:sp>
    </p:spTree>
    <p:extLst>
      <p:ext uri="{BB962C8B-B14F-4D97-AF65-F5344CB8AC3E}">
        <p14:creationId xmlns:p14="http://schemas.microsoft.com/office/powerpoint/2010/main" val="4018108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pPr/>
              <a:t>2</a:t>
            </a:fld>
            <a:endParaRPr lang="en-US" dirty="0"/>
          </a:p>
        </p:txBody>
      </p:sp>
    </p:spTree>
    <p:extLst>
      <p:ext uri="{BB962C8B-B14F-4D97-AF65-F5344CB8AC3E}">
        <p14:creationId xmlns:p14="http://schemas.microsoft.com/office/powerpoint/2010/main" val="2168716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Link: </a:t>
            </a:r>
            <a:r>
              <a:rPr lang="en-US" dirty="0">
                <a:hlinkClick r:id="rId3"/>
              </a:rPr>
              <a:t>https://docs.microsoft.com/en-us/dotnet/standard/net-standard</a:t>
            </a:r>
            <a:endParaRPr lang="en-US" dirty="0"/>
          </a:p>
          <a:p>
            <a:endParaRPr lang="en-US" dirty="0"/>
          </a:p>
          <a:p>
            <a:pPr marL="228600" indent="-228600">
              <a:buFont typeface="+mj-lt"/>
              <a:buAutoNum type="arabicPeriod"/>
            </a:pPr>
            <a:r>
              <a:rPr lang="en-US" dirty="0"/>
              <a:t>The versions listed for .NET Framework apply to .NET Core 2.0 SDK and later versions of the tooling. Older versions used a different mapping for .NET Standard 1.5 and higher. You can download tooling for .NET Core tools for Visual Studio 2015 if you cannot upgrade to Visual Studio 2017 or a later version.</a:t>
            </a:r>
          </a:p>
          <a:p>
            <a:pPr marL="228600" indent="-228600">
              <a:buFont typeface="+mj-lt"/>
              <a:buAutoNum type="arabicPeriod"/>
            </a:pPr>
            <a:r>
              <a:rPr lang="en-US" dirty="0"/>
              <a:t>The versions listed here represent the rules that NuGet uses to determine whether a given .NET Standard library is applicable. While NuGet considers .NET Framework 4.6.1 as supporting .NET Standard 1.5 through 2.0, there are several issues with consuming .NET Standard libraries that were built for those versions from .NET Framework 4.6.1 projects. For .NET Framework projects that need to use such libraries, we recommend that you upgrade the project to target .NET Framework 4.7.2 or higher.</a:t>
            </a:r>
          </a:p>
          <a:p>
            <a:pPr marL="228600" indent="-228600">
              <a:buFont typeface="+mj-lt"/>
              <a:buAutoNum type="arabicPeriod"/>
            </a:pPr>
            <a:r>
              <a:rPr lang="en-US" dirty="0"/>
              <a:t>.NET Framework won't support .NET Standard 2.1 or later versions. For more details, see the announcement of .NET Standard 2.1.</a:t>
            </a:r>
            <a:endParaRPr lang="en-CH" dirty="0"/>
          </a:p>
        </p:txBody>
      </p:sp>
      <p:sp>
        <p:nvSpPr>
          <p:cNvPr id="4" name="Slide Number Placeholder 3"/>
          <p:cNvSpPr>
            <a:spLocks noGrp="1"/>
          </p:cNvSpPr>
          <p:nvPr>
            <p:ph type="sldNum" sz="quarter" idx="5"/>
          </p:nvPr>
        </p:nvSpPr>
        <p:spPr/>
        <p:txBody>
          <a:bodyPr/>
          <a:lstStyle/>
          <a:p>
            <a:fld id="{1489DB6A-E92B-415B-AFB4-9C72D4A9006D}" type="slidenum">
              <a:rPr lang="en-US" smtClean="0"/>
              <a:pPr/>
              <a:t>21</a:t>
            </a:fld>
            <a:endParaRPr lang="en-US" dirty="0"/>
          </a:p>
        </p:txBody>
      </p:sp>
    </p:spTree>
    <p:extLst>
      <p:ext uri="{BB962C8B-B14F-4D97-AF65-F5344CB8AC3E}">
        <p14:creationId xmlns:p14="http://schemas.microsoft.com/office/powerpoint/2010/main" val="36311749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C4A70A-AB43-432D-BC12-AA40E3A734CF}" type="slidenum">
              <a:rPr lang="en-US" smtClean="0"/>
              <a:t>23</a:t>
            </a:fld>
            <a:endParaRPr lang="en-US" dirty="0"/>
          </a:p>
        </p:txBody>
      </p:sp>
    </p:spTree>
    <p:extLst>
      <p:ext uri="{BB962C8B-B14F-4D97-AF65-F5344CB8AC3E}">
        <p14:creationId xmlns:p14="http://schemas.microsoft.com/office/powerpoint/2010/main" val="30502426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pPr/>
              <a:t>24</a:t>
            </a:fld>
            <a:endParaRPr lang="en-US" dirty="0"/>
          </a:p>
        </p:txBody>
      </p:sp>
    </p:spTree>
    <p:extLst>
      <p:ext uri="{BB962C8B-B14F-4D97-AF65-F5344CB8AC3E}">
        <p14:creationId xmlns:p14="http://schemas.microsoft.com/office/powerpoint/2010/main" val="24162020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normAutofit fontScale="77500" lnSpcReduction="20000"/>
          </a:bodyPr>
          <a:lstStyle/>
          <a:p>
            <a:r>
              <a:rPr lang="en-US" dirty="0"/>
              <a:t>More details can be found at </a:t>
            </a:r>
            <a:r>
              <a:rPr lang="en-US" dirty="0">
                <a:hlinkClick r:id="rId3"/>
              </a:rPr>
              <a:t>https://devblogs.microsoft.com/dotnet/announcing-net-standard-2-1/</a:t>
            </a:r>
            <a:endParaRPr lang="en-US" dirty="0"/>
          </a:p>
          <a:p>
            <a:endParaRPr lang="en-US" dirty="0"/>
          </a:p>
          <a:p>
            <a:r>
              <a:rPr lang="en-US" sz="1050" b="1" i="0" kern="1200" dirty="0">
                <a:solidFill>
                  <a:schemeClr val="tx1"/>
                </a:solidFill>
                <a:effectLst/>
                <a:latin typeface="Segoe UI" panose="020B0502040204020203" pitchFamily="34" charset="0"/>
                <a:ea typeface="+mn-ea"/>
                <a:cs typeface="Segoe UI" panose="020B0502040204020203" pitchFamily="34" charset="0"/>
              </a:rPr>
              <a:t>Span&lt;T&gt;</a:t>
            </a:r>
            <a:r>
              <a:rPr lang="en-US" sz="1050" b="0" i="0" kern="1200" dirty="0">
                <a:solidFill>
                  <a:schemeClr val="tx1"/>
                </a:solidFill>
                <a:effectLst/>
                <a:latin typeface="Segoe UI" panose="020B0502040204020203" pitchFamily="34" charset="0"/>
                <a:ea typeface="+mn-ea"/>
                <a:cs typeface="Segoe UI" panose="020B0502040204020203" pitchFamily="34" charset="0"/>
              </a:rPr>
              <a:t>. In .NET Core 2.1 we’ve added Span&lt;T&gt; which is an array-like type that allows representing managed and unmanaged memory in a uniform way and supports slicing without copying. It’s at the heart of most performance-related improvements in .NET Core 2.1. Since it allows managing buffers in a more efficient way, it can help in reducing allocations and copying. We consider Span&lt;T&gt; to be a very fundamental type as it requires runtime and compiler support in order to be fully leveraged. If you want to learn more about this type, make sure to read </a:t>
            </a:r>
            <a:r>
              <a:rPr lang="en-US" sz="1050" b="0" i="0" u="sng" kern="1200" dirty="0">
                <a:solidFill>
                  <a:schemeClr val="tx1"/>
                </a:solidFill>
                <a:effectLst/>
                <a:latin typeface="Segoe UI" panose="020B0502040204020203" pitchFamily="34" charset="0"/>
                <a:ea typeface="+mn-ea"/>
                <a:cs typeface="Segoe UI" panose="020B0502040204020203" pitchFamily="34" charset="0"/>
                <a:hlinkClick r:id="rId4"/>
              </a:rPr>
              <a:t>Stephen Toub’s excellent article on Span&lt;T&gt;</a:t>
            </a:r>
            <a:r>
              <a:rPr lang="en-US" sz="1050" b="0" i="0" kern="1200" dirty="0">
                <a:solidFill>
                  <a:schemeClr val="tx1"/>
                </a:solidFill>
                <a:effectLst/>
                <a:latin typeface="Segoe UI" panose="020B0502040204020203" pitchFamily="34" charset="0"/>
                <a:ea typeface="+mn-ea"/>
                <a:cs typeface="Segoe UI" panose="020B0502040204020203" pitchFamily="34" charset="0"/>
              </a:rPr>
              <a:t>.</a:t>
            </a:r>
          </a:p>
          <a:p>
            <a:r>
              <a:rPr lang="en-US" sz="1050" b="1" i="0" kern="1200" dirty="0">
                <a:solidFill>
                  <a:schemeClr val="tx1"/>
                </a:solidFill>
                <a:effectLst/>
                <a:latin typeface="Segoe UI" panose="020B0502040204020203" pitchFamily="34" charset="0"/>
                <a:ea typeface="+mn-ea"/>
                <a:cs typeface="Segoe UI" panose="020B0502040204020203" pitchFamily="34" charset="0"/>
              </a:rPr>
              <a:t>Foundational-APIs working with spans</a:t>
            </a:r>
            <a:r>
              <a:rPr lang="en-US" sz="1050" b="0" i="0" kern="1200" dirty="0">
                <a:solidFill>
                  <a:schemeClr val="tx1"/>
                </a:solidFill>
                <a:effectLst/>
                <a:latin typeface="Segoe UI" panose="020B0502040204020203" pitchFamily="34" charset="0"/>
                <a:ea typeface="+mn-ea"/>
                <a:cs typeface="Segoe UI" panose="020B0502040204020203" pitchFamily="34" charset="0"/>
              </a:rPr>
              <a:t>. While Span&lt;T&gt; is available as a .NET Standard compatible NuGet package (System.Memory) already, adding this package cannot extend the members of .NET Standard types that deal with spans. For example, .NET Core 2.1 added many APIs that allow working with spans, such as Stream.Read(Span&lt;Byte&gt;). Part of the value proposition to add span to .NET Standard is to add theses companion APIs as well.</a:t>
            </a:r>
          </a:p>
          <a:p>
            <a:r>
              <a:rPr lang="en-US" sz="1050" b="1" i="0" kern="1200" dirty="0">
                <a:solidFill>
                  <a:schemeClr val="tx1"/>
                </a:solidFill>
                <a:effectLst/>
                <a:latin typeface="Segoe UI" panose="020B0502040204020203" pitchFamily="34" charset="0"/>
                <a:ea typeface="+mn-ea"/>
                <a:cs typeface="Segoe UI" panose="020B0502040204020203" pitchFamily="34" charset="0"/>
              </a:rPr>
              <a:t>Reflection emit</a:t>
            </a:r>
            <a:r>
              <a:rPr lang="en-US" sz="1050" b="0" i="0" kern="1200" dirty="0">
                <a:solidFill>
                  <a:schemeClr val="tx1"/>
                </a:solidFill>
                <a:effectLst/>
                <a:latin typeface="Segoe UI" panose="020B0502040204020203" pitchFamily="34" charset="0"/>
                <a:ea typeface="+mn-ea"/>
                <a:cs typeface="Segoe UI" panose="020B0502040204020203" pitchFamily="34" charset="0"/>
              </a:rPr>
              <a:t>. To boost productivity, the .NET ecosystem has always made heavy use of dynamic features such as reflection and reflection emit. Emit is often used as a tool to optimize performance as well as a way to generate types on the fly for proxying interfaces. As a result, many of you asked for reflection emit to be included in the .NET Standard. Previously, we’ve tried to provide this via a NuGet package but we discovered that we cannot model such a core technology using a package. With .NET Standard 2.1, you’ll have access to Lightweight Code Generation (LCG) as well as Reflection Emit. Of course, you might run on a runtime that doesn’t support running IL via interpretation or compiling it with a JIT, so we also exposed two new capability APIs that allow you to check for the ability to generate code at all (RuntimeFeature.IsDynamicCodeSupported) as well as whether the generated code is interpreted or compiled (RuntimeFeature.IsDynamicCodeCompiled). This will make it much easier to write libraries that can exploit these capabilities in a portable fashion.</a:t>
            </a:r>
          </a:p>
          <a:p>
            <a:r>
              <a:rPr lang="en-US" sz="1050" b="1" i="0" kern="1200" dirty="0">
                <a:solidFill>
                  <a:schemeClr val="tx1"/>
                </a:solidFill>
                <a:effectLst/>
                <a:latin typeface="Segoe UI" panose="020B0502040204020203" pitchFamily="34" charset="0"/>
                <a:ea typeface="+mn-ea"/>
                <a:cs typeface="Segoe UI" panose="020B0502040204020203" pitchFamily="34" charset="0"/>
              </a:rPr>
              <a:t>SIMD</a:t>
            </a:r>
            <a:r>
              <a:rPr lang="en-US" sz="1050" b="0" i="0" kern="1200" dirty="0">
                <a:solidFill>
                  <a:schemeClr val="tx1"/>
                </a:solidFill>
                <a:effectLst/>
                <a:latin typeface="Segoe UI" panose="020B0502040204020203" pitchFamily="34" charset="0"/>
                <a:ea typeface="+mn-ea"/>
                <a:cs typeface="Segoe UI" panose="020B0502040204020203" pitchFamily="34" charset="0"/>
              </a:rPr>
              <a:t>. .NET Framework and .NET Core had </a:t>
            </a:r>
            <a:r>
              <a:rPr lang="en-US" sz="1050" b="0" i="0" u="sng" kern="1200" dirty="0">
                <a:solidFill>
                  <a:schemeClr val="tx1"/>
                </a:solidFill>
                <a:effectLst/>
                <a:latin typeface="Segoe UI" panose="020B0502040204020203" pitchFamily="34" charset="0"/>
                <a:ea typeface="+mn-ea"/>
                <a:cs typeface="Segoe UI" panose="020B0502040204020203" pitchFamily="34" charset="0"/>
                <a:hlinkClick r:id="rId5"/>
              </a:rPr>
              <a:t>support for SIMD</a:t>
            </a:r>
            <a:r>
              <a:rPr lang="en-US" sz="1050" b="0" i="0" kern="1200" dirty="0">
                <a:solidFill>
                  <a:schemeClr val="tx1"/>
                </a:solidFill>
                <a:effectLst/>
                <a:latin typeface="Segoe UI" panose="020B0502040204020203" pitchFamily="34" charset="0"/>
                <a:ea typeface="+mn-ea"/>
                <a:cs typeface="Segoe UI" panose="020B0502040204020203" pitchFamily="34" charset="0"/>
              </a:rPr>
              <a:t> for a while now. We’ve leveraged them to speed up basic operations in the BCL, such as string comparisons. We’ve received quite a few requests to expose these APIs in .NET Standard as the functionality requires runtime support and thus cannot be provided meaningfully as a NuGet package.</a:t>
            </a:r>
          </a:p>
          <a:p>
            <a:r>
              <a:rPr lang="en-US" sz="1050" b="1" i="0" kern="1200" dirty="0">
                <a:solidFill>
                  <a:schemeClr val="tx1"/>
                </a:solidFill>
                <a:effectLst/>
                <a:latin typeface="Segoe UI" panose="020B0502040204020203" pitchFamily="34" charset="0"/>
                <a:ea typeface="+mn-ea"/>
                <a:cs typeface="Segoe UI" panose="020B0502040204020203" pitchFamily="34" charset="0"/>
              </a:rPr>
              <a:t>ValueTask and ValueTask&lt;T&gt;</a:t>
            </a:r>
            <a:r>
              <a:rPr lang="en-US" sz="1050" b="0" i="0" kern="1200" dirty="0">
                <a:solidFill>
                  <a:schemeClr val="tx1"/>
                </a:solidFill>
                <a:effectLst/>
                <a:latin typeface="Segoe UI" panose="020B0502040204020203" pitchFamily="34" charset="0"/>
                <a:ea typeface="+mn-ea"/>
                <a:cs typeface="Segoe UI" panose="020B0502040204020203" pitchFamily="34" charset="0"/>
              </a:rPr>
              <a:t>. In </a:t>
            </a:r>
            <a:r>
              <a:rPr lang="en-US" sz="1050" b="0" i="0" u="sng" kern="1200" dirty="0">
                <a:solidFill>
                  <a:schemeClr val="tx1"/>
                </a:solidFill>
                <a:effectLst/>
                <a:latin typeface="Segoe UI" panose="020B0502040204020203" pitchFamily="34" charset="0"/>
                <a:ea typeface="+mn-ea"/>
                <a:cs typeface="Segoe UI" panose="020B0502040204020203" pitchFamily="34" charset="0"/>
                <a:hlinkClick r:id="rId6"/>
              </a:rPr>
              <a:t>.NET Core 2.1</a:t>
            </a:r>
            <a:r>
              <a:rPr lang="en-US" sz="1050" b="0" i="0" kern="1200" dirty="0">
                <a:solidFill>
                  <a:schemeClr val="tx1"/>
                </a:solidFill>
                <a:effectLst/>
                <a:latin typeface="Segoe UI" panose="020B0502040204020203" pitchFamily="34" charset="0"/>
                <a:ea typeface="+mn-ea"/>
                <a:cs typeface="Segoe UI" panose="020B0502040204020203" pitchFamily="34" charset="0"/>
              </a:rPr>
              <a:t>, the biggest feature was improvements in our fundamentals to support high-performance scenarios, which also included making async/await more efficient. ValueTask&lt;T&gt; already exists and allows to return results if the operation completed synchronously without having to allocate a new Task&lt;T&gt;. With .NET Core 2.1 we’ve improved this further which made it useful to have a corresponding non-generic ValueTask that allows reducing allocations even for cases where the operation has to be completed asynchronously, a feature that types like Socket and NetworkStream now utilize. Exposing these APIs in .NET Standard 2.1 enables library authors to benefit from these improvements both, as a consumer, as well as a producer.</a:t>
            </a:r>
          </a:p>
          <a:p>
            <a:r>
              <a:rPr lang="en-US" sz="1050" b="1" i="0" kern="1200" dirty="0">
                <a:solidFill>
                  <a:schemeClr val="tx1"/>
                </a:solidFill>
                <a:effectLst/>
                <a:latin typeface="Segoe UI" panose="020B0502040204020203" pitchFamily="34" charset="0"/>
                <a:ea typeface="+mn-ea"/>
                <a:cs typeface="Segoe UI" panose="020B0502040204020203" pitchFamily="34" charset="0"/>
              </a:rPr>
              <a:t>DbProviderFactories</a:t>
            </a:r>
            <a:r>
              <a:rPr lang="en-US" sz="1050" b="0" i="0" kern="1200" dirty="0">
                <a:solidFill>
                  <a:schemeClr val="tx1"/>
                </a:solidFill>
                <a:effectLst/>
                <a:latin typeface="Segoe UI" panose="020B0502040204020203" pitchFamily="34" charset="0"/>
                <a:ea typeface="+mn-ea"/>
                <a:cs typeface="Segoe UI" panose="020B0502040204020203" pitchFamily="34" charset="0"/>
              </a:rPr>
              <a:t>. In .NET Standard 2.0 we added almost all of the primitives in ADO.NET to allow O/R mappers and database implementers to communicate. Unfortunately, DbProviderFactories didn’t make the cut for 2.0 so we’re adding it now. In a nutshell, DbProviderFactories allows libraries and applications to utilize a specific ADO.NET provider without knowing any of its specific types at compile time, by selecting among registered DbProviderFactory instances based on a name, which can be read from, for example, configuration settings.</a:t>
            </a:r>
          </a:p>
          <a:p>
            <a:r>
              <a:rPr lang="en-US" sz="1050" b="1" i="0" kern="1200" dirty="0">
                <a:solidFill>
                  <a:schemeClr val="tx1"/>
                </a:solidFill>
                <a:effectLst/>
                <a:latin typeface="Segoe UI" panose="020B0502040204020203" pitchFamily="34" charset="0"/>
                <a:ea typeface="+mn-ea"/>
                <a:cs typeface="Segoe UI" panose="020B0502040204020203" pitchFamily="34" charset="0"/>
              </a:rPr>
              <a:t>General Goodness</a:t>
            </a:r>
            <a:r>
              <a:rPr lang="en-US" sz="1050" b="0" i="0" kern="1200" dirty="0">
                <a:solidFill>
                  <a:schemeClr val="tx1"/>
                </a:solidFill>
                <a:effectLst/>
                <a:latin typeface="Segoe UI" panose="020B0502040204020203" pitchFamily="34" charset="0"/>
                <a:ea typeface="+mn-ea"/>
                <a:cs typeface="Segoe UI" panose="020B0502040204020203" pitchFamily="34" charset="0"/>
              </a:rPr>
              <a:t>. Since .NET Core was open sourced, we’ve added many small features across the base class libraries such as System.HashCode for combining hash codes or new overloads on System.String. There are about 800 new members in .NET Core and virtually all of them got added in .NET Standard 2.1.</a:t>
            </a:r>
          </a:p>
          <a:p>
            <a:pPr marL="0" indent="0">
              <a:buNone/>
            </a:pPr>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pPr/>
              <a:t>25</a:t>
            </a:fld>
            <a:endParaRPr lang="en-US" dirty="0"/>
          </a:p>
        </p:txBody>
      </p:sp>
    </p:spTree>
    <p:extLst>
      <p:ext uri="{BB962C8B-B14F-4D97-AF65-F5344CB8AC3E}">
        <p14:creationId xmlns:p14="http://schemas.microsoft.com/office/powerpoint/2010/main" val="27553128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pPr/>
              <a:t>26</a:t>
            </a:fld>
            <a:endParaRPr lang="en-US" dirty="0"/>
          </a:p>
        </p:txBody>
      </p:sp>
    </p:spTree>
    <p:extLst>
      <p:ext uri="{BB962C8B-B14F-4D97-AF65-F5344CB8AC3E}">
        <p14:creationId xmlns:p14="http://schemas.microsoft.com/office/powerpoint/2010/main" val="24592735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normAutofit/>
          </a:bodyPr>
          <a:lstStyle/>
          <a:p>
            <a:pPr marL="0" lvl="0" indent="0">
              <a:buNone/>
            </a:pPr>
            <a:r>
              <a:rPr lang="en-US" b="1" dirty="0"/>
              <a:t>Demo Script:</a:t>
            </a:r>
            <a:endParaRPr lang="en-US" dirty="0"/>
          </a:p>
          <a:p>
            <a:endParaRPr lang="en-US" dirty="0"/>
          </a:p>
          <a:p>
            <a:pPr lvl="0"/>
            <a:r>
              <a:rPr lang="en-US" b="1" dirty="0"/>
              <a:t>Demo 1:</a:t>
            </a:r>
            <a:endParaRPr lang="en-US" dirty="0"/>
          </a:p>
          <a:p>
            <a:pPr lvl="1"/>
            <a:r>
              <a:rPr lang="en-US" dirty="0"/>
              <a:t>Go to github.com/aspnet and show various repositories for ASP.NET including MVC.</a:t>
            </a:r>
          </a:p>
          <a:p>
            <a:endParaRPr lang="en-US" dirty="0"/>
          </a:p>
          <a:p>
            <a:r>
              <a:rPr lang="en-US" b="1" dirty="0"/>
              <a:t>Demo 2:</a:t>
            </a:r>
          </a:p>
          <a:p>
            <a:pPr lvl="1"/>
            <a:r>
              <a:rPr lang="en-US" sz="1050" kern="1200" dirty="0">
                <a:solidFill>
                  <a:schemeClr val="tx1"/>
                </a:solidFill>
                <a:effectLst/>
                <a:latin typeface="Segoe UI" panose="020B0502040204020203" pitchFamily="34" charset="0"/>
                <a:ea typeface="+mn-ea"/>
                <a:cs typeface="Segoe UI" panose="020B0502040204020203" pitchFamily="34" charset="0"/>
              </a:rPr>
              <a:t>Show various versions of .NET Core SDK, Runtime, and Tooling in GitHub.</a:t>
            </a:r>
          </a:p>
          <a:p>
            <a:pPr lvl="1"/>
            <a:endParaRPr lang="en-US" dirty="0"/>
          </a:p>
          <a:p>
            <a:pPr lvl="0"/>
            <a:r>
              <a:rPr lang="en-US" b="1" dirty="0"/>
              <a:t>Demo 3:</a:t>
            </a:r>
            <a:endParaRPr lang="en-US" dirty="0"/>
          </a:p>
          <a:p>
            <a:pPr marL="401628" lvl="1" indent="-228600">
              <a:buFont typeface="+mj-lt"/>
              <a:buAutoNum type="arabicPeriod"/>
            </a:pPr>
            <a:r>
              <a:rPr lang="en-US" dirty="0"/>
              <a:t>Create or open new ASP.NET Core project with starter template.</a:t>
            </a:r>
          </a:p>
          <a:p>
            <a:pPr marL="401628" lvl="1" indent="-228600">
              <a:buFont typeface="+mj-lt"/>
              <a:buAutoNum type="arabicPeriod"/>
            </a:pPr>
            <a:r>
              <a:rPr lang="en-US" dirty="0"/>
              <a:t>Expand Reference node under Visual Studio Project. </a:t>
            </a:r>
          </a:p>
          <a:p>
            <a:pPr marL="401628" lvl="1" indent="-228600">
              <a:buFont typeface="+mj-lt"/>
              <a:buAutoNum type="arabicPeriod"/>
            </a:pPr>
            <a:r>
              <a:rPr lang="en-US" dirty="0"/>
              <a:t>Expand .NET Core references, and show that .NET Core is formed by all these NuGet packages. There is no direct assembly or Globally Assembly Cache (GAC) reference.</a:t>
            </a:r>
          </a:p>
          <a:p>
            <a:pPr marL="401628" lvl="1" indent="-228600">
              <a:buFont typeface="+mj-lt"/>
              <a:buAutoNum type="arabicPeriod"/>
            </a:pPr>
            <a:r>
              <a:rPr lang="en-US" dirty="0"/>
              <a:t>Expand the NuGet Packages to show their dependencies. Also, show the capability to search referred NuGet packages through Solution Explorer.</a:t>
            </a:r>
          </a:p>
          <a:p>
            <a:pPr marL="401628" lvl="1" indent="-228600">
              <a:buFont typeface="+mj-lt"/>
              <a:buAutoNum type="arabicPeriod"/>
            </a:pPr>
            <a:r>
              <a:rPr lang="en-US" dirty="0"/>
              <a:t>Open project file .csproj and how how it is lighter than the usual csproj. The point is that it is a modular and lean framework. You only use what you need. The rest of the libraries are skipped resulting in smaller footprint of the underlying framework.</a:t>
            </a:r>
          </a:p>
        </p:txBody>
      </p:sp>
      <p:sp>
        <p:nvSpPr>
          <p:cNvPr id="5" name="Slide Number Placeholder 4"/>
          <p:cNvSpPr>
            <a:spLocks noGrp="1"/>
          </p:cNvSpPr>
          <p:nvPr>
            <p:ph type="sldNum" sz="quarter" idx="11"/>
          </p:nvPr>
        </p:nvSpPr>
        <p:spPr>
          <a:xfrm>
            <a:off x="3884613" y="8791575"/>
            <a:ext cx="2971800" cy="352425"/>
          </a:xfrm>
          <a:prstGeom prst="rect">
            <a:avLst/>
          </a:prstGeom>
        </p:spPr>
        <p:txBody>
          <a:bodyPr/>
          <a:lstStyle/>
          <a:p>
            <a:fld id="{73CFBB7B-29F3-4A9F-B039-645092B1B4E9}" type="slidenum">
              <a:rPr lang="en-US" smtClean="0"/>
              <a:t>27</a:t>
            </a:fld>
            <a:endParaRPr lang="en-US" dirty="0"/>
          </a:p>
        </p:txBody>
      </p:sp>
    </p:spTree>
    <p:extLst>
      <p:ext uri="{BB962C8B-B14F-4D97-AF65-F5344CB8AC3E}">
        <p14:creationId xmlns:p14="http://schemas.microsoft.com/office/powerpoint/2010/main" val="5054772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normAutofit/>
          </a:bodyPr>
          <a:lstStyle/>
          <a:p>
            <a:pPr marL="0" lvl="0" indent="0">
              <a:buNone/>
            </a:pPr>
            <a:r>
              <a:rPr lang="en-US" b="1" dirty="0"/>
              <a:t>Demo Script:</a:t>
            </a:r>
            <a:endParaRPr lang="en-US" dirty="0"/>
          </a:p>
          <a:p>
            <a:pPr marL="228600" indent="-228600">
              <a:buFont typeface="+mj-lt"/>
              <a:buAutoNum type="arabicPeriod"/>
            </a:pPr>
            <a:r>
              <a:rPr lang="en-US" dirty="0"/>
              <a:t>Create an empty project and call it NetStandardDemo</a:t>
            </a:r>
          </a:p>
          <a:p>
            <a:pPr marL="228600" indent="-228600">
              <a:buFont typeface="+mj-lt"/>
              <a:buAutoNum type="arabicPeriod"/>
            </a:pPr>
            <a:r>
              <a:rPr lang="en-US" dirty="0"/>
              <a:t>Create a .NET Standard Class library called NetStandardLib</a:t>
            </a:r>
          </a:p>
          <a:p>
            <a:pPr marL="401628" lvl="1" indent="-228600">
              <a:buFont typeface="+mj-lt"/>
              <a:buAutoNum type="arabicPeriod"/>
            </a:pPr>
            <a:r>
              <a:rPr lang="en-US" dirty="0"/>
              <a:t>Rename Class1 to Helper</a:t>
            </a:r>
          </a:p>
          <a:p>
            <a:pPr marL="401628" lvl="1" indent="-228600">
              <a:buFont typeface="+mj-lt"/>
              <a:buAutoNum type="arabicPeriod"/>
            </a:pPr>
            <a:r>
              <a:rPr lang="en-US" dirty="0"/>
              <a:t>Create a static method inside Helper class: </a:t>
            </a:r>
            <a:r>
              <a:rPr lang="en-US" sz="1050" kern="1200" dirty="0">
                <a:solidFill>
                  <a:schemeClr val="tx1"/>
                </a:solidFill>
                <a:effectLst/>
                <a:latin typeface="Segoe UI" panose="020B0502040204020203" pitchFamily="34" charset="0"/>
                <a:ea typeface="+mn-ea"/>
                <a:cs typeface="Segoe UI" panose="020B0502040204020203" pitchFamily="34" charset="0"/>
              </a:rPr>
              <a:t>public</a:t>
            </a:r>
            <a:r>
              <a:rPr lang="en-US" dirty="0"/>
              <a:t> </a:t>
            </a:r>
            <a:r>
              <a:rPr lang="en-US" sz="1050" kern="1200" dirty="0">
                <a:solidFill>
                  <a:schemeClr val="tx1"/>
                </a:solidFill>
                <a:effectLst/>
                <a:latin typeface="Segoe UI" panose="020B0502040204020203" pitchFamily="34" charset="0"/>
                <a:ea typeface="+mn-ea"/>
                <a:cs typeface="Segoe UI" panose="020B0502040204020203" pitchFamily="34" charset="0"/>
              </a:rPr>
              <a:t>static</a:t>
            </a:r>
            <a:r>
              <a:rPr lang="en-US" dirty="0"/>
              <a:t> </a:t>
            </a:r>
            <a:r>
              <a:rPr lang="en-US" sz="1050" kern="1200" dirty="0">
                <a:solidFill>
                  <a:schemeClr val="tx1"/>
                </a:solidFill>
                <a:effectLst/>
                <a:latin typeface="Segoe UI" panose="020B0502040204020203" pitchFamily="34" charset="0"/>
                <a:ea typeface="+mn-ea"/>
                <a:cs typeface="Segoe UI" panose="020B0502040204020203" pitchFamily="34" charset="0"/>
              </a:rPr>
              <a:t>DateTime</a:t>
            </a:r>
            <a:r>
              <a:rPr lang="en-US" dirty="0"/>
              <a:t> GetDate() =&gt; </a:t>
            </a:r>
            <a:r>
              <a:rPr lang="en-US" sz="1050" kern="1200" dirty="0">
                <a:solidFill>
                  <a:schemeClr val="tx1"/>
                </a:solidFill>
                <a:effectLst/>
                <a:latin typeface="Segoe UI" panose="020B0502040204020203" pitchFamily="34" charset="0"/>
                <a:ea typeface="+mn-ea"/>
                <a:cs typeface="Segoe UI" panose="020B0502040204020203" pitchFamily="34" charset="0"/>
              </a:rPr>
              <a:t>DateTime</a:t>
            </a:r>
            <a:r>
              <a:rPr lang="en-US" dirty="0"/>
              <a:t>.Now; </a:t>
            </a:r>
          </a:p>
          <a:p>
            <a:pPr marL="228600" indent="-228600">
              <a:buFont typeface="+mj-lt"/>
              <a:buAutoNum type="arabicPeriod"/>
            </a:pPr>
            <a:r>
              <a:rPr lang="en-US" dirty="0"/>
              <a:t>Create a Console App (.NET Framework) with version 4.6.1</a:t>
            </a:r>
          </a:p>
          <a:p>
            <a:pPr marL="401628" lvl="1" indent="-228600">
              <a:buFont typeface="+mj-lt"/>
              <a:buAutoNum type="arabicPeriod"/>
            </a:pPr>
            <a:r>
              <a:rPr lang="en-US" dirty="0"/>
              <a:t>Add a reference to NetStandardLib</a:t>
            </a:r>
          </a:p>
          <a:p>
            <a:pPr marL="401628" lvl="1" indent="-228600">
              <a:buFont typeface="+mj-lt"/>
              <a:buAutoNum type="arabicPeriod"/>
            </a:pPr>
            <a:r>
              <a:rPr lang="en-US" dirty="0"/>
              <a:t>Call GetDate() method from NetStandardLib</a:t>
            </a:r>
          </a:p>
          <a:p>
            <a:pPr marL="228600" indent="-228600">
              <a:buFont typeface="+mj-lt"/>
              <a:buAutoNum type="arabicPeriod"/>
            </a:pPr>
            <a:r>
              <a:rPr lang="en-US" dirty="0"/>
              <a:t>Create a Console App (.NET Core)</a:t>
            </a:r>
          </a:p>
          <a:p>
            <a:pPr marL="401628" lvl="1" indent="-228600">
              <a:buFont typeface="+mj-lt"/>
              <a:buAutoNum type="arabicPeriod"/>
            </a:pPr>
            <a:r>
              <a:rPr lang="en-US" dirty="0"/>
              <a:t>Add a reference to NetStandardLib</a:t>
            </a:r>
          </a:p>
          <a:p>
            <a:pPr marL="401628" lvl="1" indent="-228600">
              <a:buFont typeface="+mj-lt"/>
              <a:buAutoNum type="arabicPeriod"/>
            </a:pPr>
            <a:r>
              <a:rPr lang="en-US" dirty="0"/>
              <a:t>Call GetDate() method from NetStandardLib</a:t>
            </a:r>
          </a:p>
          <a:p>
            <a:pPr marL="173028" lvl="1" indent="0">
              <a:buFont typeface="+mj-lt"/>
              <a:buNone/>
            </a:pPr>
            <a:endParaRPr lang="en-US" dirty="0"/>
          </a:p>
          <a:p>
            <a:pPr marL="173028" lvl="1" indent="0">
              <a:buFont typeface="+mj-lt"/>
              <a:buNone/>
            </a:pPr>
            <a:endParaRPr lang="en-US" dirty="0"/>
          </a:p>
          <a:p>
            <a:pPr marL="173028" lvl="1" indent="0">
              <a:buFont typeface="+mj-lt"/>
              <a:buNone/>
            </a:pPr>
            <a:endParaRPr lang="en-US" dirty="0"/>
          </a:p>
          <a:p>
            <a:pPr marL="173028" lvl="1" indent="0">
              <a:buFont typeface="+mj-lt"/>
              <a:buNone/>
            </a:pPr>
            <a:r>
              <a:rPr lang="en-US" dirty="0"/>
              <a:t>Show that you can  reference .NET standard lib and you can try with .NET framework 4.8 also.</a:t>
            </a:r>
          </a:p>
        </p:txBody>
      </p:sp>
      <p:sp>
        <p:nvSpPr>
          <p:cNvPr id="5" name="Slide Number Placeholder 4"/>
          <p:cNvSpPr>
            <a:spLocks noGrp="1"/>
          </p:cNvSpPr>
          <p:nvPr>
            <p:ph type="sldNum" sz="quarter" idx="11"/>
          </p:nvPr>
        </p:nvSpPr>
        <p:spPr>
          <a:xfrm>
            <a:off x="3884613" y="8791575"/>
            <a:ext cx="2971800" cy="352425"/>
          </a:xfrm>
          <a:prstGeom prst="rect">
            <a:avLst/>
          </a:prstGeom>
        </p:spPr>
        <p:txBody>
          <a:bodyPr/>
          <a:lstStyle/>
          <a:p>
            <a:fld id="{73CFBB7B-29F3-4A9F-B039-645092B1B4E9}" type="slidenum">
              <a:rPr lang="en-US" smtClean="0"/>
              <a:t>28</a:t>
            </a:fld>
            <a:endParaRPr lang="en-US" dirty="0"/>
          </a:p>
        </p:txBody>
      </p:sp>
    </p:spTree>
    <p:extLst>
      <p:ext uri="{BB962C8B-B14F-4D97-AF65-F5344CB8AC3E}">
        <p14:creationId xmlns:p14="http://schemas.microsoft.com/office/powerpoint/2010/main" val="21731273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1"/>
          </p:nvPr>
        </p:nvSpPr>
        <p:spPr/>
        <p:txBody>
          <a:bodyPr/>
          <a:lstStyle/>
          <a:p>
            <a:fld id="{73CFBB7B-29F3-4A9F-B039-645092B1B4E9}" type="slidenum">
              <a:rPr lang="en-US" smtClean="0"/>
              <a:pPr/>
              <a:t>29</a:t>
            </a:fld>
            <a:endParaRPr lang="en-US" dirty="0"/>
          </a:p>
        </p:txBody>
      </p:sp>
      <p:sp>
        <p:nvSpPr>
          <p:cNvPr id="6" name="Slide Image Placeholder 5"/>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0911592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normAutofit/>
          </a:bodyPr>
          <a:lstStyle/>
          <a:p>
            <a:pPr marL="0" indent="0">
              <a:buNone/>
            </a:pPr>
            <a:r>
              <a:rPr lang="en-US" dirty="0"/>
              <a:t>What is the .NET Core Command Line Interface (CLI)?</a:t>
            </a:r>
          </a:p>
          <a:p>
            <a:pPr marL="0" indent="0">
              <a:buNone/>
            </a:pPr>
            <a:r>
              <a:rPr lang="en-US" dirty="0"/>
              <a:t>The .NET Core CLI is a new foundational cross-platform toolchain for developing .NET Core applications. It is "foundational" because it is the primary layer on which other, higher-level tools, such as Integrated Development Environments (IDEs), editors and build orchestrators can build on. </a:t>
            </a:r>
          </a:p>
          <a:p>
            <a:pPr marL="0" indent="0">
              <a:buNone/>
            </a:pPr>
            <a:endParaRPr lang="en-US" dirty="0"/>
          </a:p>
          <a:p>
            <a:pPr marL="0" indent="0">
              <a:buNone/>
            </a:pPr>
            <a:r>
              <a:rPr lang="en-US" dirty="0"/>
              <a:t>It is also cross-platform by default and has the same surface area on each of the supported platforms. This means that when you learn how to use the tooling, you can use it the same way from any of the supported platforms. </a:t>
            </a:r>
          </a:p>
          <a:p>
            <a:pPr marL="0" indent="0">
              <a:buNone/>
            </a:pPr>
            <a:endParaRPr lang="en-US" dirty="0"/>
          </a:p>
          <a:p>
            <a:pPr marL="0" indent="0">
              <a:buNone/>
            </a:pPr>
            <a:r>
              <a:rPr lang="en-US" dirty="0"/>
              <a:t>Installation</a:t>
            </a:r>
          </a:p>
          <a:p>
            <a:pPr marL="0" indent="0">
              <a:buNone/>
            </a:pPr>
            <a:r>
              <a:rPr lang="en-US" dirty="0"/>
              <a:t>As with any tooling, the first thing is to get the tools to your machine. Depending on your scenario, you can either use the native installers to install the CLI or use the installation shell script.</a:t>
            </a:r>
          </a:p>
          <a:p>
            <a:pPr marL="0" indent="0">
              <a:buNone/>
            </a:pPr>
            <a:endParaRPr lang="en-US" dirty="0"/>
          </a:p>
          <a:p>
            <a:pPr marL="0" indent="0">
              <a:buNone/>
            </a:pPr>
            <a:r>
              <a:rPr lang="en-US" dirty="0"/>
              <a:t>The native installers are primarily meant for developer's machines. The CLI is distributed using each supported platform's native install mechanism, for instance DEB packages on Ubuntu or MSI bundles on Windows. These installers will install and set up the environment as needed for the user to use the CLI immediately after the install. However, they also require administrative privileges on the machine. You can view the installation instructions on the .NET Core getting started page.</a:t>
            </a:r>
          </a:p>
          <a:p>
            <a:pPr marL="0" indent="0">
              <a:buNone/>
            </a:pPr>
            <a:endParaRPr lang="en-US" dirty="0"/>
          </a:p>
          <a:p>
            <a:pPr marL="0" indent="0">
              <a:buNone/>
            </a:pPr>
            <a:r>
              <a:rPr lang="en-US" dirty="0"/>
              <a:t>Install scripts, on the other hand, do not require administrative privileges. However, they will also not install any prerequisites on the machine; you need to install all of the prerequisites manually. The scripts are meant mostly for setting up build servers or when you wish to install the tools without administrative privileges (do note the prerequisites caveat above). You can find more information on the install script reference topic. If you are interested in how to set up CLI on your continuous integration (CI) build server you can take a look at the CLI with CI servers document. </a:t>
            </a:r>
          </a:p>
        </p:txBody>
      </p:sp>
      <p:sp>
        <p:nvSpPr>
          <p:cNvPr id="4" name="Slide Number Placeholder 3"/>
          <p:cNvSpPr>
            <a:spLocks noGrp="1"/>
          </p:cNvSpPr>
          <p:nvPr>
            <p:ph type="sldNum" sz="quarter" idx="10"/>
          </p:nvPr>
        </p:nvSpPr>
        <p:spPr/>
        <p:txBody>
          <a:bodyPr/>
          <a:lstStyle/>
          <a:p>
            <a:fld id="{1489DB6A-E92B-415B-AFB4-9C72D4A9006D}" type="slidenum">
              <a:rPr lang="en-US" smtClean="0"/>
              <a:pPr/>
              <a:t>30</a:t>
            </a:fld>
            <a:endParaRPr lang="en-US" dirty="0"/>
          </a:p>
        </p:txBody>
      </p:sp>
    </p:spTree>
    <p:extLst>
      <p:ext uri="{BB962C8B-B14F-4D97-AF65-F5344CB8AC3E}">
        <p14:creationId xmlns:p14="http://schemas.microsoft.com/office/powerpoint/2010/main" val="23720554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171442" marR="0" lvl="0" indent="-171442" algn="l" defTabSz="914354" rtl="0" eaLnBrk="1" fontAlgn="auto" latinLnBrk="0" hangingPunct="1">
              <a:lnSpc>
                <a:spcPct val="114000"/>
              </a:lnSpc>
              <a:spcBef>
                <a:spcPts val="0"/>
              </a:spcBef>
              <a:spcAft>
                <a:spcPts val="0"/>
              </a:spcAft>
              <a:buClrTx/>
              <a:buSzPct val="116000"/>
              <a:buFont typeface="Arial" panose="020B0604020202020204" pitchFamily="34" charset="0"/>
              <a:buChar char="•"/>
              <a:tabLst/>
              <a:defRPr/>
            </a:pPr>
            <a:r>
              <a:rPr lang="en-US" b="1" dirty="0"/>
              <a:t>dotnet build </a:t>
            </a:r>
            <a:r>
              <a:rPr lang="en-US" dirty="0"/>
              <a:t>(compiles an app or library as an IL binary. In the case of an app,  build  generates runnable assets by copying an executable host to make the IL binary runnable. The host relies on a shared framework for dependencies, including a runtime.)</a:t>
            </a:r>
          </a:p>
          <a:p>
            <a:endParaRPr lang="en-US" dirty="0"/>
          </a:p>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pPr/>
              <a:t>31</a:t>
            </a:fld>
            <a:endParaRPr lang="en-US" dirty="0"/>
          </a:p>
        </p:txBody>
      </p:sp>
    </p:spTree>
    <p:extLst>
      <p:ext uri="{BB962C8B-B14F-4D97-AF65-F5344CB8AC3E}">
        <p14:creationId xmlns:p14="http://schemas.microsoft.com/office/powerpoint/2010/main" val="2985328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xfrm>
            <a:off x="384175" y="484188"/>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lvl="0"/>
            <a:r>
              <a:rPr lang="en-US" dirty="0"/>
              <a:t>This module discusses the following sections:</a:t>
            </a:r>
          </a:p>
          <a:p>
            <a:pPr lvl="1"/>
            <a:r>
              <a:rPr lang="en-US" dirty="0"/>
              <a:t>Section 1: Design Patterns</a:t>
            </a:r>
          </a:p>
          <a:p>
            <a:pPr lvl="1"/>
            <a:r>
              <a:rPr lang="en-US" dirty="0"/>
              <a:t>Section 2: ASP.NET</a:t>
            </a:r>
          </a:p>
          <a:p>
            <a:pPr lvl="1"/>
            <a:r>
              <a:rPr lang="en-US" dirty="0"/>
              <a:t>Section 3: ASP.NET Core</a:t>
            </a:r>
          </a:p>
          <a:p>
            <a:endParaRPr lang="en-US" dirty="0"/>
          </a:p>
          <a:p>
            <a:r>
              <a:rPr lang="en-US" dirty="0"/>
              <a:t>After completing this module, you will be able to:</a:t>
            </a:r>
          </a:p>
          <a:p>
            <a:pPr lvl="1"/>
            <a:r>
              <a:rPr lang="en-US" dirty="0"/>
              <a:t>Understand the fundamental concepts of MVC design pattern.</a:t>
            </a:r>
          </a:p>
          <a:p>
            <a:pPr lvl="1"/>
            <a:r>
              <a:rPr lang="en-US" dirty="0"/>
              <a:t>Compare MVC with Web Forms and Web Pages</a:t>
            </a:r>
          </a:p>
          <a:p>
            <a:pPr lvl="1"/>
            <a:r>
              <a:rPr lang="en-US" dirty="0"/>
              <a:t>Understand how ASP.NET Core brings together all the three web development models.</a:t>
            </a:r>
          </a:p>
          <a:p>
            <a:pPr lvl="1"/>
            <a:r>
              <a:rPr lang="en-US" dirty="0"/>
              <a:t>Understand the major differences and enhancements made in ASP.NET Core.</a:t>
            </a:r>
          </a:p>
        </p:txBody>
      </p:sp>
      <p:sp>
        <p:nvSpPr>
          <p:cNvPr id="4" name="Slide Number Placeholder 3"/>
          <p:cNvSpPr>
            <a:spLocks noGrp="1"/>
          </p:cNvSpPr>
          <p:nvPr>
            <p:ph type="sldNum" sz="quarter" idx="11"/>
          </p:nvPr>
        </p:nvSpPr>
        <p:spPr>
          <a:xfrm>
            <a:off x="3884613" y="8791575"/>
            <a:ext cx="2971800" cy="352425"/>
          </a:xfrm>
          <a:prstGeom prst="rect">
            <a:avLst/>
          </a:prstGeom>
        </p:spPr>
        <p:txBody>
          <a:bodyPr/>
          <a:lstStyle/>
          <a:p>
            <a:fld id="{73CFBB7B-29F3-4A9F-B039-645092B1B4E9}" type="slidenum">
              <a:rPr lang="en-US" smtClean="0"/>
              <a:t>3</a:t>
            </a:fld>
            <a:endParaRPr lang="en-US" dirty="0"/>
          </a:p>
        </p:txBody>
      </p:sp>
    </p:spTree>
    <p:extLst>
      <p:ext uri="{BB962C8B-B14F-4D97-AF65-F5344CB8AC3E}">
        <p14:creationId xmlns:p14="http://schemas.microsoft.com/office/powerpoint/2010/main" val="22757592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pPr/>
              <a:t>32</a:t>
            </a:fld>
            <a:endParaRPr lang="en-US" dirty="0"/>
          </a:p>
        </p:txBody>
      </p:sp>
    </p:spTree>
    <p:extLst>
      <p:ext uri="{BB962C8B-B14F-4D97-AF65-F5344CB8AC3E}">
        <p14:creationId xmlns:p14="http://schemas.microsoft.com/office/powerpoint/2010/main" val="37768474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You can create your own custom template and you can install it as follows</a:t>
            </a:r>
          </a:p>
          <a:p>
            <a:r>
              <a:rPr lang="en-US" dirty="0">
                <a:latin typeface="Consolas" panose="020B0609020204030204" pitchFamily="49" charset="0"/>
              </a:rPr>
              <a:t>NuGet as a source:</a:t>
            </a:r>
          </a:p>
          <a:p>
            <a:pPr lvl="1"/>
            <a:r>
              <a:rPr lang="en-US" dirty="0" err="1">
                <a:latin typeface="Consolas" panose="020B0609020204030204" pitchFamily="49" charset="0"/>
              </a:rPr>
              <a:t>dotnet</a:t>
            </a:r>
            <a:r>
              <a:rPr lang="en-US" dirty="0">
                <a:latin typeface="Consolas" panose="020B0609020204030204" pitchFamily="49" charset="0"/>
              </a:rPr>
              <a:t> new -i NUnit3.DotNetNew.Template</a:t>
            </a:r>
          </a:p>
          <a:p>
            <a:pPr lvl="0"/>
            <a:r>
              <a:rPr lang="en-US" dirty="0">
                <a:latin typeface="Consolas" panose="020B0609020204030204" pitchFamily="49" charset="0"/>
              </a:rPr>
              <a:t>File System as a source:</a:t>
            </a:r>
          </a:p>
          <a:p>
            <a:pPr lvl="1"/>
            <a:r>
              <a:rPr lang="en-US" dirty="0" err="1">
                <a:latin typeface="Consolas" panose="020B0609020204030204" pitchFamily="49" charset="0"/>
                <a:cs typeface="Segoe UI" panose="020B0502040204020203" pitchFamily="34" charset="0"/>
              </a:rPr>
              <a:t>dotnet</a:t>
            </a:r>
            <a:r>
              <a:rPr lang="en-US" dirty="0">
                <a:latin typeface="Consolas" panose="020B0609020204030204" pitchFamily="49" charset="0"/>
                <a:cs typeface="Segoe UI" panose="020B0502040204020203" pitchFamily="34" charset="0"/>
              </a:rPr>
              <a:t> new -i C:/Users/&lt;USER&gt;/Documents/Templates/GarciaSoftware.ConsoleTemplate.Csharp</a:t>
            </a:r>
          </a:p>
          <a:p>
            <a:pPr lvl="1"/>
            <a:endParaRPr lang="en-US" dirty="0">
              <a:latin typeface="Consolas" panose="020B0609020204030204" pitchFamily="49" charset="0"/>
              <a:cs typeface="Segoe UI" panose="020B0502040204020203" pitchFamily="34" charset="0"/>
            </a:endParaRPr>
          </a:p>
          <a:p>
            <a:pPr marL="0" marR="0" lvl="0" indent="0" algn="l" defTabSz="914354" rtl="0" eaLnBrk="1" fontAlgn="auto" latinLnBrk="0" hangingPunct="1">
              <a:lnSpc>
                <a:spcPct val="114000"/>
              </a:lnSpc>
              <a:spcBef>
                <a:spcPts val="0"/>
              </a:spcBef>
              <a:spcAft>
                <a:spcPts val="0"/>
              </a:spcAft>
              <a:buClrTx/>
              <a:buSzPct val="116000"/>
              <a:buFont typeface="Arial" panose="020B0604020202020204" pitchFamily="34" charset="0"/>
              <a:buNone/>
              <a:tabLst/>
              <a:defRPr/>
            </a:pPr>
            <a:r>
              <a:rPr lang="en-US" dirty="0">
                <a:latin typeface="Consolas" panose="020B0609020204030204" pitchFamily="49" charset="0"/>
                <a:cs typeface="Segoe UI" panose="020B0502040204020203" pitchFamily="34" charset="0"/>
              </a:rPr>
              <a:t>More details can be found at [</a:t>
            </a:r>
            <a:r>
              <a:rPr lang="en-US" sz="1050" b="0" i="0" kern="1200" dirty="0">
                <a:solidFill>
                  <a:schemeClr val="tx1"/>
                </a:solidFill>
                <a:effectLst/>
                <a:latin typeface="Segoe UI" panose="020B0502040204020203" pitchFamily="34" charset="0"/>
                <a:ea typeface="+mn-ea"/>
                <a:cs typeface="Segoe UI" panose="020B0502040204020203" pitchFamily="34" charset="0"/>
              </a:rPr>
              <a:t>Create a custom template for </a:t>
            </a:r>
            <a:r>
              <a:rPr lang="en-US" sz="1050" b="0" i="0" kern="1200" dirty="0" err="1">
                <a:solidFill>
                  <a:schemeClr val="tx1"/>
                </a:solidFill>
                <a:effectLst/>
                <a:latin typeface="Segoe UI" panose="020B0502040204020203" pitchFamily="34" charset="0"/>
                <a:ea typeface="+mn-ea"/>
                <a:cs typeface="Segoe UI" panose="020B0502040204020203" pitchFamily="34" charset="0"/>
              </a:rPr>
              <a:t>dotnet</a:t>
            </a:r>
            <a:r>
              <a:rPr lang="en-US" sz="1050" b="0" i="0" kern="1200" dirty="0">
                <a:solidFill>
                  <a:schemeClr val="tx1"/>
                </a:solidFill>
                <a:effectLst/>
                <a:latin typeface="Segoe UI" panose="020B0502040204020203" pitchFamily="34" charset="0"/>
                <a:ea typeface="+mn-ea"/>
                <a:cs typeface="Segoe UI" panose="020B0502040204020203" pitchFamily="34" charset="0"/>
              </a:rPr>
              <a:t> new</a:t>
            </a:r>
            <a:r>
              <a:rPr lang="en-US" sz="1050" b="0" i="0" kern="1200" dirty="0">
                <a:solidFill>
                  <a:schemeClr val="tx1"/>
                </a:solidFill>
                <a:effectLst/>
                <a:latin typeface="Consolas" panose="020B0609020204030204" pitchFamily="49" charset="0"/>
                <a:ea typeface="+mn-ea"/>
                <a:cs typeface="Segoe UI" panose="020B0502040204020203" pitchFamily="34" charset="0"/>
              </a:rPr>
              <a:t>](https://docs.microsoft.com/en-us/dotnet/core/tutorials/create-custom-template)</a:t>
            </a:r>
            <a:endParaRPr lang="en-US" sz="1050" b="0" i="0"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pPr/>
              <a:t>33</a:t>
            </a:fld>
            <a:endParaRPr lang="en-US" dirty="0"/>
          </a:p>
        </p:txBody>
      </p:sp>
    </p:spTree>
    <p:extLst>
      <p:ext uri="{BB962C8B-B14F-4D97-AF65-F5344CB8AC3E}">
        <p14:creationId xmlns:p14="http://schemas.microsoft.com/office/powerpoint/2010/main" val="11777350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sz="1050" b="0" i="0" kern="1200" dirty="0">
                <a:solidFill>
                  <a:schemeClr val="tx1"/>
                </a:solidFill>
                <a:effectLst/>
                <a:latin typeface="Segoe UI" panose="020B0502040204020203" pitchFamily="34" charset="0"/>
                <a:ea typeface="+mn-ea"/>
                <a:cs typeface="Segoe UI" panose="020B0502040204020203" pitchFamily="34" charset="0"/>
              </a:rPr>
              <a:t>The three extensibility mechanisms outlined above are not exclusive. You can use one, or all, or a combination of them. Which one to pick depends largely on the goal you are trying to achieve with your extension.</a:t>
            </a:r>
          </a:p>
          <a:p>
            <a:endParaRPr lang="en-US" sz="1050" b="0" i="0" kern="1200" dirty="0">
              <a:solidFill>
                <a:schemeClr val="tx1"/>
              </a:solidFill>
              <a:effectLst/>
              <a:latin typeface="Segoe UI" panose="020B0502040204020203" pitchFamily="34" charset="0"/>
              <a:ea typeface="+mn-ea"/>
              <a:cs typeface="Segoe UI" panose="020B0502040204020203" pitchFamily="34" charset="0"/>
            </a:endParaRPr>
          </a:p>
          <a:p>
            <a:r>
              <a:rPr lang="en-US" sz="1050" b="0" i="0" kern="1200" dirty="0">
                <a:solidFill>
                  <a:schemeClr val="tx1"/>
                </a:solidFill>
                <a:effectLst/>
                <a:latin typeface="Segoe UI" panose="020B0502040204020203" pitchFamily="34" charset="0"/>
                <a:ea typeface="+mn-ea"/>
                <a:cs typeface="Segoe UI" panose="020B0502040204020203" pitchFamily="34" charset="0"/>
              </a:rPr>
              <a:t>If you want to go deep on this topic I recommend to check this URL [.NET Core CLI tools extensibility model](https://docs.microsoft.com/en-us/dotnet/core/tools/extensibility)</a:t>
            </a:r>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pPr/>
              <a:t>34</a:t>
            </a:fld>
            <a:endParaRPr lang="en-US" dirty="0"/>
          </a:p>
        </p:txBody>
      </p:sp>
    </p:spTree>
    <p:extLst>
      <p:ext uri="{BB962C8B-B14F-4D97-AF65-F5344CB8AC3E}">
        <p14:creationId xmlns:p14="http://schemas.microsoft.com/office/powerpoint/2010/main" val="24120563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1"/>
          </p:nvPr>
        </p:nvSpPr>
        <p:spPr/>
        <p:txBody>
          <a:bodyPr/>
          <a:lstStyle/>
          <a:p>
            <a:fld id="{73CFBB7B-29F3-4A9F-B039-645092B1B4E9}" type="slidenum">
              <a:rPr lang="en-US" smtClean="0"/>
              <a:pPr/>
              <a:t>35</a:t>
            </a:fld>
            <a:endParaRPr lang="en-US" dirty="0"/>
          </a:p>
        </p:txBody>
      </p:sp>
      <p:sp>
        <p:nvSpPr>
          <p:cNvPr id="6" name="Slide Image Placeholder 5"/>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0911592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r>
              <a:rPr lang="en-US" b="1" dirty="0"/>
              <a:t>Demo</a:t>
            </a:r>
            <a:r>
              <a:rPr lang="en-US" b="1" baseline="0" dirty="0"/>
              <a:t> Script:</a:t>
            </a:r>
          </a:p>
          <a:p>
            <a:pPr marL="228600" indent="-228600">
              <a:buAutoNum type="arabicPeriod"/>
            </a:pPr>
            <a:r>
              <a:rPr lang="en-US" baseline="0" dirty="0"/>
              <a:t>Open Command Prompt</a:t>
            </a:r>
          </a:p>
          <a:p>
            <a:pPr marL="228600" indent="-228600">
              <a:buAutoNum type="arabicPeriod"/>
            </a:pPr>
            <a:r>
              <a:rPr lang="en-US" baseline="0" dirty="0"/>
              <a:t>Navigate to a directory of choice where you want to create a sample application.</a:t>
            </a:r>
          </a:p>
          <a:p>
            <a:pPr marL="228600" indent="-228600">
              <a:buAutoNum type="arabicPeriod"/>
            </a:pPr>
            <a:r>
              <a:rPr lang="en-US" baseline="0" dirty="0"/>
              <a:t>Apply the following commands:</a:t>
            </a:r>
          </a:p>
          <a:p>
            <a:pPr marL="401628" lvl="1" indent="-228600">
              <a:buAutoNum type="arabicPeriod"/>
            </a:pPr>
            <a:r>
              <a:rPr lang="en-US" baseline="0" dirty="0"/>
              <a:t>md </a:t>
            </a:r>
            <a:r>
              <a:rPr lang="en-US" baseline="0" dirty="0" err="1"/>
              <a:t>hwapp</a:t>
            </a:r>
            <a:endParaRPr lang="en-US" baseline="0" dirty="0"/>
          </a:p>
          <a:p>
            <a:pPr marL="401628" lvl="1" indent="-228600">
              <a:buAutoNum type="arabicPeriod"/>
            </a:pPr>
            <a:r>
              <a:rPr lang="en-US" baseline="0" dirty="0"/>
              <a:t>cd </a:t>
            </a:r>
            <a:r>
              <a:rPr lang="en-US" baseline="0" dirty="0" err="1"/>
              <a:t>hwapp</a:t>
            </a:r>
            <a:endParaRPr lang="en-US" baseline="0" dirty="0"/>
          </a:p>
          <a:p>
            <a:pPr marL="401628" lvl="1" indent="-228600">
              <a:buAutoNum type="arabicPeriod"/>
            </a:pPr>
            <a:r>
              <a:rPr lang="en-US" baseline="0" dirty="0" err="1"/>
              <a:t>dotnet</a:t>
            </a:r>
            <a:r>
              <a:rPr lang="en-US" baseline="0" dirty="0"/>
              <a:t> new </a:t>
            </a:r>
            <a:r>
              <a:rPr lang="en-US" baseline="0" dirty="0" err="1"/>
              <a:t>mvc</a:t>
            </a:r>
            <a:endParaRPr lang="en-US" baseline="0" dirty="0"/>
          </a:p>
          <a:p>
            <a:pPr marL="401628" lvl="1" indent="-228600">
              <a:buAutoNum type="arabicPeriod"/>
            </a:pPr>
            <a:r>
              <a:rPr lang="en-US" baseline="0" dirty="0" err="1"/>
              <a:t>dotnet</a:t>
            </a:r>
            <a:r>
              <a:rPr lang="en-US" baseline="0" dirty="0"/>
              <a:t> run</a:t>
            </a:r>
          </a:p>
          <a:p>
            <a:pPr marL="228600" lvl="0" indent="-228600">
              <a:buAutoNum type="arabicPeriod"/>
            </a:pPr>
            <a:endParaRPr lang="en-US" baseline="0" dirty="0"/>
          </a:p>
          <a:p>
            <a:pPr marL="0" lvl="0" indent="0">
              <a:buNone/>
            </a:pPr>
            <a:r>
              <a:rPr lang="en-US" baseline="0" dirty="0"/>
              <a:t>One you created the template in step 3 the CLI will scaffold the file and execute: </a:t>
            </a:r>
            <a:r>
              <a:rPr lang="en-US" b="1" baseline="0" dirty="0"/>
              <a:t>dotnet run</a:t>
            </a:r>
          </a:p>
          <a:p>
            <a:pPr marL="0" indent="0">
              <a:buFontTx/>
              <a:buNone/>
            </a:pPr>
            <a:endParaRPr lang="en-US" dirty="0"/>
          </a:p>
          <a:p>
            <a:pPr marL="0" indent="0">
              <a:buFontTx/>
              <a:buNone/>
            </a:pPr>
            <a:r>
              <a:rPr lang="en-US" b="1" dirty="0"/>
              <a:t>Demo 2:</a:t>
            </a:r>
          </a:p>
          <a:p>
            <a:pPr rtl="0" fontAlgn="ctr"/>
            <a:r>
              <a:rPr lang="en-US" sz="1050" b="0" i="0" kern="1200" dirty="0">
                <a:solidFill>
                  <a:schemeClr val="tx1"/>
                </a:solidFill>
                <a:effectLst/>
                <a:latin typeface="Segoe UI" panose="020B0502040204020203" pitchFamily="34" charset="0"/>
                <a:ea typeface="+mn-ea"/>
                <a:cs typeface="Segoe UI" panose="020B0502040204020203" pitchFamily="34" charset="0"/>
              </a:rPr>
              <a:t>Play &amp; debug experience with Visual Studio Code.</a:t>
            </a:r>
          </a:p>
          <a:p>
            <a:pPr lvl="1" rtl="0" fontAlgn="ctr"/>
            <a:r>
              <a:rPr lang="en-US" sz="1050" b="0" i="0" kern="1200" dirty="0">
                <a:solidFill>
                  <a:schemeClr val="tx1"/>
                </a:solidFill>
                <a:effectLst/>
                <a:latin typeface="Segoe UI" panose="020B0502040204020203" pitchFamily="34" charset="0"/>
                <a:ea typeface="+mn-ea"/>
                <a:cs typeface="Segoe UI" panose="020B0502040204020203" pitchFamily="34" charset="0"/>
              </a:rPr>
              <a:t>Debugging &amp; breakpoints</a:t>
            </a:r>
          </a:p>
          <a:p>
            <a:pPr lvl="1" rtl="0" fontAlgn="ctr"/>
            <a:r>
              <a:rPr lang="en-US" sz="1050" b="0" i="0" kern="1200" dirty="0">
                <a:solidFill>
                  <a:schemeClr val="tx1"/>
                </a:solidFill>
                <a:effectLst/>
                <a:latin typeface="Segoe UI" panose="020B0502040204020203" pitchFamily="34" charset="0"/>
                <a:ea typeface="+mn-ea"/>
                <a:cs typeface="Segoe UI" panose="020B0502040204020203" pitchFamily="34" charset="0"/>
              </a:rPr>
              <a:t>Integrated Terminal</a:t>
            </a:r>
          </a:p>
          <a:p>
            <a:pPr lvl="1" rtl="0" fontAlgn="ctr"/>
            <a:r>
              <a:rPr lang="en-US">
                <a:hlinkClick r:id="rId3"/>
              </a:rPr>
              <a:t>https://code.visualstudio.com/Docs/editor/debugging</a:t>
            </a:r>
            <a:endParaRPr lang="en-US" sz="1050" b="0" i="0" kern="1200" dirty="0">
              <a:solidFill>
                <a:schemeClr val="tx1"/>
              </a:solidFill>
              <a:effectLst/>
              <a:latin typeface="Segoe UI" panose="020B0502040204020203" pitchFamily="34" charset="0"/>
              <a:ea typeface="+mn-ea"/>
              <a:cs typeface="Segoe UI" panose="020B0502040204020203" pitchFamily="34" charset="0"/>
            </a:endParaRPr>
          </a:p>
          <a:p>
            <a:pPr marL="171442" indent="-171442">
              <a:buFontTx/>
              <a:buChar char="-"/>
            </a:pPr>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pPr/>
              <a:t>40</a:t>
            </a:fld>
            <a:endParaRPr lang="en-US" dirty="0"/>
          </a:p>
        </p:txBody>
      </p:sp>
    </p:spTree>
    <p:extLst>
      <p:ext uri="{BB962C8B-B14F-4D97-AF65-F5344CB8AC3E}">
        <p14:creationId xmlns:p14="http://schemas.microsoft.com/office/powerpoint/2010/main" val="3511169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1"/>
          </p:nvPr>
        </p:nvSpPr>
        <p:spPr/>
        <p:txBody>
          <a:bodyPr/>
          <a:lstStyle/>
          <a:p>
            <a:fld id="{73CFBB7B-29F3-4A9F-B039-645092B1B4E9}" type="slidenum">
              <a:rPr lang="en-US" smtClean="0"/>
              <a:pPr/>
              <a:t>41</a:t>
            </a:fld>
            <a:endParaRPr lang="en-US" dirty="0"/>
          </a:p>
        </p:txBody>
      </p:sp>
      <p:sp>
        <p:nvSpPr>
          <p:cNvPr id="6" name="Slide Image Placeholder 5"/>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0911592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RIDs that represent concrete operating systems usually follow this pattern: [</a:t>
            </a:r>
            <a:r>
              <a:rPr lang="en-US" dirty="0" err="1"/>
              <a:t>os</a:t>
            </a:r>
            <a:r>
              <a:rPr lang="en-US" dirty="0"/>
              <a:t>].[version]-[architecture]-[additional qualifiers] where:</a:t>
            </a:r>
          </a:p>
          <a:p>
            <a:pPr lvl="1"/>
            <a:r>
              <a:rPr lang="en-US" dirty="0"/>
              <a:t>[</a:t>
            </a:r>
            <a:r>
              <a:rPr lang="en-US" dirty="0" err="1"/>
              <a:t>os</a:t>
            </a:r>
            <a:r>
              <a:rPr lang="en-US" dirty="0"/>
              <a:t>] is the operating/platform system moniker. For example, ubuntu.</a:t>
            </a:r>
          </a:p>
          <a:p>
            <a:pPr lvl="1"/>
            <a:r>
              <a:rPr lang="en-US" dirty="0"/>
              <a:t>[version] is the operating system version in the form of a dot-separated (.) version number. For example, 15.10.</a:t>
            </a:r>
          </a:p>
          <a:p>
            <a:pPr lvl="2"/>
            <a:r>
              <a:rPr lang="en-US" dirty="0"/>
              <a:t>The version </a:t>
            </a:r>
            <a:r>
              <a:rPr lang="en-US" b="1" dirty="0"/>
              <a:t>shouldn't</a:t>
            </a:r>
            <a:r>
              <a:rPr lang="en-US" dirty="0"/>
              <a:t> be marketing versions, as they often represent multiple discrete versions of the operating system with varying platform API surface area.</a:t>
            </a:r>
          </a:p>
          <a:p>
            <a:pPr lvl="1"/>
            <a:r>
              <a:rPr lang="en-US" dirty="0"/>
              <a:t>[architecture] is the processor architecture. For example: x86, x64, arm, or arm64.</a:t>
            </a:r>
          </a:p>
          <a:p>
            <a:pPr lvl="1"/>
            <a:r>
              <a:rPr lang="en-US" dirty="0"/>
              <a:t>[additional qualifiers] further differentiate different platforms. For example: </a:t>
            </a:r>
            <a:r>
              <a:rPr lang="en-US" dirty="0" err="1"/>
              <a:t>aot</a:t>
            </a:r>
            <a:r>
              <a:rPr lang="en-US" dirty="0"/>
              <a:t> or </a:t>
            </a:r>
            <a:r>
              <a:rPr lang="en-US" dirty="0" err="1"/>
              <a:t>corert</a:t>
            </a:r>
            <a:r>
              <a:rPr lang="en-US" dirty="0"/>
              <a:t>.</a:t>
            </a:r>
          </a:p>
          <a:p>
            <a:endParaRPr lang="en-US" dirty="0"/>
          </a:p>
        </p:txBody>
      </p:sp>
      <p:sp>
        <p:nvSpPr>
          <p:cNvPr id="4" name="Slide Number Placeholder 3"/>
          <p:cNvSpPr>
            <a:spLocks noGrp="1"/>
          </p:cNvSpPr>
          <p:nvPr>
            <p:ph type="sldNum" sz="quarter" idx="5"/>
          </p:nvPr>
        </p:nvSpPr>
        <p:spPr/>
        <p:txBody>
          <a:bodyPr/>
          <a:lstStyle/>
          <a:p>
            <a:fld id="{1489DB6A-E92B-415B-AFB4-9C72D4A9006D}" type="slidenum">
              <a:rPr lang="en-US" smtClean="0"/>
              <a:pPr/>
              <a:t>42</a:t>
            </a:fld>
            <a:endParaRPr lang="en-US" dirty="0"/>
          </a:p>
        </p:txBody>
      </p:sp>
    </p:spTree>
    <p:extLst>
      <p:ext uri="{BB962C8B-B14F-4D97-AF65-F5344CB8AC3E}">
        <p14:creationId xmlns:p14="http://schemas.microsoft.com/office/powerpoint/2010/main" val="33488825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r>
              <a:rPr lang="en-US" dirty="0"/>
              <a:t>RIDs catalog: https://docs.microsoft.com/en-us/dotnet/core/rid-catalog</a:t>
            </a:r>
          </a:p>
          <a:p>
            <a:pPr marL="0" indent="0">
              <a:buNone/>
            </a:pPr>
            <a:r>
              <a:rPr lang="en-US" dirty="0"/>
              <a:t>Dotnet publish: https://docs.microsoft.com/en-us/dotnet/core/tools/dotnet-publish?tabs=netcore21</a:t>
            </a:r>
          </a:p>
          <a:p>
            <a:pPr marL="0" indent="0">
              <a:buNone/>
            </a:pPr>
            <a:endParaRPr lang="en-US" dirty="0"/>
          </a:p>
        </p:txBody>
      </p:sp>
      <p:sp>
        <p:nvSpPr>
          <p:cNvPr id="5" name="Slide Number Placeholder 4"/>
          <p:cNvSpPr>
            <a:spLocks noGrp="1"/>
          </p:cNvSpPr>
          <p:nvPr>
            <p:ph type="sldNum" sz="quarter" idx="11"/>
          </p:nvPr>
        </p:nvSpPr>
        <p:spPr>
          <a:xfrm>
            <a:off x="3884613" y="8791575"/>
            <a:ext cx="2971800" cy="352425"/>
          </a:xfrm>
          <a:prstGeom prst="rect">
            <a:avLst/>
          </a:prstGeom>
        </p:spPr>
        <p:txBody>
          <a:bodyPr/>
          <a:lstStyle/>
          <a:p>
            <a:fld id="{73CFBB7B-29F3-4A9F-B039-645092B1B4E9}" type="slidenum">
              <a:rPr lang="en-US" smtClean="0"/>
              <a:t>43</a:t>
            </a:fld>
            <a:endParaRPr lang="en-US" dirty="0"/>
          </a:p>
        </p:txBody>
      </p:sp>
    </p:spTree>
    <p:extLst>
      <p:ext uri="{BB962C8B-B14F-4D97-AF65-F5344CB8AC3E}">
        <p14:creationId xmlns:p14="http://schemas.microsoft.com/office/powerpoint/2010/main" val="42863972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normAutofit/>
          </a:bodyPr>
          <a:lstStyle/>
          <a:p>
            <a:pPr marL="0" marR="0" lvl="0" indent="0" algn="l" defTabSz="914354" rtl="0" eaLnBrk="1" fontAlgn="auto" latinLnBrk="0" hangingPunct="1">
              <a:lnSpc>
                <a:spcPct val="114000"/>
              </a:lnSpc>
              <a:spcBef>
                <a:spcPts val="0"/>
              </a:spcBef>
              <a:spcAft>
                <a:spcPts val="0"/>
              </a:spcAft>
              <a:buClrTx/>
              <a:buSzPct val="116000"/>
              <a:buFont typeface="Arial" panose="020B0604020202020204" pitchFamily="34" charset="0"/>
              <a:buNone/>
              <a:tabLst/>
              <a:defRPr/>
            </a:pPr>
            <a:r>
              <a:rPr lang="en-US" b="1" dirty="0"/>
              <a:t>Demo Script:</a:t>
            </a:r>
          </a:p>
          <a:p>
            <a:pPr marL="0" lvl="0" indent="0">
              <a:buNone/>
            </a:pPr>
            <a:r>
              <a:rPr lang="en-US" dirty="0"/>
              <a:t>Create a console app and publish it to different runtimes using the following commands </a:t>
            </a:r>
          </a:p>
          <a:p>
            <a:pPr marL="0" lvl="0" indent="0">
              <a:buNone/>
            </a:pPr>
            <a:endParaRPr lang="en-US" dirty="0"/>
          </a:p>
          <a:p>
            <a:pPr marL="0" lvl="0" indent="0">
              <a:buNone/>
            </a:pPr>
            <a:r>
              <a:rPr lang="en-US" baseline="0" dirty="0"/>
              <a:t>From console  execute:</a:t>
            </a:r>
          </a:p>
          <a:p>
            <a:pPr marL="171442" lvl="0" indent="-171442"/>
            <a:r>
              <a:rPr lang="en-US" baseline="0" dirty="0">
                <a:latin typeface="Consolas" panose="020B0609020204030204" pitchFamily="49" charset="0"/>
              </a:rPr>
              <a:t>dotnet publish --runtime ubuntu-x64</a:t>
            </a:r>
            <a:endParaRPr lang="en-US" baseline="0" dirty="0"/>
          </a:p>
          <a:p>
            <a:pPr marL="171442" lvl="0" indent="-171442"/>
            <a:r>
              <a:rPr lang="en-US" baseline="0" dirty="0"/>
              <a:t>dotnet publish --runtime win-x64</a:t>
            </a:r>
          </a:p>
          <a:p>
            <a:pPr marL="171442" marR="0" lvl="0" indent="-171442" algn="l" defTabSz="914354" rtl="0" eaLnBrk="1" fontAlgn="auto" latinLnBrk="0" hangingPunct="1">
              <a:lnSpc>
                <a:spcPct val="114000"/>
              </a:lnSpc>
              <a:spcBef>
                <a:spcPts val="0"/>
              </a:spcBef>
              <a:spcAft>
                <a:spcPts val="0"/>
              </a:spcAft>
              <a:buClrTx/>
              <a:buSzPct val="116000"/>
              <a:buFont typeface="Arial" panose="020B0604020202020204" pitchFamily="34" charset="0"/>
              <a:buChar char="•"/>
              <a:tabLst/>
              <a:defRPr/>
            </a:pPr>
            <a:r>
              <a:rPr lang="en-US" sz="1050" kern="1200" dirty="0">
                <a:solidFill>
                  <a:schemeClr val="tx1"/>
                </a:solidFill>
                <a:effectLst/>
                <a:latin typeface="Segoe UI" panose="020B0502040204020203" pitchFamily="34" charset="0"/>
                <a:ea typeface="+mn-ea"/>
                <a:cs typeface="Segoe UI" panose="020B0502040204020203" pitchFamily="34" charset="0"/>
              </a:rPr>
              <a:t>dotnet publish --runtime opensuse-x64</a:t>
            </a:r>
          </a:p>
          <a:p>
            <a:pPr marL="171442" lvl="0" indent="-171442"/>
            <a:endParaRPr lang="en-US" baseline="0" dirty="0"/>
          </a:p>
          <a:p>
            <a:pPr marL="171442" lvl="0" indent="-171442"/>
            <a:endParaRPr lang="en-US" baseline="0" dirty="0"/>
          </a:p>
          <a:p>
            <a:pPr marL="0" lvl="0" indent="0">
              <a:buNone/>
            </a:pPr>
            <a:r>
              <a:rPr lang="en-US" baseline="0" dirty="0"/>
              <a:t>Show the publish folder contents</a:t>
            </a:r>
          </a:p>
          <a:p>
            <a:pPr marL="0" lvl="0" indent="0">
              <a:buNone/>
            </a:pPr>
            <a:r>
              <a:rPr lang="en-US" baseline="0" dirty="0"/>
              <a:t>Show that the app is actually it runs on different platforms (better if you have different OS to show that)</a:t>
            </a:r>
          </a:p>
        </p:txBody>
      </p:sp>
      <p:sp>
        <p:nvSpPr>
          <p:cNvPr id="5" name="Slide Number Placeholder 4"/>
          <p:cNvSpPr>
            <a:spLocks noGrp="1"/>
          </p:cNvSpPr>
          <p:nvPr>
            <p:ph type="sldNum" sz="quarter" idx="11"/>
          </p:nvPr>
        </p:nvSpPr>
        <p:spPr>
          <a:xfrm>
            <a:off x="3884613" y="8791575"/>
            <a:ext cx="2971800" cy="352425"/>
          </a:xfrm>
          <a:prstGeom prst="rect">
            <a:avLst/>
          </a:prstGeom>
        </p:spPr>
        <p:txBody>
          <a:bodyPr/>
          <a:lstStyle/>
          <a:p>
            <a:fld id="{73CFBB7B-29F3-4A9F-B039-645092B1B4E9}" type="slidenum">
              <a:rPr lang="en-US" smtClean="0"/>
              <a:t>44</a:t>
            </a:fld>
            <a:endParaRPr lang="en-US" dirty="0"/>
          </a:p>
        </p:txBody>
      </p:sp>
    </p:spTree>
    <p:extLst>
      <p:ext uri="{BB962C8B-B14F-4D97-AF65-F5344CB8AC3E}">
        <p14:creationId xmlns:p14="http://schemas.microsoft.com/office/powerpoint/2010/main" val="4389882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xfrm>
            <a:off x="384175" y="484188"/>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fontAlgn="auto">
              <a:spcBef>
                <a:spcPts val="0"/>
              </a:spcBef>
              <a:spcAft>
                <a:spcPts val="0"/>
              </a:spcAft>
              <a:defRPr/>
            </a:pPr>
            <a:endParaRPr lang="en-US" dirty="0"/>
          </a:p>
        </p:txBody>
      </p:sp>
      <p:sp>
        <p:nvSpPr>
          <p:cNvPr id="4" name="Slide Number Placeholder 3"/>
          <p:cNvSpPr>
            <a:spLocks noGrp="1"/>
          </p:cNvSpPr>
          <p:nvPr>
            <p:ph type="sldNum" sz="quarter" idx="11"/>
          </p:nvPr>
        </p:nvSpPr>
        <p:spPr>
          <a:xfrm>
            <a:off x="3884613" y="8791575"/>
            <a:ext cx="2971800" cy="352425"/>
          </a:xfrm>
          <a:prstGeom prst="rect">
            <a:avLst/>
          </a:prstGeom>
        </p:spPr>
        <p:txBody>
          <a:bodyPr/>
          <a:lstStyle/>
          <a:p>
            <a:fld id="{73CFBB7B-29F3-4A9F-B039-645092B1B4E9}" type="slidenum">
              <a:rPr lang="en-US" smtClean="0"/>
              <a:t>45</a:t>
            </a:fld>
            <a:endParaRPr lang="en-US" dirty="0"/>
          </a:p>
        </p:txBody>
      </p:sp>
    </p:spTree>
    <p:extLst>
      <p:ext uri="{BB962C8B-B14F-4D97-AF65-F5344CB8AC3E}">
        <p14:creationId xmlns:p14="http://schemas.microsoft.com/office/powerpoint/2010/main" val="271476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1"/>
          </p:nvPr>
        </p:nvSpPr>
        <p:spPr/>
        <p:txBody>
          <a:bodyPr/>
          <a:lstStyle/>
          <a:p>
            <a:fld id="{73CFBB7B-29F3-4A9F-B039-645092B1B4E9}" type="slidenum">
              <a:rPr lang="en-US" smtClean="0"/>
              <a:pPr/>
              <a:t>4</a:t>
            </a:fld>
            <a:endParaRPr lang="en-US" dirty="0"/>
          </a:p>
        </p:txBody>
      </p:sp>
      <p:sp>
        <p:nvSpPr>
          <p:cNvPr id="6" name="Slide Image Placeholder 5"/>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0911592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Link: </a:t>
            </a:r>
            <a:r>
              <a:rPr lang="en-US" dirty="0">
                <a:hlinkClick r:id="rId3"/>
              </a:rPr>
              <a:t>https://dotnet.microsoft.com/platform/support/policy/dotnet-core</a:t>
            </a:r>
            <a:endParaRPr lang="en-CH" dirty="0"/>
          </a:p>
        </p:txBody>
      </p:sp>
      <p:sp>
        <p:nvSpPr>
          <p:cNvPr id="4" name="Slide Number Placeholder 3"/>
          <p:cNvSpPr>
            <a:spLocks noGrp="1"/>
          </p:cNvSpPr>
          <p:nvPr>
            <p:ph type="sldNum" sz="quarter" idx="5"/>
          </p:nvPr>
        </p:nvSpPr>
        <p:spPr/>
        <p:txBody>
          <a:bodyPr/>
          <a:lstStyle/>
          <a:p>
            <a:fld id="{1489DB6A-E92B-415B-AFB4-9C72D4A9006D}" type="slidenum">
              <a:rPr lang="en-US" smtClean="0"/>
              <a:pPr/>
              <a:t>47</a:t>
            </a:fld>
            <a:endParaRPr lang="en-US" dirty="0"/>
          </a:p>
        </p:txBody>
      </p:sp>
    </p:spTree>
    <p:extLst>
      <p:ext uri="{BB962C8B-B14F-4D97-AF65-F5344CB8AC3E}">
        <p14:creationId xmlns:p14="http://schemas.microsoft.com/office/powerpoint/2010/main" val="1806234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More can be found =&gt; </a:t>
            </a:r>
            <a:r>
              <a:rPr lang="en-US" dirty="0">
                <a:hlinkClick r:id="rId3"/>
              </a:rPr>
              <a:t>https://github.com/dotnet/core/blob/master/roadmap.md</a:t>
            </a:r>
            <a:endParaRPr lang="en-US" dirty="0"/>
          </a:p>
        </p:txBody>
      </p:sp>
      <p:sp>
        <p:nvSpPr>
          <p:cNvPr id="4" name="Slide Number Placeholder 3"/>
          <p:cNvSpPr>
            <a:spLocks noGrp="1"/>
          </p:cNvSpPr>
          <p:nvPr>
            <p:ph type="sldNum" sz="quarter" idx="5"/>
          </p:nvPr>
        </p:nvSpPr>
        <p:spPr/>
        <p:txBody>
          <a:bodyPr/>
          <a:lstStyle/>
          <a:p>
            <a:fld id="{1489DB6A-E92B-415B-AFB4-9C72D4A9006D}" type="slidenum">
              <a:rPr lang="en-US" smtClean="0"/>
              <a:pPr/>
              <a:t>48</a:t>
            </a:fld>
            <a:endParaRPr lang="en-US" dirty="0"/>
          </a:p>
        </p:txBody>
      </p:sp>
    </p:spTree>
    <p:extLst>
      <p:ext uri="{BB962C8B-B14F-4D97-AF65-F5344CB8AC3E}">
        <p14:creationId xmlns:p14="http://schemas.microsoft.com/office/powerpoint/2010/main" val="11950708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73CFBB7B-29F3-4A9F-B039-645092B1B4E9}" type="slidenum">
              <a:rPr lang="en-US" smtClean="0"/>
              <a:pPr/>
              <a:t>52</a:t>
            </a:fld>
            <a:endParaRPr lang="en-US" dirty="0"/>
          </a:p>
        </p:txBody>
      </p:sp>
      <p:sp>
        <p:nvSpPr>
          <p:cNvPr id="4" name="Slide Image Placeholder 3"/>
          <p:cNvSpPr>
            <a:spLocks noGrp="1" noRot="1" noChangeAspect="1"/>
          </p:cNvSpPr>
          <p:nvPr>
            <p:ph type="sldImg"/>
          </p:nvPr>
        </p:nvSpPr>
        <p:spPr>
          <a:xfrm>
            <a:off x="384175" y="484188"/>
            <a:ext cx="6096000" cy="3429000"/>
          </a:xfrm>
        </p:spPr>
      </p:sp>
      <p:sp>
        <p:nvSpPr>
          <p:cNvPr id="5" name="Notes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747622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73CFBB7B-29F3-4A9F-B039-645092B1B4E9}" type="slidenum">
              <a:rPr lang="en-US" smtClean="0"/>
              <a:pPr/>
              <a:t>53</a:t>
            </a:fld>
            <a:endParaRPr lang="en-US" dirty="0"/>
          </a:p>
        </p:txBody>
      </p:sp>
      <p:sp>
        <p:nvSpPr>
          <p:cNvPr id="5" name="Slide Image Placeholder 4"/>
          <p:cNvSpPr>
            <a:spLocks noGrp="1" noRot="1" noChangeAspect="1"/>
          </p:cNvSpPr>
          <p:nvPr>
            <p:ph type="sldImg"/>
          </p:nvPr>
        </p:nvSpPr>
        <p:spPr>
          <a:xfrm>
            <a:off x="384175" y="484188"/>
            <a:ext cx="6096000" cy="3429000"/>
          </a:xfrm>
        </p:spPr>
      </p:sp>
      <p:sp>
        <p:nvSpPr>
          <p:cNvPr id="6" name="Notes Placeholder 5"/>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8321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501">
              <a:defRPr/>
            </a:pPr>
            <a:fld id="{3F63EB8A-53A4-4077-8798-610E05BE84FE}" type="slidenum">
              <a:rPr lang="en-US">
                <a:solidFill>
                  <a:prstClr val="black"/>
                </a:solidFill>
                <a:latin typeface="Calibri" panose="020F0502020204030204"/>
              </a:rPr>
              <a:pPr defTabSz="966501">
                <a:defRPr/>
              </a:pPr>
              <a:t>5</a:t>
            </a:fld>
            <a:endParaRPr lang="en-US" dirty="0">
              <a:solidFill>
                <a:prstClr val="black"/>
              </a:solidFill>
              <a:latin typeface="Calibri" panose="020F0502020204030204"/>
            </a:endParaRPr>
          </a:p>
        </p:txBody>
      </p:sp>
      <p:sp>
        <p:nvSpPr>
          <p:cNvPr id="8" name="Header Placeholder 10">
            <a:extLst>
              <a:ext uri="{FF2B5EF4-FFF2-40B4-BE49-F238E27FC236}">
                <a16:creationId xmlns:a16="http://schemas.microsoft.com/office/drawing/2014/main" id="{2D783C66-F127-46DC-9F52-CFBF74E00FBD}"/>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458716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So what is .NET?</a:t>
            </a:r>
          </a:p>
        </p:txBody>
      </p:sp>
      <p:sp>
        <p:nvSpPr>
          <p:cNvPr id="4" name="Slide Number Placeholder 3"/>
          <p:cNvSpPr>
            <a:spLocks noGrp="1"/>
          </p:cNvSpPr>
          <p:nvPr>
            <p:ph type="sldNum" sz="quarter" idx="10"/>
          </p:nvPr>
        </p:nvSpPr>
        <p:spPr/>
        <p:txBody>
          <a:bodyPr/>
          <a:lstStyle/>
          <a:p>
            <a:fld id="{E0AE778D-2A57-4226-B72B-26EA3CA60131}" type="slidenum">
              <a:rPr lang="en-US" smtClean="0"/>
              <a:t>6</a:t>
            </a:fld>
            <a:endParaRPr lang="en-US" dirty="0"/>
          </a:p>
        </p:txBody>
      </p:sp>
      <p:sp>
        <p:nvSpPr>
          <p:cNvPr id="5" name="Header Placeholder 10">
            <a:extLst>
              <a:ext uri="{FF2B5EF4-FFF2-40B4-BE49-F238E27FC236}">
                <a16:creationId xmlns:a16="http://schemas.microsoft.com/office/drawing/2014/main" id="{FF939A78-2FF4-470E-8E9D-B65CE1E86397}"/>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450629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You can build anything with .NET.  From desktop apps to cloud-native services, iPhone and Android mobile apps to artificial intelligence, you can build almost anything with the .NET platform. </a:t>
            </a:r>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7</a:t>
            </a:fld>
            <a:endParaRPr lang="en-US" dirty="0"/>
          </a:p>
        </p:txBody>
      </p:sp>
      <p:sp>
        <p:nvSpPr>
          <p:cNvPr id="5" name="Header Placeholder 10">
            <a:extLst>
              <a:ext uri="{FF2B5EF4-FFF2-40B4-BE49-F238E27FC236}">
                <a16:creationId xmlns:a16="http://schemas.microsoft.com/office/drawing/2014/main" id="{2EE73D4C-51FB-4802-AE0D-9B906CA7C3F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4259005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baseline="0" dirty="0"/>
              <a:t>.NET is an entire software development platform that takes care of a lot of the heavy lifting for you when you want to build an application. Applications frameworks help you build the specific types of apps or workloads and enable you to literally build any app for any platform with any operating system. Each .NET workload shares a common infrastructure and </a:t>
            </a:r>
            <a:r>
              <a:rPr lang="en-US" b="0" baseline="0" dirty="0"/>
              <a:t>.NET Standard library. </a:t>
            </a:r>
            <a:r>
              <a:rPr lang="en-US" baseline="0" dirty="0"/>
              <a:t>This means not only are your .NET skills portable, but your </a:t>
            </a:r>
            <a:r>
              <a:rPr lang="en-US" i="1" baseline="0" dirty="0"/>
              <a:t>actual code </a:t>
            </a:r>
            <a:r>
              <a:rPr lang="en-US" baseline="0" dirty="0"/>
              <a:t>is portable no matter what you’re building. This makes it easy to share reusable components (called libraries) across the breadth of applications people build. </a:t>
            </a:r>
          </a:p>
          <a:p>
            <a:endParaRPr lang="en-US" baseline="0" dirty="0"/>
          </a:p>
          <a:p>
            <a:r>
              <a:rPr lang="en-US" baseline="0" dirty="0"/>
              <a:t>Additionally, there are a broad set of development tools that makes it really productive to write, debug, build and manage code bases. </a:t>
            </a:r>
          </a:p>
          <a:p>
            <a:endParaRPr lang="en-US" dirty="0"/>
          </a:p>
          <a:p>
            <a:r>
              <a:rPr lang="en-US" dirty="0"/>
              <a:t>See:</a:t>
            </a:r>
            <a:r>
              <a:rPr lang="en-US" baseline="0" dirty="0"/>
              <a:t> www.dot.net</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8</a:t>
            </a:fld>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42600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(Speak to slide bullet points.)</a:t>
            </a:r>
          </a:p>
          <a:p>
            <a:endParaRPr lang="en-US" dirty="0"/>
          </a:p>
        </p:txBody>
      </p:sp>
      <p:sp>
        <p:nvSpPr>
          <p:cNvPr id="4" name="Slide Number Placeholder 3"/>
          <p:cNvSpPr>
            <a:spLocks noGrp="1"/>
          </p:cNvSpPr>
          <p:nvPr>
            <p:ph type="sldNum" sz="quarter" idx="10"/>
          </p:nvPr>
        </p:nvSpPr>
        <p:spPr/>
        <p:txBody>
          <a:bodyPr/>
          <a:lstStyle/>
          <a:p>
            <a:pPr defTabSz="966501">
              <a:defRPr/>
            </a:pPr>
            <a:fld id="{3829E9FC-B671-424D-AD31-3E8C5FC948FF}" type="slidenum">
              <a:rPr lang="en-US">
                <a:solidFill>
                  <a:prstClr val="black"/>
                </a:solidFill>
                <a:latin typeface="Calibri" panose="020F0502020204030204"/>
              </a:rPr>
              <a:pPr defTabSz="966501">
                <a:defRPr/>
              </a:pPr>
              <a:t>9</a:t>
            </a:fld>
            <a:endParaRPr lang="en-US" dirty="0">
              <a:solidFill>
                <a:prstClr val="black"/>
              </a:solidFill>
              <a:latin typeface="Calibri" panose="020F0502020204030204"/>
            </a:endParaRPr>
          </a:p>
        </p:txBody>
      </p:sp>
      <p:sp>
        <p:nvSpPr>
          <p:cNvPr id="5" name="Header Placeholder 10">
            <a:extLst>
              <a:ext uri="{FF2B5EF4-FFF2-40B4-BE49-F238E27FC236}">
                <a16:creationId xmlns:a16="http://schemas.microsoft.com/office/drawing/2014/main" id="{A3570C16-3FD0-4809-9C21-C1C051908DAD}"/>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29217849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www.microsoft.com/en-us/legal/intellectualproperty/permissions/default.aspx"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dirty="0">
              <a:ln>
                <a:noFill/>
              </a:ln>
              <a:solidFill>
                <a:sysClr val="windowText" lastClr="000000"/>
              </a:solidFill>
              <a:effectLst/>
              <a:uLnTx/>
              <a:uFillTx/>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36" tIns="91436">
            <a:noAutofit/>
          </a:bodyPr>
          <a:lstStyle>
            <a:lvl1pPr marL="0" indent="0">
              <a:lnSpc>
                <a:spcPct val="100000"/>
              </a:lnSpc>
              <a:buNone/>
              <a:defRPr sz="36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dirty="0"/>
              <a:t>Course Title</a:t>
            </a:r>
          </a:p>
        </p:txBody>
      </p:sp>
    </p:spTree>
    <p:extLst>
      <p:ext uri="{BB962C8B-B14F-4D97-AF65-F5344CB8AC3E}">
        <p14:creationId xmlns:p14="http://schemas.microsoft.com/office/powerpoint/2010/main" val="1228013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dirty="0">
              <a:ln>
                <a:noFill/>
              </a:ln>
              <a:solidFill>
                <a:sysClr val="windowText" lastClr="000000"/>
              </a:solidFill>
              <a:effectLst/>
              <a:uLnTx/>
              <a:uFillTx/>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70" tIns="137154">
            <a:noAutofit/>
          </a:bodyPr>
          <a:lstStyle>
            <a:lvl1pPr marL="57148" indent="0">
              <a:lnSpc>
                <a:spcPct val="100000"/>
              </a:lnSpc>
              <a:buNone/>
              <a:defRPr sz="3600" baseline="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dirty="0"/>
              <a:t>Lab: Title of Lab</a:t>
            </a:r>
          </a:p>
        </p:txBody>
      </p:sp>
    </p:spTree>
    <p:extLst>
      <p:ext uri="{BB962C8B-B14F-4D97-AF65-F5344CB8AC3E}">
        <p14:creationId xmlns:p14="http://schemas.microsoft.com/office/powerpoint/2010/main" val="4029619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dirty="0"/>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36" tIns="91436">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dirty="0"/>
              <a:t>Click to edit slide content</a:t>
            </a:r>
          </a:p>
        </p:txBody>
      </p:sp>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dirty="0">
              <a:ln>
                <a:noFill/>
              </a:ln>
              <a:solidFill>
                <a:sysClr val="windowText" lastClr="000000"/>
              </a:solidFill>
              <a:effectLst/>
              <a:uLnTx/>
              <a:uFillTx/>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36" tIns="91436">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dirty="0"/>
              <a:t>Click to edit Master text styles</a:t>
            </a:r>
          </a:p>
        </p:txBody>
      </p:sp>
    </p:spTree>
    <p:extLst>
      <p:ext uri="{BB962C8B-B14F-4D97-AF65-F5344CB8AC3E}">
        <p14:creationId xmlns:p14="http://schemas.microsoft.com/office/powerpoint/2010/main" val="13527083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36" tIns="91436">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dirty="0"/>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36" tIns="91436">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dirty="0"/>
              <a:t>Click to edit Master text styles</a:t>
            </a:r>
          </a:p>
        </p:txBody>
      </p:sp>
    </p:spTree>
    <p:extLst>
      <p:ext uri="{BB962C8B-B14F-4D97-AF65-F5344CB8AC3E}">
        <p14:creationId xmlns:p14="http://schemas.microsoft.com/office/powerpoint/2010/main" val="7962806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dirty="0"/>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70" tIns="137154">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dirty="0"/>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70" tIns="137154">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dirty="0"/>
              <a:t>Click to edit Master text styles</a:t>
            </a:r>
          </a:p>
        </p:txBody>
      </p:sp>
    </p:spTree>
    <p:extLst>
      <p:ext uri="{BB962C8B-B14F-4D97-AF65-F5344CB8AC3E}">
        <p14:creationId xmlns:p14="http://schemas.microsoft.com/office/powerpoint/2010/main" val="25071972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70" tIns="137154" rIns="91436"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36" tIns="45718">
            <a:normAutofit/>
          </a:bodyPr>
          <a:lstStyle>
            <a:lvl1pPr marL="0" indent="0">
              <a:lnSpc>
                <a:spcPct val="100000"/>
              </a:lnSpc>
              <a:spcBef>
                <a:spcPts val="300"/>
              </a:spcBef>
              <a:buFontTx/>
              <a:buNone/>
              <a:defRPr sz="1900" baseline="0">
                <a:solidFill>
                  <a:srgbClr val="3F3F3F"/>
                </a:solidFill>
                <a:latin typeface="Segoe UI Light" pitchFamily="34" charset="0"/>
              </a:defRPr>
            </a:lvl1pPr>
          </a:lstStyle>
          <a:p>
            <a:pPr lvl="0"/>
            <a:r>
              <a:rPr lang="en-US" dirty="0"/>
              <a:t>Click to edit slide content</a:t>
            </a:r>
          </a:p>
        </p:txBody>
      </p:sp>
      <p:sp>
        <p:nvSpPr>
          <p:cNvPr id="6"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defTabSz="914400" eaLnBrk="1" fontAlgn="auto" latinLnBrk="0" hangingPunct="1">
              <a:lnSpc>
                <a:spcPct val="100000"/>
              </a:lnSpc>
              <a:spcBef>
                <a:spcPts val="0"/>
              </a:spcBef>
              <a:spcAft>
                <a:spcPts val="0"/>
              </a:spcAft>
              <a:buClrTx/>
              <a:buSzTx/>
              <a:buFontTx/>
              <a:buNone/>
              <a:tabLst/>
              <a:defRPr/>
            </a:pPr>
            <a:fld id="{0EE9BFCC-D252-47FD-89D5-759803DE72EA}" type="datetime1">
              <a:rPr kumimoji="0" lang="en-US" sz="1800" b="0" i="0" u="none" strike="noStrike" kern="0" cap="none" spc="0" normalizeH="0" baseline="0" noProof="0" smtClean="0">
                <a:ln>
                  <a:noFill/>
                </a:ln>
                <a:solidFill>
                  <a:srgbClr val="3F3F3F"/>
                </a:solidFill>
                <a:effectLst/>
                <a:uLnTx/>
                <a:uFillTx/>
                <a:latin typeface="+mn-lt"/>
              </a:rPr>
              <a:t>5/11/2020</a:t>
            </a:fld>
            <a:endParaRPr kumimoji="0" lang="en-US" sz="1800" b="0" i="0" u="none" strike="noStrike" kern="0" cap="none" spc="0" normalizeH="0" baseline="0" noProof="0" dirty="0">
              <a:ln>
                <a:noFill/>
              </a:ln>
              <a:solidFill>
                <a:srgbClr val="3F3F3F"/>
              </a:solidFill>
              <a:effectLst/>
              <a:uLnTx/>
              <a:uFillTx/>
              <a:latin typeface="+mn-lt"/>
            </a:endParaRPr>
          </a:p>
        </p:txBody>
      </p:sp>
      <p:sp>
        <p:nvSpPr>
          <p:cNvPr id="8"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29" y="6356352"/>
            <a:ext cx="2743200" cy="365125"/>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FFF257A-30C5-4AFB-911B-BE4CEEA1EA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41808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70" tIns="137154" rIns="91436"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defTabSz="914400" eaLnBrk="1" fontAlgn="auto" latinLnBrk="0" hangingPunct="1">
              <a:lnSpc>
                <a:spcPct val="100000"/>
              </a:lnSpc>
              <a:spcBef>
                <a:spcPts val="0"/>
              </a:spcBef>
              <a:spcAft>
                <a:spcPts val="0"/>
              </a:spcAft>
              <a:buClrTx/>
              <a:buSzTx/>
              <a:buFontTx/>
              <a:buNone/>
              <a:tabLst/>
              <a:defRPr/>
            </a:pPr>
            <a:fld id="{FCF7DBEB-E62F-4B69-BA79-A6BC05804045}" type="datetime1">
              <a:rPr kumimoji="0" lang="en-US" sz="1800" b="0" i="0" u="none" strike="noStrike" kern="0" cap="none" spc="0" normalizeH="0" baseline="0" noProof="0" smtClean="0">
                <a:ln>
                  <a:noFill/>
                </a:ln>
                <a:solidFill>
                  <a:srgbClr val="3F3F3F"/>
                </a:solidFill>
                <a:effectLst/>
                <a:uLnTx/>
                <a:uFillTx/>
                <a:latin typeface="+mn-lt"/>
              </a:rPr>
              <a:t>5/11/2020</a:t>
            </a:fld>
            <a:endParaRPr kumimoji="0" lang="en-US" sz="1800" b="0" i="0" u="none" strike="noStrike" kern="0" cap="none" spc="0" normalizeH="0" baseline="0" noProof="0" dirty="0">
              <a:ln>
                <a:noFill/>
              </a:ln>
              <a:solidFill>
                <a:srgbClr val="3F3F3F"/>
              </a:solidFill>
              <a:effectLst/>
              <a:uLnTx/>
              <a:uFillTx/>
              <a:latin typeface="+mn-lt"/>
            </a:endParaRPr>
          </a:p>
        </p:txBody>
      </p:sp>
      <p:sp>
        <p:nvSpPr>
          <p:cNvPr id="14" name="Content Placeholder 13"/>
          <p:cNvSpPr>
            <a:spLocks noGrp="1"/>
          </p:cNvSpPr>
          <p:nvPr>
            <p:ph sz="quarter" idx="13"/>
          </p:nvPr>
        </p:nvSpPr>
        <p:spPr>
          <a:xfrm>
            <a:off x="4572000" y="1143000"/>
            <a:ext cx="7010400" cy="4953000"/>
          </a:xfrm>
          <a:prstGeom prst="rect">
            <a:avLst/>
          </a:prstGeom>
        </p:spPr>
        <p:txBody>
          <a:bodyPr vert="horz" lIns="91436" tIns="45718">
            <a:normAutofit/>
          </a:bodyPr>
          <a:lstStyle>
            <a:lvl1pPr marL="228589" marR="0" indent="-228589" algn="l" defTabSz="914354" rtl="0" eaLnBrk="1" fontAlgn="auto" latinLnBrk="0" hangingPunct="1">
              <a:lnSpc>
                <a:spcPct val="120000"/>
              </a:lnSpc>
              <a:spcBef>
                <a:spcPts val="0"/>
              </a:spcBef>
              <a:spcAft>
                <a:spcPts val="300"/>
              </a:spcAft>
              <a:buClrTx/>
              <a:buSzTx/>
              <a:buFont typeface="Arial" panose="020B0604020202020204" pitchFamily="34" charset="0"/>
              <a:buChar char="•"/>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1pPr>
            <a:lvl2pPr marL="685766" marR="0" indent="-228589" algn="l" defTabSz="914354" rtl="0" eaLnBrk="1" fontAlgn="auto" latinLnBrk="0" hangingPunct="1">
              <a:lnSpc>
                <a:spcPct val="120000"/>
              </a:lnSpc>
              <a:spcBef>
                <a:spcPts val="0"/>
              </a:spcBef>
              <a:spcAft>
                <a:spcPts val="300"/>
              </a:spcAft>
              <a:buClrTx/>
              <a:buSzTx/>
              <a:buFont typeface="Courier New" panose="02070309020205020404" pitchFamily="49" charset="0"/>
              <a:buChar char="o"/>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2pPr>
            <a:lvl3pPr marL="1142942" marR="0" indent="-228589" algn="l" defTabSz="914354" rtl="0" eaLnBrk="1" fontAlgn="auto" latinLnBrk="0" hangingPunct="1">
              <a:lnSpc>
                <a:spcPct val="120000"/>
              </a:lnSpc>
              <a:spcBef>
                <a:spcPts val="0"/>
              </a:spcBef>
              <a:spcAft>
                <a:spcPts val="300"/>
              </a:spcAft>
              <a:buClrTx/>
              <a:buSzTx/>
              <a:buFont typeface="Wingdings" panose="05000000000000000000" pitchFamily="2" charset="2"/>
              <a:buChar char="§"/>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3pPr>
            <a:lvl4pPr marL="1600120" marR="0" indent="-228589" algn="l" defTabSz="914354" rtl="0" eaLnBrk="1" fontAlgn="auto" latinLnBrk="0" hangingPunct="1">
              <a:lnSpc>
                <a:spcPct val="120000"/>
              </a:lnSpc>
              <a:spcBef>
                <a:spcPts val="0"/>
              </a:spcBef>
              <a:spcAft>
                <a:spcPts val="300"/>
              </a:spcAft>
              <a:buClrTx/>
              <a:buSzTx/>
              <a:buFont typeface="Arial" panose="020B0604020202020204" pitchFamily="34" charset="0"/>
              <a:buChar char="•"/>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4pPr>
            <a:lvl5pPr marL="2057298" marR="0" indent="-228589" algn="l" defTabSz="914354" rtl="0" eaLnBrk="1" fontAlgn="auto" latinLnBrk="0" hangingPunct="1">
              <a:lnSpc>
                <a:spcPct val="120000"/>
              </a:lnSpc>
              <a:spcBef>
                <a:spcPts val="0"/>
              </a:spcBef>
              <a:spcAft>
                <a:spcPts val="300"/>
              </a:spcAft>
              <a:buClrTx/>
              <a:buSzTx/>
              <a:buFont typeface="Courier New" panose="02070309020205020404" pitchFamily="49" charset="0"/>
              <a:buChar char="o"/>
              <a:tabLst/>
              <a:defRPr lang="en-US" sz="1900" kern="1200" noProof="0" dirty="0">
                <a:solidFill>
                  <a:srgbClr val="3F3F3F"/>
                </a:solidFill>
                <a:latin typeface="Segoe UI" panose="020B0502040204020203" pitchFamily="34" charset="0"/>
                <a:ea typeface="+mn-ea"/>
                <a:cs typeface="Segoe UI" panose="020B0502040204020203" pitchFamily="34" charset="0"/>
              </a:defRPr>
            </a:lvl5pPr>
          </a:lstStyle>
          <a:p>
            <a:pPr marL="228589" marR="0" lvl="0" indent="-228589" algn="l" defTabSz="914354" rtl="0" eaLnBrk="1" fontAlgn="auto" latinLnBrk="0" hangingPunct="1">
              <a:lnSpc>
                <a:spcPct val="90000"/>
              </a:lnSpc>
              <a:spcBef>
                <a:spcPts val="1000"/>
              </a:spcBef>
              <a:spcAft>
                <a:spcPts val="300"/>
              </a:spcAft>
              <a:buClrTx/>
              <a:buSzTx/>
              <a:buFont typeface="Arial" panose="020B0604020202020204" pitchFamily="34" charset="0"/>
              <a:buChar char="•"/>
              <a:tabLst/>
              <a:defRPr/>
            </a:pPr>
            <a:r>
              <a:rPr kumimoji="0" lang="en-US" sz="1900" b="0" i="0" u="none" strike="noStrike" kern="120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Click to edit Master text styles</a:t>
            </a:r>
          </a:p>
          <a:p>
            <a:pPr marL="685766" marR="0" lvl="1" indent="-228589" algn="l" defTabSz="914354" rtl="0" eaLnBrk="1" fontAlgn="auto" latinLnBrk="0" hangingPunct="1">
              <a:lnSpc>
                <a:spcPct val="90000"/>
              </a:lnSpc>
              <a:spcBef>
                <a:spcPts val="500"/>
              </a:spcBef>
              <a:spcAft>
                <a:spcPts val="300"/>
              </a:spcAft>
              <a:buClrTx/>
              <a:buSzTx/>
              <a:buFont typeface="Courier New" panose="02070309020205020404" pitchFamily="49" charset="0"/>
              <a:buChar char="o"/>
              <a:tabLst/>
              <a:defRPr/>
            </a:pPr>
            <a:r>
              <a:rPr kumimoji="0" lang="en-US" sz="1600" b="0" i="0" u="none" strike="noStrike" kern="120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Second level</a:t>
            </a:r>
          </a:p>
          <a:p>
            <a:pPr marL="1142942" marR="0" lvl="2" indent="-228589" algn="l" defTabSz="914354" rtl="0" eaLnBrk="1" fontAlgn="auto" latinLnBrk="0" hangingPunct="1">
              <a:lnSpc>
                <a:spcPct val="90000"/>
              </a:lnSpc>
              <a:spcBef>
                <a:spcPts val="500"/>
              </a:spcBef>
              <a:spcAft>
                <a:spcPts val="300"/>
              </a:spcAft>
              <a:buClrTx/>
              <a:buSzTx/>
              <a:buFont typeface="Wingdings" panose="05000000000000000000" pitchFamily="2" charset="2"/>
              <a:buChar char="§"/>
              <a:tabLst/>
              <a:defRPr/>
            </a:pPr>
            <a:r>
              <a:rPr kumimoji="0" lang="en-US" sz="1500" b="0" i="0" u="none" strike="noStrike" kern="120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Third level</a:t>
            </a:r>
          </a:p>
          <a:p>
            <a:pPr marL="1600120" marR="0" lvl="3" indent="-228589" algn="l" defTabSz="914354" rtl="0" eaLnBrk="1" fontAlgn="auto" latinLnBrk="0" hangingPunct="1">
              <a:lnSpc>
                <a:spcPct val="90000"/>
              </a:lnSpc>
              <a:spcBef>
                <a:spcPts val="500"/>
              </a:spcBef>
              <a:spcAft>
                <a:spcPts val="30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Fourth level</a:t>
            </a:r>
          </a:p>
          <a:p>
            <a:pPr marL="2057298" marR="0" lvl="4" indent="-228589" algn="l" defTabSz="914354" rtl="0" eaLnBrk="1" fontAlgn="auto" latinLnBrk="0" hangingPunct="1">
              <a:lnSpc>
                <a:spcPct val="90000"/>
              </a:lnSpc>
              <a:spcBef>
                <a:spcPts val="500"/>
              </a:spcBef>
              <a:spcAft>
                <a:spcPts val="300"/>
              </a:spcAft>
              <a:buClrTx/>
              <a:buSzTx/>
              <a:buFont typeface="Courier New" panose="02070309020205020404" pitchFamily="49" charset="0"/>
              <a:buChar char="o"/>
              <a:tabLst/>
              <a:defRPr/>
            </a:pPr>
            <a:r>
              <a:rPr kumimoji="0" lang="en-US" sz="1500" b="0" i="0" u="none" strike="noStrike" kern="120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Fifth level</a:t>
            </a:r>
          </a:p>
        </p:txBody>
      </p:sp>
      <p:sp>
        <p:nvSpPr>
          <p:cNvPr id="6"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29" y="6356352"/>
            <a:ext cx="2743200" cy="365125"/>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FFF257A-30C5-4AFB-911B-BE4CEEA1EA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561545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29" y="6356352"/>
            <a:ext cx="2743200" cy="365125"/>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FFF257A-30C5-4AFB-911B-BE4CEEA1EA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949181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900">
                <a:solidFill>
                  <a:srgbClr val="3F3F3F"/>
                </a:solidFill>
              </a:defRPr>
            </a:lvl1pPr>
            <a:lvl2pPr>
              <a:defRPr sz="1600">
                <a:solidFill>
                  <a:srgbClr val="3F3F3F"/>
                </a:solidFill>
              </a:defRPr>
            </a:lvl2pPr>
            <a:lvl3pPr>
              <a:lnSpc>
                <a:spcPct val="100000"/>
              </a:lnSpc>
              <a:defRPr sz="1500">
                <a:solidFill>
                  <a:srgbClr val="3F3F3F"/>
                </a:solidFill>
              </a:defRPr>
            </a:lvl3pPr>
            <a:lvl4pPr>
              <a:defRPr sz="1500">
                <a:solidFill>
                  <a:srgbClr val="3F3F3F"/>
                </a:solidFill>
              </a:defRPr>
            </a:lvl4pPr>
            <a:lvl5pPr>
              <a:defRPr sz="15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defTabSz="914400" eaLnBrk="1" fontAlgn="auto" latinLnBrk="0" hangingPunct="1">
              <a:lnSpc>
                <a:spcPct val="100000"/>
              </a:lnSpc>
              <a:spcBef>
                <a:spcPts val="0"/>
              </a:spcBef>
              <a:spcAft>
                <a:spcPts val="0"/>
              </a:spcAft>
              <a:buClrTx/>
              <a:buSzTx/>
              <a:buFontTx/>
              <a:buNone/>
              <a:tabLst/>
              <a:defRPr/>
            </a:pPr>
            <a:fld id="{1BE62DDC-A436-4067-8CF5-500F9D1E44C5}" type="datetime1">
              <a:rPr kumimoji="0" lang="en-US" sz="1800" b="0" i="0" u="none" strike="noStrike" kern="0" cap="none" spc="0" normalizeH="0" baseline="0" noProof="0" smtClean="0">
                <a:ln>
                  <a:noFill/>
                </a:ln>
                <a:solidFill>
                  <a:srgbClr val="3F3F3F"/>
                </a:solidFill>
                <a:effectLst/>
                <a:uLnTx/>
                <a:uFillTx/>
                <a:latin typeface="+mn-lt"/>
              </a:rPr>
              <a:t>5/11/2020</a:t>
            </a:fld>
            <a:endParaRPr kumimoji="0" lang="en-US" sz="1800" b="0" i="0" u="none" strike="noStrike" kern="0" cap="none" spc="0" normalizeH="0" baseline="0" noProof="0" dirty="0">
              <a:ln>
                <a:noFill/>
              </a:ln>
              <a:solidFill>
                <a:srgbClr val="3F3F3F"/>
              </a:solidFill>
              <a:effectLst/>
              <a:uLnTx/>
              <a:uFillTx/>
              <a:latin typeface="+mn-lt"/>
            </a:endParaRPr>
          </a:p>
        </p:txBody>
      </p:sp>
      <p:sp>
        <p:nvSpPr>
          <p:cNvPr id="13"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29" y="6356352"/>
            <a:ext cx="2743200" cy="365125"/>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FFF257A-30C5-4AFB-911B-BE4CEEA1EA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44437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defTabSz="914400" eaLnBrk="1" fontAlgn="auto" latinLnBrk="0" hangingPunct="1">
              <a:lnSpc>
                <a:spcPct val="100000"/>
              </a:lnSpc>
              <a:spcBef>
                <a:spcPts val="0"/>
              </a:spcBef>
              <a:spcAft>
                <a:spcPts val="0"/>
              </a:spcAft>
              <a:buClrTx/>
              <a:buSzTx/>
              <a:buFontTx/>
              <a:buNone/>
              <a:tabLst/>
              <a:defRPr/>
            </a:pPr>
            <a:fld id="{F5730584-F5E1-4F98-B3CF-558E22B0F9F1}" type="datetime1">
              <a:rPr kumimoji="0" lang="en-US" sz="1800" b="0" i="0" u="none" strike="noStrike" kern="0" cap="none" spc="0" normalizeH="0" baseline="0" noProof="0" smtClean="0">
                <a:ln>
                  <a:noFill/>
                </a:ln>
                <a:solidFill>
                  <a:srgbClr val="3F3F3F"/>
                </a:solidFill>
                <a:effectLst/>
                <a:uLnTx/>
                <a:uFillTx/>
                <a:latin typeface="+mn-lt"/>
              </a:rPr>
              <a:t>5/11/2020</a:t>
            </a:fld>
            <a:endParaRPr kumimoji="0" lang="en-US" sz="1800" b="0" i="0" u="none" strike="noStrike" kern="0" cap="none" spc="0" normalizeH="0" baseline="0" noProof="0" dirty="0">
              <a:ln>
                <a:noFill/>
              </a:ln>
              <a:solidFill>
                <a:srgbClr val="3F3F3F"/>
              </a:solidFill>
              <a:effectLst/>
              <a:uLnTx/>
              <a:uFillTx/>
              <a:latin typeface="+mn-lt"/>
            </a:endParaRPr>
          </a:p>
        </p:txBody>
      </p:sp>
      <p:sp>
        <p:nvSpPr>
          <p:cNvPr id="12"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F3F3F"/>
                </a:solidFill>
                <a:effectLst/>
                <a:uLnTx/>
                <a:uFillTx/>
                <a:latin typeface="Segoe UI Light" panose="020B0502040204020203" pitchFamily="34" charset="0"/>
                <a:ea typeface="+mn-ea"/>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29" y="6356352"/>
            <a:ext cx="2743200" cy="365125"/>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FFF257A-30C5-4AFB-911B-BE4CEEA1EA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903146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fld id="{D3E7A8D3-CCA4-42F5-B91A-0DA8F99CB4D1}" type="datetime1">
              <a:rPr kumimoji="0" lang="en-US" sz="1800" b="0" i="0" u="none" strike="noStrike" kern="0" cap="none" spc="0" normalizeH="0" baseline="0" noProof="0" smtClean="0">
                <a:ln>
                  <a:noFill/>
                </a:ln>
                <a:solidFill>
                  <a:srgbClr val="3F3F3F"/>
                </a:solidFill>
                <a:effectLst/>
                <a:uLnTx/>
                <a:uFillTx/>
              </a:rPr>
              <a:t>5/11/2020</a:t>
            </a:fld>
            <a:endParaRPr kumimoji="0" lang="en-US" sz="1800" b="0" i="0" u="none" strike="noStrike" kern="0" cap="none" spc="0" normalizeH="0" baseline="0" noProof="0" dirty="0">
              <a:ln>
                <a:noFill/>
              </a:ln>
              <a:solidFill>
                <a:srgbClr val="3F3F3F"/>
              </a:solidFill>
              <a:effectLst/>
              <a:uLnTx/>
              <a:uFillTx/>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fld id="{74A398B2-5A34-1A4A-811E-F4027282568C}" type="slidenum">
              <a:rPr kumimoji="0" lang="en-US" sz="1800" b="0" i="0" u="none" strike="noStrike" kern="0" cap="none" spc="0" normalizeH="0" baseline="0" noProof="0" smtClean="0">
                <a:ln>
                  <a:noFill/>
                </a:ln>
                <a:solidFill>
                  <a:srgbClr val="3F3F3F"/>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dirty="0">
              <a:ln>
                <a:noFill/>
              </a:ln>
              <a:solidFill>
                <a:srgbClr val="3F3F3F"/>
              </a:solidFill>
              <a:effectLst/>
              <a:uLnTx/>
              <a:uFillTx/>
            </a:endParaRPr>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900">
                <a:solidFill>
                  <a:srgbClr val="3F3F3F"/>
                </a:solidFill>
              </a:defRPr>
            </a:lvl1pPr>
            <a:lvl2pPr>
              <a:defRPr sz="1600">
                <a:solidFill>
                  <a:srgbClr val="3F3F3F"/>
                </a:solidFill>
              </a:defRPr>
            </a:lvl2pPr>
            <a:lvl3pPr>
              <a:defRPr sz="1500">
                <a:solidFill>
                  <a:srgbClr val="3F3F3F"/>
                </a:solidFill>
              </a:defRPr>
            </a:lvl3pPr>
            <a:lvl4pPr>
              <a:defRPr sz="1500">
                <a:solidFill>
                  <a:srgbClr val="3F3F3F"/>
                </a:solidFill>
              </a:defRPr>
            </a:lvl4pPr>
            <a:lvl5pPr>
              <a:defRPr sz="15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57687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22529"/>
            <a:ext cx="11684000" cy="2109443"/>
          </a:xfrm>
          <a:prstGeom prst="rect">
            <a:avLst/>
          </a:prstGeom>
          <a:noFill/>
          <a:ln>
            <a:noFill/>
          </a:ln>
        </p:spPr>
        <p:txBody>
          <a:bodyPr vert="horz" wrap="square" lIns="243829" tIns="182870" rIns="121914" bIns="60957" rtlCol="0" anchor="t" anchorCtr="0">
            <a:noAutofit/>
          </a:bodyPr>
          <a:lstStyle/>
          <a:p>
            <a:pPr marL="0" marR="0" lvl="0" indent="0" defTabSz="609555" eaLnBrk="1" fontAlgn="auto" latinLnBrk="0" hangingPunct="1">
              <a:lnSpc>
                <a:spcPct val="90000"/>
              </a:lnSpc>
              <a:spcBef>
                <a:spcPts val="0"/>
              </a:spcBef>
              <a:spcAft>
                <a:spcPts val="800"/>
              </a:spcAft>
              <a:buClrTx/>
              <a:buSzTx/>
              <a:buFontTx/>
              <a:buNone/>
              <a:tabLst/>
              <a:defRPr/>
            </a:pPr>
            <a:r>
              <a:rPr kumimoji="0" lang="en-US" sz="1300" b="0"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0" marR="0" lvl="0" indent="0" defTabSz="609555" eaLnBrk="1" fontAlgn="auto" latinLnBrk="0" hangingPunct="1">
              <a:lnSpc>
                <a:spcPct val="90000"/>
              </a:lnSpc>
              <a:spcBef>
                <a:spcPts val="0"/>
              </a:spcBef>
              <a:spcAft>
                <a:spcPts val="800"/>
              </a:spcAft>
              <a:buClrTx/>
              <a:buSzTx/>
              <a:buFontTx/>
              <a:buNone/>
              <a:tabLst/>
              <a:defRPr/>
            </a:pPr>
            <a:r>
              <a:rPr kumimoji="0" lang="en-US" sz="1300" b="0"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0" marR="0" lvl="0" indent="0" algn="ctr" defTabSz="609555" eaLnBrk="1" fontAlgn="auto" latinLnBrk="0" hangingPunct="1">
              <a:lnSpc>
                <a:spcPct val="90000"/>
              </a:lnSpc>
              <a:spcBef>
                <a:spcPts val="0"/>
              </a:spcBef>
              <a:spcAft>
                <a:spcPts val="800"/>
              </a:spcAft>
              <a:buClrTx/>
              <a:buSzTx/>
              <a:buFontTx/>
              <a:buNone/>
              <a:tabLst/>
              <a:defRPr/>
            </a:pPr>
            <a:r>
              <a:rPr kumimoji="0" lang="en-US" sz="1300" b="0"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For more information, see Use of Microsoft Copyrighted Content at</a:t>
            </a:r>
          </a:p>
          <a:p>
            <a:pPr marL="0" marR="0" lvl="0" indent="0" algn="ctr" defTabSz="609555" eaLnBrk="1" fontAlgn="auto" latinLnBrk="0" hangingPunct="1">
              <a:lnSpc>
                <a:spcPct val="90000"/>
              </a:lnSpc>
              <a:spcBef>
                <a:spcPts val="0"/>
              </a:spcBef>
              <a:spcAft>
                <a:spcPts val="800"/>
              </a:spcAft>
              <a:buClrTx/>
              <a:buSzTx/>
              <a:buFontTx/>
              <a:buNone/>
              <a:tabLst/>
              <a:defRPr/>
            </a:pPr>
            <a:r>
              <a:rPr kumimoji="0" lang="en-GB" sz="1300" b="0" i="0" u="none" strike="noStrike" kern="1200" cap="none" spc="0" normalizeH="0" baseline="0" noProof="0" dirty="0">
                <a:ln>
                  <a:noFill/>
                </a:ln>
                <a:solidFill>
                  <a:srgbClr val="000000">
                    <a:alpha val="87000"/>
                  </a:srgbClr>
                </a:solidFill>
                <a:effectLst/>
                <a:uLnTx/>
                <a:uFillTx/>
                <a:latin typeface="Segoe UI" panose="020B0502040204020203" pitchFamily="34" charset="0"/>
                <a:ea typeface="+mn-ea"/>
                <a:cs typeface="Segoe UI" panose="020B0502040204020203" pitchFamily="34" charset="0"/>
                <a:hlinkClick r:id="rId2"/>
              </a:rPr>
              <a:t>http://www.microsoft.com/en-us/legal/intellectualproperty/permissions/default.aspx</a:t>
            </a:r>
            <a:endParaRPr kumimoji="0" lang="en-US" sz="1300" b="0" i="0" u="none" strike="noStrike" kern="0" cap="none" spc="0" normalizeH="0" baseline="0" noProof="0" dirty="0">
              <a:ln>
                <a:noFill/>
              </a:ln>
              <a:solidFill>
                <a:srgbClr val="000000">
                  <a:alpha val="87000"/>
                </a:srgbClr>
              </a:solidFill>
              <a:effectLst/>
              <a:uLnTx/>
              <a:uFillTx/>
              <a:latin typeface="Segoe UI" panose="020B0502040204020203" pitchFamily="34" charset="0"/>
              <a:cs typeface="Segoe UI" panose="020B0502040204020203" pitchFamily="34" charset="0"/>
            </a:endParaRPr>
          </a:p>
        </p:txBody>
      </p:sp>
      <p:sp>
        <p:nvSpPr>
          <p:cNvPr id="7" name="TextBox 6"/>
          <p:cNvSpPr txBox="1"/>
          <p:nvPr userDrawn="1"/>
        </p:nvSpPr>
        <p:spPr>
          <a:xfrm>
            <a:off x="310777" y="103985"/>
            <a:ext cx="3149600" cy="406400"/>
          </a:xfrm>
          <a:prstGeom prst="rect">
            <a:avLst/>
          </a:prstGeom>
          <a:noFill/>
          <a:ln>
            <a:noFill/>
          </a:ln>
        </p:spPr>
        <p:txBody>
          <a:bodyPr vert="horz" wrap="none" lIns="243829" tIns="182870" rIns="121914" bIns="60957" rtlCol="0" anchor="ctr" anchorCtr="0">
            <a:noAutofit/>
          </a:bodyPr>
          <a:lstStyle/>
          <a:p>
            <a:pPr marL="0" marR="0" lvl="0" indent="0" defTabSz="609555"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Conditions and Terms of Use</a:t>
            </a:r>
            <a:endParaRPr kumimoji="0" lang="en-US" sz="1500" b="0"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endParaRPr>
          </a:p>
        </p:txBody>
      </p:sp>
      <p:sp>
        <p:nvSpPr>
          <p:cNvPr id="8" name="TextBox 7"/>
          <p:cNvSpPr txBox="1"/>
          <p:nvPr userDrawn="1"/>
        </p:nvSpPr>
        <p:spPr>
          <a:xfrm>
            <a:off x="307789" y="2868966"/>
            <a:ext cx="3149600" cy="370545"/>
          </a:xfrm>
          <a:prstGeom prst="rect">
            <a:avLst/>
          </a:prstGeom>
          <a:noFill/>
          <a:ln>
            <a:noFill/>
          </a:ln>
        </p:spPr>
        <p:txBody>
          <a:bodyPr vert="horz" wrap="none" lIns="243829" tIns="182870" rIns="121914" bIns="60957" rtlCol="0" anchor="ctr" anchorCtr="0">
            <a:noAutofit/>
          </a:bodyPr>
          <a:lstStyle/>
          <a:p>
            <a:pPr marL="0" marR="0" lvl="0" indent="0" defTabSz="609555"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29" tIns="182870" rIns="121914" bIns="60957" rtlCol="0" anchor="ctr" anchorCtr="0">
            <a:noAutofit/>
          </a:bodyPr>
          <a:lstStyle/>
          <a:p>
            <a:pPr marL="0" marR="0" lvl="0" indent="0" defTabSz="609555"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77EB5"/>
                </a:solidFill>
                <a:effectLst/>
                <a:uLnTx/>
                <a:uFillTx/>
                <a:latin typeface="Segoe UI" panose="020B0502040204020203" pitchFamily="34" charset="0"/>
                <a:cs typeface="Segoe UI" panose="020B0502040204020203" pitchFamily="34" charset="0"/>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29" tIns="182870" rIns="121914" bIns="60957" rtlCol="0" anchor="ctr" anchorCtr="0">
            <a:noAutofit/>
          </a:bodyPr>
          <a:lstStyle/>
          <a:p>
            <a:pPr marL="0" marR="0" lvl="0" indent="0" defTabSz="609555"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77EB5"/>
                </a:solidFill>
                <a:effectLst/>
                <a:uLnTx/>
                <a:uFillTx/>
                <a:latin typeface="Segoe UI" panose="020B0502040204020203" pitchFamily="34" charset="0"/>
                <a:cs typeface="Segoe UI" panose="020B0502040204020203" pitchFamily="34" charset="0"/>
              </a:rPr>
              <a:t>© 2016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29" tIns="182870" rIns="121914" bIns="60957" rtlCol="0" anchor="t" anchorCtr="0">
            <a:normAutofit/>
          </a:bodyPr>
          <a:lstStyle/>
          <a:p>
            <a:pPr marL="0" marR="0" lvl="0" indent="0" defTabSz="609555" eaLnBrk="1" fontAlgn="auto" latinLnBrk="0" hangingPunct="1">
              <a:lnSpc>
                <a:spcPct val="100000"/>
              </a:lnSpc>
              <a:spcBef>
                <a:spcPts val="0"/>
              </a:spcBef>
              <a:spcAft>
                <a:spcPts val="800"/>
              </a:spcAft>
              <a:buClrTx/>
              <a:buSzTx/>
              <a:buFontTx/>
              <a:buNone/>
              <a:tabLst/>
              <a:defRPr/>
            </a:pPr>
            <a:r>
              <a:rPr kumimoji="0" lang="en-US" sz="1300" b="0"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0" marR="0" lvl="0" indent="0" defTabSz="609555" eaLnBrk="1" fontAlgn="auto" latinLnBrk="0" hangingPunct="1">
              <a:lnSpc>
                <a:spcPct val="100000"/>
              </a:lnSpc>
              <a:spcBef>
                <a:spcPts val="0"/>
              </a:spcBef>
              <a:spcAft>
                <a:spcPts val="800"/>
              </a:spcAft>
              <a:buClrTx/>
              <a:buSzTx/>
              <a:buFontTx/>
              <a:buNone/>
              <a:tabLst/>
              <a:defRPr/>
            </a:pPr>
            <a:r>
              <a:rPr kumimoji="0" lang="en-US" sz="1300" b="0"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0" marR="0" lvl="0" indent="0" defTabSz="609555" eaLnBrk="1" fontAlgn="auto" latinLnBrk="0" hangingPunct="1">
              <a:lnSpc>
                <a:spcPct val="100000"/>
              </a:lnSpc>
              <a:spcBef>
                <a:spcPts val="0"/>
              </a:spcBef>
              <a:spcAft>
                <a:spcPts val="800"/>
              </a:spcAft>
              <a:buClrTx/>
              <a:buSzTx/>
              <a:buFontTx/>
              <a:buNone/>
              <a:tabLst/>
              <a:defRPr/>
            </a:pPr>
            <a:r>
              <a:rPr kumimoji="0" lang="en-US" sz="1300" b="0"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p:txBody>
      </p:sp>
    </p:spTree>
    <p:extLst>
      <p:ext uri="{BB962C8B-B14F-4D97-AF65-F5344CB8AC3E}">
        <p14:creationId xmlns:p14="http://schemas.microsoft.com/office/powerpoint/2010/main" val="36362383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fld id="{6E2906D3-A5C3-4D32-8A69-CC2FA2100389}" type="datetime1">
              <a:rPr kumimoji="0" lang="en-US" sz="1800" b="0" i="0" u="none" strike="noStrike" kern="0" cap="none" spc="0" normalizeH="0" baseline="0" noProof="0" smtClean="0">
                <a:ln>
                  <a:noFill/>
                </a:ln>
                <a:solidFill>
                  <a:srgbClr val="3F3F3F"/>
                </a:solidFill>
                <a:effectLst/>
                <a:uLnTx/>
                <a:uFillTx/>
              </a:rPr>
              <a:t>5/11/2020</a:t>
            </a:fld>
            <a:endParaRPr kumimoji="0" lang="en-US" sz="1800" b="0" i="0" u="none" strike="noStrike" kern="0" cap="none" spc="0" normalizeH="0" baseline="0" noProof="0" dirty="0">
              <a:ln>
                <a:noFill/>
              </a:ln>
              <a:solidFill>
                <a:srgbClr val="3F3F3F"/>
              </a:solidFill>
              <a:effectLst/>
              <a:uLnTx/>
              <a:uFillTx/>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fld id="{74A398B2-5A34-1A4A-811E-F4027282568C}" type="slidenum">
              <a:rPr kumimoji="0" lang="en-US" sz="1800" b="0" i="0" u="none" strike="noStrike" kern="0" cap="none" spc="0" normalizeH="0" baseline="0" noProof="0" smtClean="0">
                <a:ln>
                  <a:noFill/>
                </a:ln>
                <a:solidFill>
                  <a:srgbClr val="3F3F3F"/>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dirty="0">
              <a:ln>
                <a:noFill/>
              </a:ln>
              <a:solidFill>
                <a:srgbClr val="3F3F3F"/>
              </a:solidFill>
              <a:effectLst/>
              <a:uLnTx/>
              <a:uFillTx/>
            </a:endParaRPr>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dirty="0"/>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dirty="0"/>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dirty="0"/>
              <a:t>Click icon to add picture</a:t>
            </a:r>
          </a:p>
        </p:txBody>
      </p:sp>
    </p:spTree>
    <p:extLst>
      <p:ext uri="{BB962C8B-B14F-4D97-AF65-F5344CB8AC3E}">
        <p14:creationId xmlns:p14="http://schemas.microsoft.com/office/powerpoint/2010/main" val="36711582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7"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defTabSz="914400" eaLnBrk="1" fontAlgn="auto" latinLnBrk="0" hangingPunct="1">
              <a:lnSpc>
                <a:spcPct val="100000"/>
              </a:lnSpc>
              <a:spcBef>
                <a:spcPts val="0"/>
              </a:spcBef>
              <a:spcAft>
                <a:spcPts val="0"/>
              </a:spcAft>
              <a:buClrTx/>
              <a:buSzTx/>
              <a:buFontTx/>
              <a:buNone/>
              <a:tabLst/>
              <a:defRPr/>
            </a:pPr>
            <a:fld id="{4E37D975-1845-4A65-97E6-A80E52531A9A}" type="datetime1">
              <a:rPr kumimoji="0" lang="en-US" sz="1800" b="0" i="0" u="none" strike="noStrike" kern="0" cap="none" spc="0" normalizeH="0" baseline="0" noProof="0" smtClean="0">
                <a:ln>
                  <a:noFill/>
                </a:ln>
                <a:solidFill>
                  <a:srgbClr val="3F3F3F"/>
                </a:solidFill>
                <a:effectLst/>
                <a:uLnTx/>
                <a:uFillTx/>
                <a:latin typeface="+mn-lt"/>
              </a:rPr>
              <a:t>5/11/2020</a:t>
            </a:fld>
            <a:endParaRPr kumimoji="0" lang="en-US" sz="1800" b="0" i="0" u="none" strike="noStrike" kern="0" cap="none" spc="0" normalizeH="0" baseline="0" noProof="0" dirty="0">
              <a:ln>
                <a:noFill/>
              </a:ln>
              <a:solidFill>
                <a:srgbClr val="3F3F3F"/>
              </a:solidFill>
              <a:effectLst/>
              <a:uLnTx/>
              <a:uFillTx/>
              <a:latin typeface="+mn-lt"/>
            </a:endParaRPr>
          </a:p>
        </p:txBody>
      </p:sp>
      <p:sp>
        <p:nvSpPr>
          <p:cNvPr id="10" name="Slide Number Placeholder 3"/>
          <p:cNvSpPr txBox="1">
            <a:spLocks/>
          </p:cNvSpPr>
          <p:nvPr userDrawn="1"/>
        </p:nvSpPr>
        <p:spPr>
          <a:xfrm>
            <a:off x="4673600" y="6354000"/>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29" y="6356352"/>
            <a:ext cx="2743200" cy="365125"/>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FFF257A-30C5-4AFB-911B-BE4CEEA1EA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950482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dirty="0"/>
              <a:t>Click icon to add picture</a:t>
            </a:r>
          </a:p>
        </p:txBody>
      </p:sp>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dirty="0">
              <a:ln>
                <a:noFill/>
              </a:ln>
              <a:solidFill>
                <a:sysClr val="windowText" lastClr="000000"/>
              </a:solidFill>
              <a:effectLst/>
              <a:uLnTx/>
              <a:uFillTx/>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70" tIns="137154">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dirty="0"/>
              <a:t>Click to edit Master text styles</a:t>
            </a:r>
          </a:p>
        </p:txBody>
      </p:sp>
    </p:spTree>
    <p:extLst>
      <p:ext uri="{BB962C8B-B14F-4D97-AF65-F5344CB8AC3E}">
        <p14:creationId xmlns:p14="http://schemas.microsoft.com/office/powerpoint/2010/main" val="4894863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dirty="0">
              <a:ln>
                <a:noFill/>
              </a:ln>
              <a:solidFill>
                <a:sysClr val="windowText" lastClr="000000"/>
              </a:solidFill>
              <a:effectLst/>
              <a:uLnTx/>
              <a:uFillTx/>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70" tIns="137154">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dirty="0"/>
              <a:t>Click to edit Master text styles</a:t>
            </a:r>
          </a:p>
        </p:txBody>
      </p:sp>
    </p:spTree>
    <p:extLst>
      <p:ext uri="{BB962C8B-B14F-4D97-AF65-F5344CB8AC3E}">
        <p14:creationId xmlns:p14="http://schemas.microsoft.com/office/powerpoint/2010/main" val="35434593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36" tIns="45718">
            <a:normAutofit/>
          </a:bodyPr>
          <a:lstStyle>
            <a:lvl1pPr marL="0" indent="0">
              <a:spcBef>
                <a:spcPts val="600"/>
              </a:spcBef>
              <a:buFontTx/>
              <a:buNone/>
              <a:tabLst>
                <a:tab pos="630207" algn="l"/>
              </a:tabLst>
              <a:defRPr sz="2400" baseline="0">
                <a:solidFill>
                  <a:srgbClr val="3F3F3F"/>
                </a:solidFill>
                <a:latin typeface="+mn-lt"/>
                <a:cs typeface="Segoe Pro Light"/>
              </a:defRPr>
            </a:lvl1pPr>
            <a:lvl2pPr marL="0" indent="0">
              <a:spcBef>
                <a:spcPts val="600"/>
              </a:spcBef>
              <a:buFontTx/>
              <a:buNone/>
              <a:defRPr sz="3100">
                <a:latin typeface="Segoe Pro Light"/>
                <a:cs typeface="Segoe Pro Light"/>
              </a:defRPr>
            </a:lvl2pPr>
            <a:lvl3pPr marL="0" indent="0">
              <a:spcBef>
                <a:spcPts val="600"/>
              </a:spcBef>
              <a:buFontTx/>
              <a:buNone/>
              <a:defRPr sz="3100">
                <a:latin typeface="Segoe Pro Light"/>
                <a:cs typeface="Segoe Pro Light"/>
              </a:defRPr>
            </a:lvl3pPr>
            <a:lvl4pPr marL="0" indent="0">
              <a:spcBef>
                <a:spcPts val="600"/>
              </a:spcBef>
              <a:buFontTx/>
              <a:buNone/>
              <a:defRPr sz="3100">
                <a:latin typeface="Segoe Pro Light"/>
                <a:cs typeface="Segoe Pro Light"/>
              </a:defRPr>
            </a:lvl4pPr>
            <a:lvl5pPr marL="0" indent="0">
              <a:spcBef>
                <a:spcPts val="600"/>
              </a:spcBef>
              <a:buFontTx/>
              <a:buNone/>
              <a:defRPr sz="31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7"/>
            <a:ext cx="3048000" cy="4237039"/>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4" name="Date Placeholder 3"/>
          <p:cNvSpPr>
            <a:spLocks noGrp="1"/>
          </p:cNvSpPr>
          <p:nvPr>
            <p:ph type="dt" sz="half" idx="2"/>
          </p:nvPr>
        </p:nvSpPr>
        <p:spPr>
          <a:xfrm>
            <a:off x="0" y="6356355"/>
            <a:ext cx="2844800" cy="365125"/>
          </a:xfrm>
          <a:prstGeom prst="rect">
            <a:avLst/>
          </a:prstGeom>
        </p:spPr>
        <p:txBody>
          <a:bodyPr vert="horz" lIns="182870" tIns="45718" rIns="182870" bIns="45718" rtlCol="0" anchor="ctr"/>
          <a:lstStyle>
            <a:lvl1pPr algn="l">
              <a:defRPr sz="800">
                <a:solidFill>
                  <a:schemeClr val="bg1"/>
                </a:solidFill>
                <a:latin typeface="+mn-lt"/>
                <a:cs typeface="Segoe Pro Light"/>
              </a:defRPr>
            </a:lvl1pPr>
          </a:lstStyle>
          <a:p>
            <a:pPr marL="0" marR="0" lvl="0" indent="0" algn="l" defTabSz="914400" eaLnBrk="1" fontAlgn="auto" latinLnBrk="0" hangingPunct="1">
              <a:lnSpc>
                <a:spcPct val="100000"/>
              </a:lnSpc>
              <a:spcBef>
                <a:spcPts val="0"/>
              </a:spcBef>
              <a:spcAft>
                <a:spcPts val="0"/>
              </a:spcAft>
              <a:buClrTx/>
              <a:buSzTx/>
              <a:buFontTx/>
              <a:buNone/>
              <a:tabLst/>
              <a:defRPr/>
            </a:pPr>
            <a:fld id="{85D75B13-7E80-42FD-9382-5489AD605469}" type="datetime1">
              <a:rPr kumimoji="0" lang="en-US" sz="800" b="0" i="0" u="none" strike="noStrike" kern="0" cap="none" spc="0" normalizeH="0" baseline="0" noProof="0" smtClean="0">
                <a:ln>
                  <a:noFill/>
                </a:ln>
                <a:solidFill>
                  <a:schemeClr val="bg1"/>
                </a:solidFill>
                <a:effectLst/>
                <a:uLnTx/>
                <a:uFillTx/>
                <a:latin typeface="+mn-lt"/>
              </a:rPr>
              <a:t>5/11/2020</a:t>
            </a:fld>
            <a:endParaRPr kumimoji="0" lang="en-US" sz="800" b="0" i="0" u="none" strike="noStrike" kern="0" cap="none" spc="0" normalizeH="0" baseline="0" noProof="0" dirty="0">
              <a:ln>
                <a:noFill/>
              </a:ln>
              <a:solidFill>
                <a:schemeClr val="bg1"/>
              </a:solidFill>
              <a:effectLst/>
              <a:uLnTx/>
              <a:uFillTx/>
              <a:latin typeface="+mn-lt"/>
              <a:cs typeface="Segoe Pro Light"/>
            </a:endParaRPr>
          </a:p>
        </p:txBody>
      </p:sp>
      <p:sp>
        <p:nvSpPr>
          <p:cNvPr id="8" name="Slide Number Placeholder 4"/>
          <p:cNvSpPr>
            <a:spLocks noGrp="1"/>
          </p:cNvSpPr>
          <p:nvPr>
            <p:ph type="sldNum" sz="quarter" idx="12"/>
          </p:nvPr>
        </p:nvSpPr>
        <p:spPr>
          <a:xfrm>
            <a:off x="8850629" y="6356352"/>
            <a:ext cx="2743200" cy="365125"/>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FFF257A-30C5-4AFB-911B-BE4CEEA1EA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469804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dirty="0"/>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36" tIns="45718">
            <a:normAutofit/>
          </a:bodyPr>
          <a:lstStyle>
            <a:lvl1pPr marL="0" indent="0">
              <a:spcBef>
                <a:spcPts val="600"/>
              </a:spcBef>
              <a:buFontTx/>
              <a:buNone/>
              <a:tabLst>
                <a:tab pos="630207" algn="l"/>
              </a:tabLst>
              <a:defRPr sz="2400" baseline="0">
                <a:solidFill>
                  <a:srgbClr val="3F3F3F"/>
                </a:solidFill>
                <a:latin typeface="+mn-lt"/>
                <a:cs typeface="Segoe Pro Light"/>
              </a:defRPr>
            </a:lvl1pPr>
            <a:lvl2pPr marL="0" indent="0">
              <a:spcBef>
                <a:spcPts val="600"/>
              </a:spcBef>
              <a:buFontTx/>
              <a:buNone/>
              <a:defRPr sz="3100">
                <a:latin typeface="Segoe Pro Light"/>
                <a:cs typeface="Segoe Pro Light"/>
              </a:defRPr>
            </a:lvl2pPr>
            <a:lvl3pPr marL="0" indent="0">
              <a:spcBef>
                <a:spcPts val="600"/>
              </a:spcBef>
              <a:buFontTx/>
              <a:buNone/>
              <a:defRPr sz="3100">
                <a:latin typeface="Segoe Pro Light"/>
                <a:cs typeface="Segoe Pro Light"/>
              </a:defRPr>
            </a:lvl3pPr>
            <a:lvl4pPr marL="0" indent="0">
              <a:spcBef>
                <a:spcPts val="600"/>
              </a:spcBef>
              <a:buFontTx/>
              <a:buNone/>
              <a:defRPr sz="3100">
                <a:latin typeface="Segoe Pro Light"/>
                <a:cs typeface="Segoe Pro Light"/>
              </a:defRPr>
            </a:lvl4pPr>
            <a:lvl5pPr marL="0" indent="0">
              <a:spcBef>
                <a:spcPts val="600"/>
              </a:spcBef>
              <a:buFontTx/>
              <a:buNone/>
              <a:defRPr sz="31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7"/>
            <a:ext cx="3048000" cy="4237039"/>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5" name="Date Placeholder 3"/>
          <p:cNvSpPr>
            <a:spLocks noGrp="1"/>
          </p:cNvSpPr>
          <p:nvPr>
            <p:ph type="dt" sz="half" idx="2"/>
          </p:nvPr>
        </p:nvSpPr>
        <p:spPr>
          <a:xfrm>
            <a:off x="0" y="6356355"/>
            <a:ext cx="2844800" cy="365125"/>
          </a:xfrm>
          <a:prstGeom prst="rect">
            <a:avLst/>
          </a:prstGeom>
        </p:spPr>
        <p:txBody>
          <a:bodyPr vert="horz" lIns="182870" tIns="45718" rIns="182870" bIns="45718" rtlCol="0" anchor="ctr"/>
          <a:lstStyle>
            <a:lvl1pPr algn="l">
              <a:defRPr sz="800">
                <a:solidFill>
                  <a:schemeClr val="bg1"/>
                </a:solidFill>
                <a:latin typeface="+mn-lt"/>
                <a:cs typeface="Segoe Pro Light"/>
              </a:defRPr>
            </a:lvl1pPr>
          </a:lstStyle>
          <a:p>
            <a:pPr marL="0" marR="0" lvl="0" indent="0" algn="l" defTabSz="914400" eaLnBrk="1" fontAlgn="auto" latinLnBrk="0" hangingPunct="1">
              <a:lnSpc>
                <a:spcPct val="100000"/>
              </a:lnSpc>
              <a:spcBef>
                <a:spcPts val="0"/>
              </a:spcBef>
              <a:spcAft>
                <a:spcPts val="0"/>
              </a:spcAft>
              <a:buClrTx/>
              <a:buSzTx/>
              <a:buFontTx/>
              <a:buNone/>
              <a:tabLst/>
              <a:defRPr/>
            </a:pPr>
            <a:fld id="{BF96B9E8-AEF0-4371-A5F1-945648794BFB}" type="datetime1">
              <a:rPr kumimoji="0" lang="en-US" sz="800" b="0" i="0" u="none" strike="noStrike" kern="0" cap="none" spc="0" normalizeH="0" baseline="0" noProof="0" smtClean="0">
                <a:ln>
                  <a:noFill/>
                </a:ln>
                <a:solidFill>
                  <a:schemeClr val="bg1"/>
                </a:solidFill>
                <a:effectLst/>
                <a:uLnTx/>
                <a:uFillTx/>
                <a:latin typeface="+mn-lt"/>
              </a:rPr>
              <a:t>5/11/2020</a:t>
            </a:fld>
            <a:endParaRPr kumimoji="0" lang="en-US" sz="800" b="0" i="0" u="none" strike="noStrike" kern="0" cap="none" spc="0" normalizeH="0" baseline="0" noProof="0" dirty="0">
              <a:ln>
                <a:noFill/>
              </a:ln>
              <a:solidFill>
                <a:schemeClr val="bg1"/>
              </a:solidFill>
              <a:effectLst/>
              <a:uLnTx/>
              <a:uFillTx/>
              <a:latin typeface="+mn-lt"/>
              <a:cs typeface="Segoe Pro Light"/>
            </a:endParaRPr>
          </a:p>
        </p:txBody>
      </p:sp>
      <p:sp>
        <p:nvSpPr>
          <p:cNvPr id="9" name="Slide Number Placeholder 4"/>
          <p:cNvSpPr>
            <a:spLocks noGrp="1"/>
          </p:cNvSpPr>
          <p:nvPr>
            <p:ph type="sldNum" sz="quarter" idx="12"/>
          </p:nvPr>
        </p:nvSpPr>
        <p:spPr>
          <a:xfrm>
            <a:off x="8850629" y="6356352"/>
            <a:ext cx="2743200" cy="365125"/>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FFF257A-30C5-4AFB-911B-BE4CEEA1EA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372151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mn-lt"/>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800" b="0" i="0" u="none" strike="noStrike" kern="0" cap="none" spc="0" normalizeH="0" baseline="0" noProof="0" dirty="0">
              <a:ln>
                <a:noFill/>
              </a:ln>
              <a:solidFill>
                <a:schemeClr val="tx1"/>
              </a:solidFill>
              <a:effectLst/>
              <a:uLnTx/>
              <a:uFillTx/>
            </a:endParaRPr>
          </a:p>
        </p:txBody>
      </p:sp>
    </p:spTree>
    <p:extLst>
      <p:ext uri="{BB962C8B-B14F-4D97-AF65-F5344CB8AC3E}">
        <p14:creationId xmlns:p14="http://schemas.microsoft.com/office/powerpoint/2010/main" val="19976732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dirty="0"/>
              <a:t>Click icon to add picture</a:t>
            </a:r>
          </a:p>
        </p:txBody>
      </p:sp>
      <p:sp>
        <p:nvSpPr>
          <p:cNvPr id="7" name="Picture Placeholder 4"/>
          <p:cNvSpPr>
            <a:spLocks noGrp="1"/>
          </p:cNvSpPr>
          <p:nvPr>
            <p:ph type="pic" sz="quarter" idx="17"/>
          </p:nvPr>
        </p:nvSpPr>
        <p:spPr>
          <a:xfrm>
            <a:off x="10363200" y="3219"/>
            <a:ext cx="1828800" cy="504535"/>
          </a:xfrm>
        </p:spPr>
        <p:txBody>
          <a:bodyPr/>
          <a:lstStyle>
            <a:lvl1pPr>
              <a:defRPr>
                <a:solidFill>
                  <a:srgbClr val="000000"/>
                </a:solidFill>
              </a:defRPr>
            </a:lvl1pPr>
          </a:lstStyle>
          <a:p>
            <a:r>
              <a:rPr lang="en-US" dirty="0"/>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mn-lt"/>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800" b="0" i="0" u="none" strike="noStrike" kern="0" cap="none" spc="0" normalizeH="0" baseline="0" noProof="0" dirty="0">
              <a:ln>
                <a:noFill/>
              </a:ln>
              <a:solidFill>
                <a:schemeClr val="tx1"/>
              </a:solidFill>
              <a:effectLst/>
              <a:uLnTx/>
              <a:uFillTx/>
            </a:endParaRPr>
          </a:p>
        </p:txBody>
      </p:sp>
    </p:spTree>
    <p:extLst>
      <p:ext uri="{BB962C8B-B14F-4D97-AF65-F5344CB8AC3E}">
        <p14:creationId xmlns:p14="http://schemas.microsoft.com/office/powerpoint/2010/main" val="41495247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36" tIns="91436">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mn-lt"/>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800" b="0" i="0" u="none" strike="noStrike" kern="0" cap="none" spc="0" normalizeH="0" baseline="0" noProof="0" dirty="0">
              <a:ln>
                <a:noFill/>
              </a:ln>
              <a:solidFill>
                <a:schemeClr val="tx1"/>
              </a:solidFill>
              <a:effectLst/>
              <a:uLnTx/>
              <a:uFillTx/>
            </a:endParaRPr>
          </a:p>
        </p:txBody>
      </p:sp>
    </p:spTree>
    <p:extLst>
      <p:ext uri="{BB962C8B-B14F-4D97-AF65-F5344CB8AC3E}">
        <p14:creationId xmlns:p14="http://schemas.microsoft.com/office/powerpoint/2010/main" val="10653935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500">
                <a:solidFill>
                  <a:srgbClr val="000000"/>
                </a:solidFill>
                <a:latin typeface="+mn-lt"/>
              </a:defRPr>
            </a:lvl1pPr>
          </a:lstStyle>
          <a:p>
            <a:r>
              <a:rPr lang="en-US" dirty="0"/>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mn-lt"/>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800" b="0" i="0" u="none" strike="noStrike" kern="0" cap="none" spc="0" normalizeH="0" baseline="0" noProof="0" dirty="0">
              <a:ln>
                <a:noFill/>
              </a:ln>
              <a:solidFill>
                <a:schemeClr val="tx1"/>
              </a:solidFill>
              <a:effectLst/>
              <a:uLnTx/>
              <a:uFillTx/>
            </a:endParaRPr>
          </a:p>
        </p:txBody>
      </p:sp>
    </p:spTree>
    <p:extLst>
      <p:ext uri="{BB962C8B-B14F-4D97-AF65-F5344CB8AC3E}">
        <p14:creationId xmlns:p14="http://schemas.microsoft.com/office/powerpoint/2010/main" val="2960586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dirty="0"/>
              <a:t>Click to edit Master title style</a:t>
            </a:r>
          </a:p>
        </p:txBody>
      </p:sp>
      <p:sp>
        <p:nvSpPr>
          <p:cNvPr id="3" name="Date Placeholder 2"/>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BDAD117-59EF-470E-AC62-1A48EE8D7A8A}" type="datetime1">
              <a:rPr kumimoji="0" lang="en-US" sz="1800" b="0" i="0" u="none" strike="noStrike" kern="0" cap="none" spc="0" normalizeH="0" baseline="0" noProof="0" smtClean="0">
                <a:ln>
                  <a:noFill/>
                </a:ln>
                <a:solidFill>
                  <a:sysClr val="windowText" lastClr="000000"/>
                </a:solidFill>
                <a:effectLst/>
                <a:uLnTx/>
                <a:uFillTx/>
              </a:rPr>
              <a:t>5/11/2020</a:t>
            </a:fld>
            <a:endParaRPr kumimoji="0" lang="en-US" sz="1800" b="0" i="0" u="none" strike="noStrike" kern="0" cap="none" spc="0" normalizeH="0" baseline="0" noProof="0" dirty="0">
              <a:ln>
                <a:noFill/>
              </a:ln>
              <a:solidFill>
                <a:sysClr val="windowText" lastClr="000000"/>
              </a:solidFill>
              <a:effectLst/>
              <a:uLnTx/>
              <a:uFillTx/>
            </a:endParaRPr>
          </a:p>
        </p:txBody>
      </p:sp>
      <p:sp>
        <p:nvSpPr>
          <p:cNvPr id="5" name="Slide Number Placeholder 4"/>
          <p:cNvSpPr>
            <a:spLocks noGrp="1"/>
          </p:cNvSpPr>
          <p:nvPr>
            <p:ph type="sldNum" sz="quarter" idx="12"/>
          </p:nvPr>
        </p:nvSpPr>
        <p:spPr>
          <a:xfrm>
            <a:off x="8850629" y="6356352"/>
            <a:ext cx="2743200" cy="365125"/>
          </a:xfrm>
        </p:spPr>
        <p:txBody>
          <a:bodyPr/>
          <a:lstStyle>
            <a:lvl1pPr>
              <a:defRPr sz="1000">
                <a:latin typeface="Segoe UI" panose="020B0502040204020203" pitchFamily="34" charset="0"/>
                <a:cs typeface="Segoe UI" panose="020B0502040204020203" pitchFamily="34" charset="0"/>
              </a:defRPr>
            </a:lvl1pPr>
          </a:lstStyle>
          <a:p>
            <a:pPr defTabSz="914400" eaLnBrk="1" fontAlgn="auto" hangingPunct="1">
              <a:spcBef>
                <a:spcPts val="0"/>
              </a:spcBef>
              <a:spcAft>
                <a:spcPts val="0"/>
              </a:spcAft>
            </a:pPr>
            <a:fld id="{AFFF257A-30C5-4AFB-911B-BE4CEEA1EA82}" type="slidenum">
              <a:rPr lang="en-US" kern="0" smtClean="0">
                <a:solidFill>
                  <a:sysClr val="windowText" lastClr="000000"/>
                </a:solidFill>
              </a:rPr>
              <a:pPr defTabSz="914400" eaLnBrk="1" fontAlgn="auto" hangingPunct="1">
                <a:spcBef>
                  <a:spcPts val="0"/>
                </a:spcBef>
                <a:spcAft>
                  <a:spcPts val="0"/>
                </a:spcAft>
              </a:pPr>
              <a:t>‹#›</a:t>
            </a:fld>
            <a:endParaRPr lang="en-US" sz="1800" kern="0" dirty="0">
              <a:solidFill>
                <a:sysClr val="windowText" lastClr="000000"/>
              </a:solidFill>
            </a:endParaRPr>
          </a:p>
        </p:txBody>
      </p:sp>
      <p:sp>
        <p:nvSpPr>
          <p:cNvPr id="7" name="Text Placeholder 6"/>
          <p:cNvSpPr>
            <a:spLocks noGrp="1"/>
          </p:cNvSpPr>
          <p:nvPr>
            <p:ph type="body" sz="quarter" idx="13"/>
          </p:nvPr>
        </p:nvSpPr>
        <p:spPr>
          <a:xfrm>
            <a:off x="402336" y="1143000"/>
            <a:ext cx="11173968" cy="4956048"/>
          </a:xfrm>
        </p:spPr>
        <p:txBody>
          <a:bodyPr/>
          <a:lstStyle>
            <a:lvl1pPr>
              <a:lnSpc>
                <a:spcPct val="120000"/>
              </a:lnSpc>
              <a:spcBef>
                <a:spcPts val="0"/>
              </a:spcBef>
              <a:spcAft>
                <a:spcPts val="300"/>
              </a:spcAft>
              <a:defRPr sz="2000"/>
            </a:lvl1pPr>
            <a:lvl2pPr>
              <a:lnSpc>
                <a:spcPct val="120000"/>
              </a:lnSpc>
              <a:spcBef>
                <a:spcPts val="0"/>
              </a:spcBef>
              <a:buSzPct val="90000"/>
              <a:defRPr sz="1800"/>
            </a:lvl2pPr>
            <a:lvl3pPr>
              <a:lnSpc>
                <a:spcPct val="120000"/>
              </a:lnSpc>
              <a:spcBef>
                <a:spcPts val="0"/>
              </a:spcBef>
              <a:defRPr sz="1600"/>
            </a:lvl3pPr>
            <a:lvl4pPr>
              <a:lnSpc>
                <a:spcPct val="120000"/>
              </a:lnSpc>
              <a:spcBef>
                <a:spcPts val="0"/>
              </a:spcBef>
              <a:defRPr sz="1600"/>
            </a:lvl4pPr>
            <a:lvl5pPr>
              <a:lnSpc>
                <a:spcPct val="120000"/>
              </a:lnSpc>
              <a:spcBef>
                <a:spcPts val="0"/>
              </a:spcBef>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3"/>
          <p:cNvSpPr txBox="1">
            <a:spLocks/>
          </p:cNvSpPr>
          <p:nvPr userDrawn="1"/>
        </p:nvSpPr>
        <p:spPr>
          <a:xfrm>
            <a:off x="4673600" y="635508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8445459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5"/>
            <a:ext cx="7620000" cy="4246563"/>
          </a:xfrm>
          <a:prstGeom prst="rect">
            <a:avLst/>
          </a:prstGeom>
        </p:spPr>
        <p:txBody>
          <a:bodyPr vert="horz" lIns="91436" tIns="45718">
            <a:normAutofit/>
          </a:bodyPr>
          <a:lstStyle>
            <a:lvl1pPr marL="0" indent="0">
              <a:spcBef>
                <a:spcPts val="600"/>
              </a:spcBef>
              <a:buFontTx/>
              <a:buNone/>
              <a:tabLst>
                <a:tab pos="630207" algn="l"/>
              </a:tabLst>
              <a:defRPr sz="19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100">
                <a:latin typeface="Segoe Pro Light"/>
                <a:cs typeface="Segoe Pro Light"/>
              </a:defRPr>
            </a:lvl2pPr>
            <a:lvl3pPr marL="0" indent="0">
              <a:spcBef>
                <a:spcPts val="600"/>
              </a:spcBef>
              <a:buFontTx/>
              <a:buNone/>
              <a:defRPr sz="3100">
                <a:latin typeface="Segoe Pro Light"/>
                <a:cs typeface="Segoe Pro Light"/>
              </a:defRPr>
            </a:lvl3pPr>
            <a:lvl4pPr marL="0" indent="0">
              <a:spcBef>
                <a:spcPts val="600"/>
              </a:spcBef>
              <a:buFontTx/>
              <a:buNone/>
              <a:defRPr sz="3100">
                <a:latin typeface="Segoe Pro Light"/>
                <a:cs typeface="Segoe Pro Light"/>
              </a:defRPr>
            </a:lvl4pPr>
            <a:lvl5pPr marL="0" indent="0">
              <a:spcBef>
                <a:spcPts val="600"/>
              </a:spcBef>
              <a:buFontTx/>
              <a:buNone/>
              <a:defRPr sz="3100">
                <a:latin typeface="Segoe Pro Light"/>
                <a:cs typeface="Segoe Pro Light"/>
              </a:defRPr>
            </a:lvl5pPr>
          </a:lstStyle>
          <a:p>
            <a:pPr lvl="0"/>
            <a:r>
              <a:rPr lang="en-US" dirty="0"/>
              <a:t>Section Title</a:t>
            </a:r>
          </a:p>
        </p:txBody>
      </p:sp>
      <p:sp>
        <p:nvSpPr>
          <p:cNvPr id="9" name="Text Placeholder 12"/>
          <p:cNvSpPr>
            <a:spLocks noGrp="1"/>
          </p:cNvSpPr>
          <p:nvPr>
            <p:ph type="body" sz="quarter" idx="14" hasCustomPrompt="1"/>
          </p:nvPr>
        </p:nvSpPr>
        <p:spPr>
          <a:xfrm>
            <a:off x="0" y="1152527"/>
            <a:ext cx="3048000" cy="4237039"/>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dirty="0"/>
              <a:t>Enter header here.</a:t>
            </a:r>
          </a:p>
        </p:txBody>
      </p:sp>
    </p:spTree>
    <p:extLst>
      <p:ext uri="{BB962C8B-B14F-4D97-AF65-F5344CB8AC3E}">
        <p14:creationId xmlns:p14="http://schemas.microsoft.com/office/powerpoint/2010/main" val="33265735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21" y="2895605"/>
            <a:ext cx="3566383" cy="842963"/>
          </a:xfrm>
          <a:prstGeom prst="rect">
            <a:avLst/>
          </a:prstGeom>
        </p:spPr>
      </p:pic>
    </p:spTree>
    <p:extLst>
      <p:ext uri="{BB962C8B-B14F-4D97-AF65-F5344CB8AC3E}">
        <p14:creationId xmlns:p14="http://schemas.microsoft.com/office/powerpoint/2010/main" val="35839930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pyright">
    <p:bg>
      <p:bgPr>
        <a:solidFill>
          <a:schemeClr val="tx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28600" y="361949"/>
            <a:ext cx="11811000" cy="5962651"/>
          </a:xfrm>
          <a:prstGeom prst="rect">
            <a:avLst/>
          </a:prstGeom>
        </p:spPr>
        <p:txBody>
          <a:bodyPr vert="horz" lIns="91436" tIns="45718" rIns="91436" bIns="45718"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2300" b="1" i="0" u="none" strike="noStrike" kern="1200" cap="none" spc="0" normalizeH="0" baseline="0" noProof="0" dirty="0">
                <a:ln>
                  <a:noFill/>
                </a:ln>
                <a:solidFill>
                  <a:schemeClr val="bg1"/>
                </a:solidFill>
                <a:effectLst/>
                <a:uLnTx/>
                <a:uFillTx/>
                <a:latin typeface="Calibri Light" panose="020F0302020204030204" pitchFamily="34" charset="0"/>
                <a:ea typeface="+mn-ea"/>
                <a:cs typeface="+mn-cs"/>
              </a:rPr>
              <a:t>Conditions and Terms of Use</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500" b="0" i="0" u="none" strike="noStrike" kern="1200" cap="none" spc="0" normalizeH="0" baseline="0" noProof="0" dirty="0">
                <a:ln>
                  <a:noFill/>
                </a:ln>
                <a:solidFill>
                  <a:schemeClr val="accent1"/>
                </a:solidFill>
                <a:effectLst/>
                <a:uLnTx/>
                <a:uFillTx/>
                <a:latin typeface="Calibri Light" panose="020F0302020204030204" pitchFamily="34" charset="0"/>
                <a:ea typeface="+mn-ea"/>
                <a:cs typeface="+mn-cs"/>
              </a:rPr>
              <a:t>Microsoft Confidential</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dirty="0">
                <a:ln>
                  <a:noFill/>
                </a:ln>
                <a:solidFill>
                  <a:schemeClr val="bg1"/>
                </a:solidFill>
                <a:effectLst/>
                <a:uLnTx/>
                <a:uFillTx/>
                <a:latin typeface="Calibri Light" panose="020F0302020204030204" pitchFamily="34" charset="0"/>
                <a:ea typeface="+mn-ea"/>
                <a:cs typeface="+mn-cs"/>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dirty="0">
                <a:ln>
                  <a:noFill/>
                </a:ln>
                <a:solidFill>
                  <a:schemeClr val="bg1"/>
                </a:solidFill>
                <a:effectLst/>
                <a:uLnTx/>
                <a:uFillTx/>
                <a:latin typeface="Calibri Light" panose="020F0302020204030204" pitchFamily="34" charset="0"/>
                <a:ea typeface="+mn-ea"/>
                <a:cs typeface="+mn-cs"/>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dirty="0">
                <a:ln>
                  <a:noFill/>
                </a:ln>
                <a:solidFill>
                  <a:schemeClr val="bg1"/>
                </a:solidFill>
                <a:effectLst/>
                <a:uLnTx/>
                <a:uFillTx/>
                <a:latin typeface="Calibri Light" panose="020F0302020204030204" pitchFamily="34" charset="0"/>
                <a:ea typeface="+mn-ea"/>
                <a:cs typeface="+mn-cs"/>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endParaRPr kumimoji="0" lang="en-US" sz="1900" b="0" i="0" u="none" strike="noStrike" kern="1200" cap="none" spc="0" normalizeH="0" baseline="0" noProof="0" dirty="0">
              <a:ln>
                <a:noFill/>
              </a:ln>
              <a:solidFill>
                <a:schemeClr val="bg1"/>
              </a:solidFill>
              <a:effectLst/>
              <a:uLnTx/>
              <a:uFillTx/>
              <a:latin typeface="Calibri Light" panose="020F0302020204030204" pitchFamily="34" charset="0"/>
              <a:ea typeface="+mn-ea"/>
              <a:cs typeface="+mn-cs"/>
            </a:endParaRP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2300" b="1" i="0" u="none" strike="noStrike" kern="1200" cap="none" spc="0" normalizeH="0" baseline="0" noProof="0" dirty="0">
                <a:ln>
                  <a:noFill/>
                </a:ln>
                <a:solidFill>
                  <a:schemeClr val="bg1"/>
                </a:solidFill>
                <a:effectLst/>
                <a:uLnTx/>
                <a:uFillTx/>
                <a:latin typeface="Calibri Light" panose="020F0302020204030204" pitchFamily="34" charset="0"/>
                <a:ea typeface="+mn-ea"/>
                <a:cs typeface="+mn-cs"/>
              </a:rPr>
              <a:t>Copyright and Trademarks </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500" b="0" i="0" u="none" strike="noStrike" kern="1200" cap="none" spc="0" normalizeH="0" baseline="0" noProof="0" dirty="0">
                <a:ln>
                  <a:noFill/>
                </a:ln>
                <a:solidFill>
                  <a:schemeClr val="accent1"/>
                </a:solidFill>
                <a:effectLst/>
                <a:uLnTx/>
                <a:uFillTx/>
                <a:latin typeface="Calibri Light" panose="020F0302020204030204" pitchFamily="34" charset="0"/>
                <a:ea typeface="+mn-ea"/>
                <a:cs typeface="+mn-cs"/>
              </a:rPr>
              <a:t>© 2014 Microsoft Corporation. All rights reserved.</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dirty="0">
                <a:ln>
                  <a:noFill/>
                </a:ln>
                <a:solidFill>
                  <a:schemeClr val="bg1"/>
                </a:solidFill>
                <a:effectLst/>
                <a:uLnTx/>
                <a:uFillTx/>
                <a:latin typeface="Calibri Light" panose="020F0302020204030204" pitchFamily="34" charset="0"/>
                <a:ea typeface="+mn-ea"/>
                <a:cs typeface="+mn-cs"/>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dirty="0">
                <a:ln>
                  <a:noFill/>
                </a:ln>
                <a:solidFill>
                  <a:schemeClr val="bg1"/>
                </a:solidFill>
                <a:effectLst/>
                <a:uLnTx/>
                <a:uFillTx/>
                <a:latin typeface="Calibri Light" panose="020F0302020204030204" pitchFamily="34" charset="0"/>
                <a:ea typeface="+mn-ea"/>
                <a:cs typeface="+mn-cs"/>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112713" marR="0" lvl="0" indent="6350" algn="ctr"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dirty="0">
                <a:ln>
                  <a:noFill/>
                </a:ln>
                <a:solidFill>
                  <a:schemeClr val="bg1"/>
                </a:solidFill>
                <a:effectLst/>
                <a:uLnTx/>
                <a:uFillTx/>
                <a:latin typeface="Calibri Light" panose="020F0302020204030204" pitchFamily="34" charset="0"/>
                <a:ea typeface="+mn-ea"/>
                <a:cs typeface="+mn-cs"/>
              </a:rPr>
              <a:t>For more information, see </a:t>
            </a:r>
            <a:r>
              <a:rPr kumimoji="0" lang="en-US" sz="1900" b="1" i="0" u="none" strike="noStrike" kern="1200" cap="none" spc="0" normalizeH="0" baseline="0" noProof="0" dirty="0">
                <a:ln>
                  <a:noFill/>
                </a:ln>
                <a:solidFill>
                  <a:schemeClr val="bg1"/>
                </a:solidFill>
                <a:effectLst/>
                <a:uLnTx/>
                <a:uFillTx/>
                <a:latin typeface="Calibri Light" panose="020F0302020204030204" pitchFamily="34" charset="0"/>
                <a:ea typeface="+mn-ea"/>
                <a:cs typeface="+mn-cs"/>
              </a:rPr>
              <a:t>Use of Microsoft Copyrighted Content </a:t>
            </a:r>
            <a:r>
              <a:rPr kumimoji="0" lang="en-US" sz="1900" b="0" i="0" u="none" strike="noStrike" kern="1200" cap="none" spc="0" normalizeH="0" baseline="0" noProof="0" dirty="0">
                <a:ln>
                  <a:noFill/>
                </a:ln>
                <a:solidFill>
                  <a:schemeClr val="bg1"/>
                </a:solidFill>
                <a:effectLst/>
                <a:uLnTx/>
                <a:uFillTx/>
                <a:latin typeface="Calibri Light" panose="020F0302020204030204" pitchFamily="34" charset="0"/>
                <a:ea typeface="+mn-ea"/>
                <a:cs typeface="+mn-cs"/>
              </a:rPr>
              <a:t>at</a:t>
            </a:r>
            <a:br>
              <a:rPr kumimoji="0" lang="en-US" sz="1900" b="0" i="0" u="none" strike="noStrike" kern="1200" cap="none" spc="0" normalizeH="0" baseline="0" noProof="0" dirty="0">
                <a:ln>
                  <a:noFill/>
                </a:ln>
                <a:solidFill>
                  <a:schemeClr val="bg1"/>
                </a:solidFill>
                <a:effectLst/>
                <a:uLnTx/>
                <a:uFillTx/>
                <a:latin typeface="Calibri Light" panose="020F0302020204030204" pitchFamily="34" charset="0"/>
                <a:ea typeface="+mn-ea"/>
                <a:cs typeface="+mn-cs"/>
              </a:rPr>
            </a:br>
            <a:r>
              <a:rPr kumimoji="0" lang="en-US" sz="1900" b="0" i="0" u="none" strike="noStrike" kern="1200" cap="none" spc="0" normalizeH="0" baseline="0" noProof="0" dirty="0">
                <a:ln>
                  <a:noFill/>
                </a:ln>
                <a:solidFill>
                  <a:srgbClr val="FF0000"/>
                </a:solidFill>
                <a:effectLst/>
                <a:uLnTx/>
                <a:uFillTx/>
                <a:latin typeface="Calibri Light" panose="020F0302020204030204" pitchFamily="34" charset="0"/>
                <a:ea typeface="+mn-ea"/>
                <a:cs typeface="+mn-cs"/>
                <a:hlinkClick r:id="rId2"/>
              </a:rPr>
              <a:t>http://www.microsoft.com/about/legal/permissions/</a:t>
            </a:r>
            <a:endParaRPr kumimoji="0" lang="en-US" sz="1900" b="0" i="0" u="none" strike="noStrike" kern="1200" cap="none" spc="0" normalizeH="0" baseline="0" noProof="0" dirty="0">
              <a:ln>
                <a:noFill/>
              </a:ln>
              <a:solidFill>
                <a:srgbClr val="FF0000"/>
              </a:solidFill>
              <a:effectLst/>
              <a:uLnTx/>
              <a:uFillTx/>
              <a:latin typeface="Calibri Light" panose="020F0302020204030204" pitchFamily="34" charset="0"/>
              <a:ea typeface="+mn-ea"/>
              <a:cs typeface="+mn-cs"/>
            </a:endParaRP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dirty="0">
                <a:ln>
                  <a:noFill/>
                </a:ln>
                <a:solidFill>
                  <a:schemeClr val="bg1"/>
                </a:solidFill>
                <a:effectLst/>
                <a:uLnTx/>
                <a:uFillTx/>
                <a:latin typeface="Calibri Light" panose="020F0302020204030204" pitchFamily="34" charset="0"/>
                <a:ea typeface="+mn-ea"/>
                <a:cs typeface="+mn-cs"/>
              </a:rPr>
              <a:t>DirectX, Hyper-V, Internet Explorer, Microsoft, Outlook, SkyDrive, SQL Server, Windows, Windows Azure, Windows PowerShell, Windows Server, Windows Vista, and Zune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8194416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7682324-BD97-4826-83C7-E3F3F2F9DEF5}" type="datetimeFigureOut">
              <a:rPr lang="en-US" smtClean="0"/>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1561F2-757C-421C-9674-13DE826FB0FF}" type="slidenum">
              <a:rPr lang="en-US" smtClean="0"/>
              <a:t>‹#›</a:t>
            </a:fld>
            <a:endParaRPr lang="en-US"/>
          </a:p>
        </p:txBody>
      </p:sp>
    </p:spTree>
    <p:extLst>
      <p:ext uri="{BB962C8B-B14F-4D97-AF65-F5344CB8AC3E}">
        <p14:creationId xmlns:p14="http://schemas.microsoft.com/office/powerpoint/2010/main" val="37888196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682324-BD97-4826-83C7-E3F3F2F9DEF5}" type="datetimeFigureOut">
              <a:rPr lang="en-US" smtClean="0"/>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1561F2-757C-421C-9674-13DE826FB0FF}" type="slidenum">
              <a:rPr lang="en-US" smtClean="0"/>
              <a:t>‹#›</a:t>
            </a:fld>
            <a:endParaRPr lang="en-US"/>
          </a:p>
        </p:txBody>
      </p:sp>
    </p:spTree>
    <p:extLst>
      <p:ext uri="{BB962C8B-B14F-4D97-AF65-F5344CB8AC3E}">
        <p14:creationId xmlns:p14="http://schemas.microsoft.com/office/powerpoint/2010/main" val="253018592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wo Parts">
    <p:bg>
      <p:bgPr>
        <a:solidFill>
          <a:schemeClr val="accent2"/>
        </a:solidFill>
        <a:effectLst/>
      </p:bgPr>
    </p:bg>
    <p:spTree>
      <p:nvGrpSpPr>
        <p:cNvPr id="1" name=""/>
        <p:cNvGrpSpPr/>
        <p:nvPr/>
      </p:nvGrpSpPr>
      <p:grpSpPr>
        <a:xfrm>
          <a:off x="0" y="0"/>
          <a:ext cx="0" cy="0"/>
          <a:chOff x="0" y="0"/>
          <a:chExt cx="0" cy="0"/>
        </a:xfrm>
      </p:grpSpPr>
      <p:sp>
        <p:nvSpPr>
          <p:cNvPr id="30" name="Text Placeholder 2"/>
          <p:cNvSpPr>
            <a:spLocks noGrp="1"/>
          </p:cNvSpPr>
          <p:nvPr>
            <p:ph type="body" idx="11"/>
          </p:nvPr>
        </p:nvSpPr>
        <p:spPr>
          <a:xfrm>
            <a:off x="-13630" y="1213461"/>
            <a:ext cx="6097190" cy="853440"/>
          </a:xfrm>
          <a:prstGeom prst="rect">
            <a:avLst/>
          </a:prstGeom>
        </p:spPr>
        <p:txBody>
          <a:bodyPr lIns="182880" tIns="182880" bIns="182880" anchor="ctr"/>
          <a:lstStyle>
            <a:lvl1pPr marL="0" indent="0">
              <a:buNone/>
              <a:defRPr sz="3333" b="0">
                <a:solidFill>
                  <a:schemeClr val="bg1"/>
                </a:solidFill>
                <a:latin typeface="Segoe UI"/>
                <a:cs typeface="Segoe UI"/>
              </a:defRPr>
            </a:lvl1pPr>
            <a:lvl2pPr marL="609498" indent="0">
              <a:buNone/>
              <a:defRPr sz="2666" b="1"/>
            </a:lvl2pPr>
            <a:lvl3pPr marL="1218996" indent="0">
              <a:buNone/>
              <a:defRPr sz="2400" b="1"/>
            </a:lvl3pPr>
            <a:lvl4pPr marL="1828494" indent="0">
              <a:buNone/>
              <a:defRPr sz="2133" b="1"/>
            </a:lvl4pPr>
            <a:lvl5pPr marL="2437991" indent="0">
              <a:buNone/>
              <a:defRPr sz="2133" b="1"/>
            </a:lvl5pPr>
            <a:lvl6pPr marL="3047489" indent="0">
              <a:buNone/>
              <a:defRPr sz="2133" b="1"/>
            </a:lvl6pPr>
            <a:lvl7pPr marL="3656988" indent="0">
              <a:buNone/>
              <a:defRPr sz="2133" b="1"/>
            </a:lvl7pPr>
            <a:lvl8pPr marL="4266485" indent="0">
              <a:buNone/>
              <a:defRPr sz="2133" b="1"/>
            </a:lvl8pPr>
            <a:lvl9pPr marL="4875983" indent="0">
              <a:buNone/>
              <a:defRPr sz="2133" b="1"/>
            </a:lvl9pPr>
          </a:lstStyle>
          <a:p>
            <a:pPr lvl="0"/>
            <a:r>
              <a:rPr lang="en-US"/>
              <a:t>Edit Master text styles</a:t>
            </a:r>
          </a:p>
        </p:txBody>
      </p:sp>
      <p:sp>
        <p:nvSpPr>
          <p:cNvPr id="32" name="Text Placeholder 2"/>
          <p:cNvSpPr>
            <a:spLocks noGrp="1"/>
          </p:cNvSpPr>
          <p:nvPr>
            <p:ph type="body" idx="12"/>
          </p:nvPr>
        </p:nvSpPr>
        <p:spPr>
          <a:xfrm>
            <a:off x="6094811" y="1211893"/>
            <a:ext cx="6097190" cy="853440"/>
          </a:xfrm>
          <a:prstGeom prst="rect">
            <a:avLst/>
          </a:prstGeom>
        </p:spPr>
        <p:txBody>
          <a:bodyPr lIns="182880" tIns="182880" bIns="182880" anchor="ctr"/>
          <a:lstStyle>
            <a:lvl1pPr marL="0" indent="0">
              <a:buNone/>
              <a:defRPr sz="3333" b="0">
                <a:solidFill>
                  <a:schemeClr val="bg1"/>
                </a:solidFill>
                <a:latin typeface="Segoe UI"/>
                <a:cs typeface="Segoe UI"/>
              </a:defRPr>
            </a:lvl1pPr>
            <a:lvl2pPr marL="609498" indent="0">
              <a:buNone/>
              <a:defRPr sz="2666" b="1"/>
            </a:lvl2pPr>
            <a:lvl3pPr marL="1218996" indent="0">
              <a:buNone/>
              <a:defRPr sz="2400" b="1"/>
            </a:lvl3pPr>
            <a:lvl4pPr marL="1828494" indent="0">
              <a:buNone/>
              <a:defRPr sz="2133" b="1"/>
            </a:lvl4pPr>
            <a:lvl5pPr marL="2437991" indent="0">
              <a:buNone/>
              <a:defRPr sz="2133" b="1"/>
            </a:lvl5pPr>
            <a:lvl6pPr marL="3047489" indent="0">
              <a:buNone/>
              <a:defRPr sz="2133" b="1"/>
            </a:lvl6pPr>
            <a:lvl7pPr marL="3656988" indent="0">
              <a:buNone/>
              <a:defRPr sz="2133" b="1"/>
            </a:lvl7pPr>
            <a:lvl8pPr marL="4266485" indent="0">
              <a:buNone/>
              <a:defRPr sz="2133" b="1"/>
            </a:lvl8pPr>
            <a:lvl9pPr marL="4875983" indent="0">
              <a:buNone/>
              <a:defRPr sz="2133" b="1"/>
            </a:lvl9pPr>
          </a:lstStyle>
          <a:p>
            <a:pPr lvl="0"/>
            <a:r>
              <a:rPr lang="en-US"/>
              <a:t>Edit Master text styles</a:t>
            </a:r>
          </a:p>
        </p:txBody>
      </p:sp>
      <p:sp>
        <p:nvSpPr>
          <p:cNvPr id="34" name="Content Placeholder 2"/>
          <p:cNvSpPr>
            <a:spLocks noGrp="1"/>
          </p:cNvSpPr>
          <p:nvPr>
            <p:ph idx="1" hasCustomPrompt="1"/>
          </p:nvPr>
        </p:nvSpPr>
        <p:spPr>
          <a:xfrm>
            <a:off x="0" y="2072665"/>
            <a:ext cx="6096000" cy="2441627"/>
          </a:xfrm>
          <a:prstGeom prst="rect">
            <a:avLst/>
          </a:prstGeom>
        </p:spPr>
        <p:txBody>
          <a:bodyPr lIns="182880" tIns="182880" rIns="182880" bIns="182880"/>
          <a:lstStyle>
            <a:lvl1pPr marL="0" indent="0">
              <a:spcBef>
                <a:spcPts val="1333"/>
              </a:spcBef>
              <a:buFont typeface="Arial"/>
              <a:buNone/>
              <a:defRPr sz="3200" baseline="0">
                <a:solidFill>
                  <a:schemeClr val="tx1"/>
                </a:solidFill>
                <a:latin typeface="Segoe UI Light"/>
                <a:cs typeface="Segoe UI Light"/>
              </a:defRPr>
            </a:lvl1pPr>
            <a:lvl2pPr marL="883772" indent="-457124">
              <a:spcBef>
                <a:spcPts val="1333"/>
              </a:spcBef>
              <a:buFont typeface="Arial" panose="020B0604020202020204" pitchFamily="34" charset="0"/>
              <a:buChar char="•"/>
              <a:defRPr sz="3200">
                <a:solidFill>
                  <a:schemeClr val="bg1"/>
                </a:solidFill>
                <a:latin typeface="Segoe UI Light"/>
                <a:cs typeface="Segoe UI Light"/>
              </a:defRPr>
            </a:lvl2pPr>
            <a:lvl3pPr marL="1218996">
              <a:spcBef>
                <a:spcPts val="1333"/>
              </a:spcBef>
              <a:buFont typeface="Arial"/>
              <a:buChar char="•"/>
              <a:defRPr sz="2933">
                <a:solidFill>
                  <a:schemeClr val="bg1"/>
                </a:solidFill>
                <a:latin typeface="Segoe UI Light"/>
                <a:cs typeface="Segoe UI Light"/>
              </a:defRPr>
            </a:lvl3pPr>
            <a:lvl4pPr marL="1706594">
              <a:spcBef>
                <a:spcPts val="1333"/>
              </a:spcBef>
              <a:buFont typeface="Arial"/>
              <a:buChar char="•"/>
              <a:defRPr sz="2666" baseline="0">
                <a:solidFill>
                  <a:schemeClr val="bg1"/>
                </a:solidFill>
                <a:latin typeface="Segoe UI Light"/>
                <a:cs typeface="Segoe UI Light"/>
              </a:defRPr>
            </a:lvl4pPr>
            <a:lvl5pPr marL="1950393" indent="243800">
              <a:spcBef>
                <a:spcPts val="1333"/>
              </a:spcBef>
              <a:buFont typeface="Arial"/>
              <a:buChar char="•"/>
              <a:tabLst>
                <a:tab pos="2135360" algn="l"/>
              </a:tabLst>
              <a:defRPr sz="2400" baseline="0">
                <a:solidFill>
                  <a:schemeClr val="bg1"/>
                </a:solidFill>
                <a:latin typeface="Segoe UI Light"/>
                <a:cs typeface="Segoe UI Light"/>
              </a:defRPr>
            </a:lvl5pPr>
          </a:lstStyle>
          <a:p>
            <a:pPr lvl="1"/>
            <a:r>
              <a:rPr lang="en-US" dirty="0"/>
              <a:t>Bullet first level</a:t>
            </a:r>
          </a:p>
          <a:p>
            <a:pPr lvl="2"/>
            <a:r>
              <a:rPr lang="en-US" dirty="0"/>
              <a:t>Bullet second level</a:t>
            </a:r>
          </a:p>
          <a:p>
            <a:pPr lvl="3"/>
            <a:r>
              <a:rPr lang="en-US" dirty="0"/>
              <a:t>Bullet third level</a:t>
            </a:r>
          </a:p>
          <a:p>
            <a:pPr lvl="4"/>
            <a:r>
              <a:rPr lang="en-US" dirty="0"/>
              <a:t>Bullet fourth level</a:t>
            </a:r>
          </a:p>
        </p:txBody>
      </p:sp>
      <p:sp>
        <p:nvSpPr>
          <p:cNvPr id="35" name="Content Placeholder 2"/>
          <p:cNvSpPr>
            <a:spLocks noGrp="1"/>
          </p:cNvSpPr>
          <p:nvPr>
            <p:ph idx="10" hasCustomPrompt="1"/>
          </p:nvPr>
        </p:nvSpPr>
        <p:spPr>
          <a:xfrm>
            <a:off x="6096000" y="2065334"/>
            <a:ext cx="6096000" cy="2441627"/>
          </a:xfrm>
          <a:prstGeom prst="rect">
            <a:avLst/>
          </a:prstGeom>
        </p:spPr>
        <p:txBody>
          <a:bodyPr lIns="182880" tIns="182880" rIns="182880" bIns="182880"/>
          <a:lstStyle>
            <a:lvl1pPr marL="0" indent="0">
              <a:spcBef>
                <a:spcPts val="1333"/>
              </a:spcBef>
              <a:buFont typeface="Arial"/>
              <a:buNone/>
              <a:defRPr sz="3200" baseline="0">
                <a:solidFill>
                  <a:schemeClr val="tx1"/>
                </a:solidFill>
                <a:latin typeface="Segoe UI Light"/>
                <a:cs typeface="Segoe UI Light"/>
              </a:defRPr>
            </a:lvl1pPr>
            <a:lvl2pPr marL="883772" indent="-457124">
              <a:spcBef>
                <a:spcPts val="1333"/>
              </a:spcBef>
              <a:buFont typeface="Arial" panose="020B0604020202020204" pitchFamily="34" charset="0"/>
              <a:buChar char="•"/>
              <a:defRPr sz="3200">
                <a:solidFill>
                  <a:schemeClr val="bg1"/>
                </a:solidFill>
                <a:latin typeface="Segoe UI Light"/>
                <a:cs typeface="Segoe UI Light"/>
              </a:defRPr>
            </a:lvl2pPr>
            <a:lvl3pPr marL="1218996">
              <a:spcBef>
                <a:spcPts val="1333"/>
              </a:spcBef>
              <a:buFont typeface="Arial"/>
              <a:buChar char="•"/>
              <a:defRPr sz="2933">
                <a:solidFill>
                  <a:schemeClr val="bg1"/>
                </a:solidFill>
                <a:latin typeface="Segoe UI Light"/>
                <a:cs typeface="Segoe UI Light"/>
              </a:defRPr>
            </a:lvl3pPr>
            <a:lvl4pPr marL="1706594">
              <a:spcBef>
                <a:spcPts val="1333"/>
              </a:spcBef>
              <a:buFont typeface="Arial"/>
              <a:buChar char="•"/>
              <a:defRPr sz="2666" baseline="0">
                <a:solidFill>
                  <a:schemeClr val="bg1"/>
                </a:solidFill>
                <a:latin typeface="Segoe UI Light"/>
                <a:cs typeface="Segoe UI Light"/>
              </a:defRPr>
            </a:lvl4pPr>
            <a:lvl5pPr marL="1950393" indent="243800">
              <a:spcBef>
                <a:spcPts val="1333"/>
              </a:spcBef>
              <a:buFont typeface="Arial"/>
              <a:buChar char="•"/>
              <a:tabLst>
                <a:tab pos="2135360" algn="l"/>
              </a:tabLst>
              <a:defRPr sz="2400" baseline="0">
                <a:solidFill>
                  <a:schemeClr val="bg1"/>
                </a:solidFill>
                <a:latin typeface="Segoe UI Light"/>
                <a:cs typeface="Segoe UI Light"/>
              </a:defRPr>
            </a:lvl5pPr>
          </a:lstStyle>
          <a:p>
            <a:pPr lvl="1"/>
            <a:r>
              <a:rPr lang="en-US" dirty="0"/>
              <a:t>Bullet first level</a:t>
            </a:r>
          </a:p>
          <a:p>
            <a:pPr lvl="2"/>
            <a:r>
              <a:rPr lang="en-US" dirty="0"/>
              <a:t>Bullet second level</a:t>
            </a:r>
          </a:p>
          <a:p>
            <a:pPr lvl="3"/>
            <a:r>
              <a:rPr lang="en-US" dirty="0"/>
              <a:t>Bullet third level</a:t>
            </a:r>
          </a:p>
          <a:p>
            <a:pPr lvl="4"/>
            <a:r>
              <a:rPr lang="en-US" dirty="0"/>
              <a:t>Bullet fourth level</a:t>
            </a:r>
          </a:p>
        </p:txBody>
      </p:sp>
      <p:sp>
        <p:nvSpPr>
          <p:cNvPr id="12" name="Title 1"/>
          <p:cNvSpPr>
            <a:spLocks noGrp="1" noChangeAspect="1"/>
          </p:cNvSpPr>
          <p:nvPr>
            <p:ph type="title"/>
          </p:nvPr>
        </p:nvSpPr>
        <p:spPr>
          <a:xfrm>
            <a:off x="139021" y="-2"/>
            <a:ext cx="12052979" cy="1211893"/>
          </a:xfrm>
          <a:prstGeom prst="rect">
            <a:avLst/>
          </a:prstGeom>
        </p:spPr>
        <p:txBody>
          <a:bodyPr lIns="91440" tIns="91440" bIns="91440" anchor="ctr"/>
          <a:lstStyle>
            <a:lvl1pPr algn="l">
              <a:defRPr sz="5333">
                <a:solidFill>
                  <a:srgbClr val="FFFFFF"/>
                </a:solidFill>
                <a:latin typeface="Segoe UI Light"/>
                <a:cs typeface="Segoe UI Light"/>
              </a:defRPr>
            </a:lvl1pPr>
          </a:lstStyle>
          <a:p>
            <a:r>
              <a:rPr lang="en-US"/>
              <a:t>Click to edit Master title style</a:t>
            </a:r>
            <a:endParaRPr lang="en-US" dirty="0"/>
          </a:p>
        </p:txBody>
      </p:sp>
    </p:spTree>
    <p:extLst>
      <p:ext uri="{BB962C8B-B14F-4D97-AF65-F5344CB8AC3E}">
        <p14:creationId xmlns:p14="http://schemas.microsoft.com/office/powerpoint/2010/main" val="14232178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6419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993439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Slide - 1">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3" name="Group 2">
            <a:extLst>
              <a:ext uri="{FF2B5EF4-FFF2-40B4-BE49-F238E27FC236}">
                <a16:creationId xmlns:a16="http://schemas.microsoft.com/office/drawing/2014/main" id="{3AAD6D8B-19E8-4D03-AF4A-2ECBD7219199}"/>
              </a:ext>
            </a:extLst>
          </p:cNvPr>
          <p:cNvGrpSpPr/>
          <p:nvPr userDrawn="1"/>
        </p:nvGrpSpPr>
        <p:grpSpPr>
          <a:xfrm>
            <a:off x="3019127" y="448578"/>
            <a:ext cx="9646191" cy="6621296"/>
            <a:chOff x="3019127" y="448578"/>
            <a:chExt cx="9646191" cy="6621296"/>
          </a:xfrm>
        </p:grpSpPr>
        <p:pic>
          <p:nvPicPr>
            <p:cNvPr id="5" name="Picture 4">
              <a:extLst>
                <a:ext uri="{FF2B5EF4-FFF2-40B4-BE49-F238E27FC236}">
                  <a16:creationId xmlns:a16="http://schemas.microsoft.com/office/drawing/2014/main" id="{ACCB7245-0950-4F4D-A2A6-29638419508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2" name="TextBox 1">
              <a:extLst>
                <a:ext uri="{FF2B5EF4-FFF2-40B4-BE49-F238E27FC236}">
                  <a16:creationId xmlns:a16="http://schemas.microsoft.com/office/drawing/2014/main" id="{ABA4263D-8DDB-49FB-AF7F-346C7DC7B3F9}"/>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17757382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1607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General content_light_SubTitle">
    <p:spTree>
      <p:nvGrpSpPr>
        <p:cNvPr id="1" name=""/>
        <p:cNvGrpSpPr/>
        <p:nvPr/>
      </p:nvGrpSpPr>
      <p:grpSpPr>
        <a:xfrm>
          <a:off x="0" y="0"/>
          <a:ext cx="0" cy="0"/>
          <a:chOff x="0" y="0"/>
          <a:chExt cx="0" cy="0"/>
        </a:xfrm>
      </p:grpSpPr>
      <p:sp>
        <p:nvSpPr>
          <p:cNvPr id="2" name="Title 1"/>
          <p:cNvSpPr>
            <a:spLocks noGrp="1"/>
          </p:cNvSpPr>
          <p:nvPr>
            <p:ph type="title"/>
          </p:nvPr>
        </p:nvSpPr>
        <p:spPr>
          <a:xfrm>
            <a:off x="301752" y="367204"/>
            <a:ext cx="11274552" cy="558219"/>
          </a:xfrm>
        </p:spPr>
        <p:txBody>
          <a:bodyPr>
            <a:normAutofit/>
          </a:bodyPr>
          <a:lstStyle>
            <a:lvl1pPr>
              <a:defRPr sz="3200"/>
            </a:lvl1pPr>
          </a:lstStyle>
          <a:p>
            <a:r>
              <a:rPr lang="en-US" dirty="0"/>
              <a:t>Click to edit Master title style</a:t>
            </a:r>
          </a:p>
        </p:txBody>
      </p:sp>
      <p:sp>
        <p:nvSpPr>
          <p:cNvPr id="7" name="Text Placeholder 6"/>
          <p:cNvSpPr>
            <a:spLocks noGrp="1"/>
          </p:cNvSpPr>
          <p:nvPr>
            <p:ph type="body" sz="quarter" idx="13"/>
          </p:nvPr>
        </p:nvSpPr>
        <p:spPr>
          <a:xfrm>
            <a:off x="402336" y="1491346"/>
            <a:ext cx="11173968" cy="4607705"/>
          </a:xfrm>
        </p:spPr>
        <p:txBody>
          <a:bodyPr lIns="143992"/>
          <a:lstStyle>
            <a:lvl1pPr>
              <a:lnSpc>
                <a:spcPct val="120000"/>
              </a:lnSpc>
              <a:spcBef>
                <a:spcPts val="0"/>
              </a:spcBef>
              <a:spcAft>
                <a:spcPts val="300"/>
              </a:spcAft>
              <a:defRPr sz="2000"/>
            </a:lvl1pPr>
            <a:lvl2pPr>
              <a:lnSpc>
                <a:spcPct val="120000"/>
              </a:lnSpc>
              <a:spcBef>
                <a:spcPts val="0"/>
              </a:spcBef>
              <a:buSzPct val="90000"/>
              <a:defRPr sz="1800"/>
            </a:lvl2pPr>
            <a:lvl3pPr>
              <a:lnSpc>
                <a:spcPct val="120000"/>
              </a:lnSpc>
              <a:spcBef>
                <a:spcPts val="0"/>
              </a:spcBef>
              <a:defRPr sz="1600"/>
            </a:lvl3pPr>
            <a:lvl4pPr>
              <a:lnSpc>
                <a:spcPct val="120000"/>
              </a:lnSpc>
              <a:spcBef>
                <a:spcPts val="0"/>
              </a:spcBef>
              <a:defRPr sz="1600"/>
            </a:lvl4pPr>
            <a:lvl5pPr>
              <a:lnSpc>
                <a:spcPct val="120000"/>
              </a:lnSpc>
              <a:spcBef>
                <a:spcPts val="0"/>
              </a:spcBef>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3"/>
          <p:cNvSpPr txBox="1">
            <a:spLocks/>
          </p:cNvSpPr>
          <p:nvPr userDrawn="1"/>
        </p:nvSpPr>
        <p:spPr>
          <a:xfrm>
            <a:off x="4673600" y="635508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4" name="Date Placeholder 13"/>
          <p:cNvSpPr>
            <a:spLocks noGrp="1"/>
          </p:cNvSpPr>
          <p:nvPr>
            <p:ph type="dt" sz="half" idx="1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0C8813-6FE8-4866-96EA-2F34AD4D1DE5}" type="datetime1">
              <a:rPr kumimoji="0" lang="en-US" sz="1800" b="0" i="0" u="none" strike="noStrike" kern="0" cap="none" spc="0" normalizeH="0" baseline="0" noProof="0" smtClean="0">
                <a:ln>
                  <a:noFill/>
                </a:ln>
                <a:solidFill>
                  <a:sysClr val="windowText" lastClr="000000"/>
                </a:solidFill>
                <a:effectLst/>
                <a:uLnTx/>
                <a:uFillTx/>
              </a:rPr>
              <a:t>5/11/2020</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6" name="Slide Number Placeholder 15"/>
          <p:cNvSpPr>
            <a:spLocks noGrp="1"/>
          </p:cNvSpPr>
          <p:nvPr>
            <p:ph type="sldNum" sz="quarter" idx="16"/>
          </p:nvPr>
        </p:nvSpPr>
        <p:spPr>
          <a:xfrm>
            <a:off x="8851392" y="6356352"/>
            <a:ext cx="2743200" cy="365125"/>
          </a:xfrm>
        </p:spPr>
        <p:txBody>
          <a:bodyPr/>
          <a:lstStyle>
            <a:lvl1pPr>
              <a:defRPr>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fld id="{AFFF257A-30C5-4AFB-911B-BE4CEEA1EA82}"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cs typeface="Segoe UI" panose="020B0502040204020203" pitchFamily="34" charset="0"/>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8" name="Text Placeholder 17"/>
          <p:cNvSpPr>
            <a:spLocks noGrp="1"/>
          </p:cNvSpPr>
          <p:nvPr>
            <p:ph type="body" sz="quarter" idx="17"/>
          </p:nvPr>
        </p:nvSpPr>
        <p:spPr>
          <a:xfrm>
            <a:off x="304800" y="936002"/>
            <a:ext cx="11266488" cy="488951"/>
          </a:xfrm>
        </p:spPr>
        <p:txBody>
          <a:bodyPr lIns="179992">
            <a:normAutofit/>
          </a:bodyPr>
          <a:lstStyle>
            <a:lvl1pPr marL="0" indent="0">
              <a:buNone/>
              <a:defRPr sz="2700">
                <a:latin typeface="Segoe UI Light" panose="020B0502040204020203" pitchFamily="34" charset="0"/>
              </a:defRPr>
            </a:lvl1pPr>
          </a:lstStyle>
          <a:p>
            <a:pPr lvl="0"/>
            <a:r>
              <a:rPr lang="en-US" dirty="0"/>
              <a:t>Click to edit Master text styles</a:t>
            </a:r>
          </a:p>
        </p:txBody>
      </p:sp>
    </p:spTree>
    <p:extLst>
      <p:ext uri="{BB962C8B-B14F-4D97-AF65-F5344CB8AC3E}">
        <p14:creationId xmlns:p14="http://schemas.microsoft.com/office/powerpoint/2010/main" val="11751148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510956" cy="899665"/>
          </a:xfrm>
        </p:spPr>
        <p:txBody>
          <a:bodyPr/>
          <a:lstStyle/>
          <a:p>
            <a:r>
              <a:rPr lang="en-US"/>
              <a:t>Click to edit Master title style</a:t>
            </a:r>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69240" y="1373694"/>
            <a:ext cx="11510956" cy="2055306"/>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6489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36">
            <a:noAutofit/>
          </a:bodyPr>
          <a:lstStyle>
            <a:lvl1pPr>
              <a:defRPr sz="3200" baseline="0">
                <a:solidFill>
                  <a:srgbClr val="0A5BBA"/>
                </a:solidFill>
                <a:latin typeface="Segoe UI Light" panose="020B0502040204020203" pitchFamily="34" charset="0"/>
                <a:cs typeface="Segoe UI Light" panose="020B0502040204020203" pitchFamily="34" charset="0"/>
              </a:defRPr>
            </a:lvl1pPr>
          </a:lstStyle>
          <a:p>
            <a:r>
              <a:rPr lang="en-US" dirty="0"/>
              <a:t>Notes Continued</a:t>
            </a:r>
          </a:p>
        </p:txBody>
      </p:sp>
      <p:sp>
        <p:nvSpPr>
          <p:cNvPr id="8" name="Slide Number Placeholder 3"/>
          <p:cNvSpPr txBox="1">
            <a:spLocks/>
          </p:cNvSpPr>
          <p:nvPr userDrawn="1"/>
        </p:nvSpPr>
        <p:spPr>
          <a:xfrm>
            <a:off x="4673600" y="6355080"/>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29" y="6356352"/>
            <a:ext cx="2743200" cy="365125"/>
          </a:xfrm>
        </p:spPr>
        <p:txBody>
          <a:bodyPr/>
          <a:lstStyle>
            <a:lvl1pPr>
              <a:defRPr sz="1000">
                <a:solidFill>
                  <a:srgbClr val="898989"/>
                </a:solidFill>
                <a:latin typeface="Segoe UI" panose="020B0502040204020203" pitchFamily="34" charset="0"/>
                <a:cs typeface="Segoe UI" panose="020B0502040204020203" pitchFamily="34" charset="0"/>
              </a:defRPr>
            </a:lvl1pPr>
          </a:lstStyle>
          <a:p>
            <a:pPr defTabSz="914400" eaLnBrk="1" fontAlgn="auto" hangingPunct="1">
              <a:spcBef>
                <a:spcPts val="0"/>
              </a:spcBef>
              <a:spcAft>
                <a:spcPts val="0"/>
              </a:spcAft>
            </a:pPr>
            <a:fld id="{AFFF257A-30C5-4AFB-911B-BE4CEEA1EA82}" type="slidenum">
              <a:rPr lang="en-US" kern="0" smtClean="0"/>
              <a:pPr defTabSz="914400" eaLnBrk="1" fontAlgn="auto" hangingPunct="1">
                <a:spcBef>
                  <a:spcPts val="0"/>
                </a:spcBef>
                <a:spcAft>
                  <a:spcPts val="0"/>
                </a:spcAft>
              </a:pPr>
              <a:t>‹#›</a:t>
            </a:fld>
            <a:endParaRPr lang="en-US" sz="1800" kern="0" dirty="0"/>
          </a:p>
        </p:txBody>
      </p:sp>
    </p:spTree>
    <p:extLst>
      <p:ext uri="{BB962C8B-B14F-4D97-AF65-F5344CB8AC3E}">
        <p14:creationId xmlns:p14="http://schemas.microsoft.com/office/powerpoint/2010/main" val="3968498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70" tIns="137154" rIns="91436" anchor="t" anchorCtr="0">
            <a:normAutofit/>
          </a:bodyPr>
          <a:lstStyle>
            <a:lvl1pPr>
              <a:defRPr sz="2800" baseline="0">
                <a:solidFill>
                  <a:schemeClr val="bg1"/>
                </a:solidFill>
                <a:latin typeface="Segoe UI Light" panose="020B0502040204020203" pitchFamily="34" charset="0"/>
              </a:defRPr>
            </a:lvl1pPr>
          </a:lstStyle>
          <a:p>
            <a:r>
              <a:rPr lang="en-US" dirty="0"/>
              <a:t>Module #: Module Title</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36" tIns="91436">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dirty="0"/>
              <a:t>Module Overview</a:t>
            </a:r>
          </a:p>
        </p:txBody>
      </p:sp>
    </p:spTree>
    <p:extLst>
      <p:ext uri="{BB962C8B-B14F-4D97-AF65-F5344CB8AC3E}">
        <p14:creationId xmlns:p14="http://schemas.microsoft.com/office/powerpoint/2010/main" val="1569211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70" tIns="137154" anchor="t" anchorCtr="0">
            <a:normAutofit/>
          </a:bodyPr>
          <a:lstStyle>
            <a:lvl1pPr>
              <a:defRPr sz="2400">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70" tIns="137154">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70" tIns="137154">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Lesson: Lesson Title</a:t>
            </a:r>
          </a:p>
        </p:txBody>
      </p:sp>
    </p:spTree>
    <p:extLst>
      <p:ext uri="{BB962C8B-B14F-4D97-AF65-F5344CB8AC3E}">
        <p14:creationId xmlns:p14="http://schemas.microsoft.com/office/powerpoint/2010/main" val="3292900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36">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dirty="0"/>
              <a:t>Add single point here</a:t>
            </a:r>
          </a:p>
        </p:txBody>
      </p:sp>
      <p:sp>
        <p:nvSpPr>
          <p:cNvPr id="8" name="Slide Number Placeholder 3"/>
          <p:cNvSpPr txBox="1">
            <a:spLocks/>
          </p:cNvSpPr>
          <p:nvPr userDrawn="1"/>
        </p:nvSpPr>
        <p:spPr>
          <a:xfrm>
            <a:off x="4673600" y="6355080"/>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29" y="6356352"/>
            <a:ext cx="2743200" cy="365125"/>
          </a:xfrm>
        </p:spPr>
        <p:txBody>
          <a:bodyPr/>
          <a:lstStyle>
            <a:lvl1pPr>
              <a:defRPr sz="1000">
                <a:solidFill>
                  <a:srgbClr val="898989"/>
                </a:solidFill>
                <a:latin typeface="Segoe UI" panose="020B0502040204020203" pitchFamily="34" charset="0"/>
                <a:cs typeface="Segoe UI" panose="020B0502040204020203" pitchFamily="34" charset="0"/>
              </a:defRPr>
            </a:lvl1pPr>
          </a:lstStyle>
          <a:p>
            <a:pPr defTabSz="914400" eaLnBrk="1" fontAlgn="auto" hangingPunct="1">
              <a:spcBef>
                <a:spcPts val="0"/>
              </a:spcBef>
              <a:spcAft>
                <a:spcPts val="0"/>
              </a:spcAft>
            </a:pPr>
            <a:fld id="{AFFF257A-30C5-4AFB-911B-BE4CEEA1EA82}" type="slidenum">
              <a:rPr lang="en-US" kern="0" smtClean="0"/>
              <a:pPr defTabSz="914400" eaLnBrk="1" fontAlgn="auto" hangingPunct="1">
                <a:spcBef>
                  <a:spcPts val="0"/>
                </a:spcBef>
                <a:spcAft>
                  <a:spcPts val="0"/>
                </a:spcAft>
              </a:pPr>
              <a:t>‹#›</a:t>
            </a:fld>
            <a:endParaRPr lang="en-US" sz="1800" kern="0" dirty="0"/>
          </a:p>
        </p:txBody>
      </p:sp>
    </p:spTree>
    <p:extLst>
      <p:ext uri="{BB962C8B-B14F-4D97-AF65-F5344CB8AC3E}">
        <p14:creationId xmlns:p14="http://schemas.microsoft.com/office/powerpoint/2010/main" val="19516513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dirty="0">
              <a:ln>
                <a:noFill/>
              </a:ln>
              <a:solidFill>
                <a:sysClr val="windowText" lastClr="000000"/>
              </a:solidFill>
              <a:effectLst/>
              <a:uLnTx/>
              <a:uFillTx/>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70" tIns="137154">
            <a:noAutofit/>
          </a:bodyPr>
          <a:lstStyle>
            <a:lvl1pPr marL="57148" indent="0">
              <a:lnSpc>
                <a:spcPct val="100000"/>
              </a:lnSpc>
              <a:buNone/>
              <a:defRPr sz="3600" baseline="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dirty="0"/>
              <a:t>Demonstration: Title of Demo</a:t>
            </a:r>
          </a:p>
        </p:txBody>
      </p:sp>
    </p:spTree>
    <p:extLst>
      <p:ext uri="{BB962C8B-B14F-4D97-AF65-F5344CB8AC3E}">
        <p14:creationId xmlns:p14="http://schemas.microsoft.com/office/powerpoint/2010/main" val="137526475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36" tIns="45718" rIns="91436" bIns="45718" rtlCol="0" anchor="ctr"/>
          <a:lstStyle>
            <a:lvl1pPr algn="l">
              <a:defRPr sz="1200">
                <a:solidFill>
                  <a:schemeClr val="tx1">
                    <a:tint val="75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fld id="{29FBBBB9-6B33-4163-A4E5-E1F94A1F0FAC}" type="datetime1">
              <a:rPr kumimoji="0" lang="en-US" sz="1200" b="0" i="0" u="none" strike="noStrike" kern="0" cap="none" spc="0" normalizeH="0" baseline="0" noProof="0" smtClean="0">
                <a:ln>
                  <a:noFill/>
                </a:ln>
                <a:solidFill>
                  <a:schemeClr val="tx1">
                    <a:tint val="75000"/>
                  </a:schemeClr>
                </a:solidFill>
                <a:effectLst/>
                <a:uLnTx/>
                <a:uFillTx/>
              </a:rPr>
              <a:t>5/11/2020</a:t>
            </a:fld>
            <a:endParaRPr kumimoji="0" lang="en-US" sz="1200" b="0" i="0" u="none" strike="noStrike" kern="0" cap="none" spc="0" normalizeH="0" baseline="0" noProof="0" dirty="0">
              <a:ln>
                <a:noFill/>
              </a:ln>
              <a:solidFill>
                <a:schemeClr val="tx1">
                  <a:tint val="75000"/>
                </a:schemeClr>
              </a:solidFill>
              <a:effectLst/>
              <a:uLnTx/>
              <a:uFillTx/>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36" tIns="45718" rIns="91436" bIns="45718" rtlCol="0" anchor="ctr"/>
          <a:lstStyle>
            <a:lvl1pPr algn="ctr">
              <a:defRPr sz="1200">
                <a:solidFill>
                  <a:schemeClr val="tx1">
                    <a:tint val="75000"/>
                  </a:schemeClr>
                </a:solidFil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tx1">
                  <a:tint val="75000"/>
                </a:schemeClr>
              </a:solidFill>
              <a:effectLst/>
              <a:uLnTx/>
              <a:uFillTx/>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36" tIns="45718" rIns="91436" bIns="45718" rtlCol="0" anchor="ctr"/>
          <a:lstStyle>
            <a:lvl1pPr algn="r">
              <a:defRPr sz="1000">
                <a:solidFill>
                  <a:srgbClr val="898989"/>
                </a:solidFill>
              </a:defRPr>
            </a:lvl1pPr>
          </a:lstStyle>
          <a:p>
            <a:pPr defTabSz="914400" eaLnBrk="1" fontAlgn="auto" hangingPunct="1">
              <a:spcBef>
                <a:spcPts val="0"/>
              </a:spcBef>
              <a:spcAft>
                <a:spcPts val="0"/>
              </a:spcAft>
            </a:pPr>
            <a:fld id="{AFFF257A-30C5-4AFB-911B-BE4CEEA1EA82}" type="slidenum">
              <a:rPr lang="en-US" kern="0" smtClean="0"/>
              <a:pPr defTabSz="914400" eaLnBrk="1" fontAlgn="auto" hangingPunct="1">
                <a:spcBef>
                  <a:spcPts val="0"/>
                </a:spcBef>
                <a:spcAft>
                  <a:spcPts val="0"/>
                </a:spcAft>
              </a:pPr>
              <a:t>‹#›</a:t>
            </a:fld>
            <a:endParaRPr lang="en-US" sz="1200" kern="0" dirty="0"/>
          </a:p>
        </p:txBody>
      </p:sp>
    </p:spTree>
    <p:extLst>
      <p:ext uri="{BB962C8B-B14F-4D97-AF65-F5344CB8AC3E}">
        <p14:creationId xmlns:p14="http://schemas.microsoft.com/office/powerpoint/2010/main" val="2876403824"/>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 id="2147483882" r:id="rId14"/>
    <p:sldLayoutId id="2147483883" r:id="rId15"/>
    <p:sldLayoutId id="2147483884" r:id="rId16"/>
    <p:sldLayoutId id="2147483885" r:id="rId17"/>
    <p:sldLayoutId id="2147483886" r:id="rId18"/>
    <p:sldLayoutId id="2147483887" r:id="rId19"/>
    <p:sldLayoutId id="2147483888" r:id="rId20"/>
    <p:sldLayoutId id="2147483889" r:id="rId21"/>
    <p:sldLayoutId id="2147483890" r:id="rId22"/>
    <p:sldLayoutId id="2147483891" r:id="rId23"/>
    <p:sldLayoutId id="2147483892" r:id="rId24"/>
    <p:sldLayoutId id="2147483893" r:id="rId25"/>
    <p:sldLayoutId id="2147483894" r:id="rId26"/>
    <p:sldLayoutId id="2147483895" r:id="rId27"/>
    <p:sldLayoutId id="2147483896" r:id="rId28"/>
    <p:sldLayoutId id="2147483897" r:id="rId29"/>
    <p:sldLayoutId id="2147483898" r:id="rId30"/>
    <p:sldLayoutId id="2147483899" r:id="rId31"/>
    <p:sldLayoutId id="2147483900" r:id="rId32"/>
    <p:sldLayoutId id="2147483901" r:id="rId33"/>
    <p:sldLayoutId id="2147483902" r:id="rId34"/>
    <p:sldLayoutId id="2147483903" r:id="rId35"/>
    <p:sldLayoutId id="2147483904" r:id="rId36"/>
    <p:sldLayoutId id="2147483905" r:id="rId37"/>
    <p:sldLayoutId id="2147483906" r:id="rId38"/>
    <p:sldLayoutId id="2147483907" r:id="rId39"/>
    <p:sldLayoutId id="2147483908" r:id="rId40"/>
  </p:sldLayoutIdLst>
  <p:hf hdr="0" ftr="0" dt="0"/>
  <p:txStyles>
    <p:titleStyle>
      <a:lvl1pPr algn="l" defTabSz="914354"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589" indent="-228589" algn="l" defTabSz="914354" rtl="0" eaLnBrk="1" latinLnBrk="0" hangingPunct="1">
        <a:lnSpc>
          <a:spcPct val="90000"/>
        </a:lnSpc>
        <a:spcBef>
          <a:spcPts val="1000"/>
        </a:spcBef>
        <a:spcAft>
          <a:spcPts val="300"/>
        </a:spcAft>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766" indent="-228589" algn="l" defTabSz="914354" rtl="0" eaLnBrk="1" latinLnBrk="0" hangingPunct="1">
        <a:lnSpc>
          <a:spcPct val="90000"/>
        </a:lnSpc>
        <a:spcBef>
          <a:spcPts val="500"/>
        </a:spcBef>
        <a:spcAft>
          <a:spcPts val="300"/>
        </a:spcAft>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2942" indent="-228589" algn="l" defTabSz="914354" rtl="0" eaLnBrk="1" latinLnBrk="0" hangingPunct="1">
        <a:lnSpc>
          <a:spcPct val="90000"/>
        </a:lnSpc>
        <a:spcBef>
          <a:spcPts val="500"/>
        </a:spcBef>
        <a:spcAft>
          <a:spcPts val="300"/>
        </a:spcAft>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120" indent="-228589" algn="l" defTabSz="914354" rtl="0" eaLnBrk="1" latinLnBrk="0" hangingPunct="1">
        <a:lnSpc>
          <a:spcPct val="90000"/>
        </a:lnSpc>
        <a:spcBef>
          <a:spcPts val="500"/>
        </a:spcBef>
        <a:spcAft>
          <a:spcPts val="300"/>
        </a:spcAft>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298" indent="-228589" algn="l" defTabSz="914354" rtl="0" eaLnBrk="1" latinLnBrk="0" hangingPunct="1">
        <a:lnSpc>
          <a:spcPct val="90000"/>
        </a:lnSpc>
        <a:spcBef>
          <a:spcPts val="500"/>
        </a:spcBef>
        <a:spcAft>
          <a:spcPts val="300"/>
        </a:spcAft>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www.similartech.com/categories/framework" TargetMode="External"/><Relationship Id="rId3" Type="http://schemas.openxmlformats.org/officeDocument/2006/relationships/hyperlink" Target="https://www.microsoft.com/net/customers#raygun" TargetMode="External"/><Relationship Id="rId7" Type="http://schemas.openxmlformats.org/officeDocument/2006/relationships/image" Target="../media/image27.svg"/><Relationship Id="rId2" Type="http://schemas.openxmlformats.org/officeDocument/2006/relationships/notesSlide" Target="../notesSlides/notesSlide10.xml"/><Relationship Id="rId1" Type="http://schemas.openxmlformats.org/officeDocument/2006/relationships/slideLayout" Target="../slideLayouts/slideLayout40.xml"/><Relationship Id="rId6" Type="http://schemas.openxmlformats.org/officeDocument/2006/relationships/image" Target="../media/image26.png"/><Relationship Id="rId5" Type="http://schemas.openxmlformats.org/officeDocument/2006/relationships/hyperlink" Target="https://www.microsoft.com/net/customers#tencent" TargetMode="External"/><Relationship Id="rId4" Type="http://schemas.openxmlformats.org/officeDocument/2006/relationships/hyperlink" Target="https://www.microsoft.com/net/customers#godaddy"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microsoft.com/net/customers" TargetMode="External"/><Relationship Id="rId2" Type="http://schemas.openxmlformats.org/officeDocument/2006/relationships/notesSlide" Target="../notesSlides/notesSlide11.xml"/><Relationship Id="rId1" Type="http://schemas.openxmlformats.org/officeDocument/2006/relationships/slideLayout" Target="../slideLayouts/slideLayout40.xml"/><Relationship Id="rId4" Type="http://schemas.openxmlformats.org/officeDocument/2006/relationships/hyperlink" Target="https://www.techempower.com/benchmarks/#section=data-r15&amp;hw=ph&amp;test=plaintex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39.xml"/><Relationship Id="rId5" Type="http://schemas.microsoft.com/office/2007/relationships/hdphoto" Target="../media/hdphoto2.wdp"/><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36.xml"/><Relationship Id="rId5" Type="http://schemas.openxmlformats.org/officeDocument/2006/relationships/image" Target="../media/image32.png"/><Relationship Id="rId4" Type="http://schemas.openxmlformats.org/officeDocument/2006/relationships/image" Target="../media/image31.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hyperlink" Target="https://github.com/dotnet/standard/blob/master/docs/versions/netstandard1.5.md" TargetMode="External"/><Relationship Id="rId3" Type="http://schemas.openxmlformats.org/officeDocument/2006/relationships/hyperlink" Target="https://github.com/dotnet/standard/blob/master/docs/versions/netstandard1.0.md" TargetMode="External"/><Relationship Id="rId7" Type="http://schemas.openxmlformats.org/officeDocument/2006/relationships/hyperlink" Target="https://github.com/dotnet/standard/blob/master/docs/versions/netstandard1.4.md" TargetMode="External"/><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hyperlink" Target="https://github.com/dotnet/standard/blob/master/docs/versions/netstandard1.3.md" TargetMode="External"/><Relationship Id="rId11" Type="http://schemas.openxmlformats.org/officeDocument/2006/relationships/hyperlink" Target="https://github.com/dotnet/standard/blob/master/docs/versions/netstandard2.1.md" TargetMode="External"/><Relationship Id="rId5" Type="http://schemas.openxmlformats.org/officeDocument/2006/relationships/hyperlink" Target="https://github.com/dotnet/standard/blob/master/docs/versions/netstandard1.2.md" TargetMode="External"/><Relationship Id="rId10" Type="http://schemas.openxmlformats.org/officeDocument/2006/relationships/hyperlink" Target="https://github.com/dotnet/standard/blob/master/docs/versions/netstandard2.0.md" TargetMode="External"/><Relationship Id="rId4" Type="http://schemas.openxmlformats.org/officeDocument/2006/relationships/hyperlink" Target="https://github.com/dotnet/standard/blob/master/docs/versions/netstandard1.1.md" TargetMode="External"/><Relationship Id="rId9" Type="http://schemas.openxmlformats.org/officeDocument/2006/relationships/hyperlink" Target="https://github.com/dotnet/standard/blob/master/docs/versions/netstandard1.6.md"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dotnet.microsoft.com/platform/dotnet-standard" TargetMode="External"/><Relationship Id="rId2" Type="http://schemas.openxmlformats.org/officeDocument/2006/relationships/image" Target="../media/image33.gif"/><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hyperlink" Target="https://docs.microsoft.com/en-us/dotnet/api/"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dotnetnew.azurewebsites.net/"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www.nuget.org/packages/Cake.Tool/" TargetMode="External"/><Relationship Id="rId2" Type="http://schemas.openxmlformats.org/officeDocument/2006/relationships/hyperlink" Target="https://www.nuget.org/packages/dotnet-aspnet-codegenerator/" TargetMode="External"/><Relationship Id="rId1" Type="http://schemas.openxmlformats.org/officeDocument/2006/relationships/slideLayout" Target="../slideLayouts/slideLayout3.xml"/><Relationship Id="rId5" Type="http://schemas.openxmlformats.org/officeDocument/2006/relationships/hyperlink" Target="https://github.com/natemcmaster/dotnet-tools" TargetMode="External"/><Relationship Id="rId4" Type="http://schemas.openxmlformats.org/officeDocument/2006/relationships/hyperlink" Target="https://www.nuget.org/packages/dotnet-format/"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hyperlink" Target="https://code.visualstudio.com/"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7.xml.rels><?xml version="1.0" encoding="UTF-8" standalone="yes"?>
<Relationships xmlns="http://schemas.openxmlformats.org/package/2006/relationships"><Relationship Id="rId3" Type="http://schemas.openxmlformats.org/officeDocument/2006/relationships/hyperlink" Target="https://dotnet.microsoft.com/platform/support/policy/dotnet-core"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8" Type="http://schemas.openxmlformats.org/officeDocument/2006/relationships/hyperlink" Target="https://github.com/dotnet/extensions" TargetMode="External"/><Relationship Id="rId3" Type="http://schemas.openxmlformats.org/officeDocument/2006/relationships/hyperlink" Target="https://github.com/dotnet/sdk" TargetMode="External"/><Relationship Id="rId7" Type="http://schemas.openxmlformats.org/officeDocument/2006/relationships/hyperlink" Target="https://github.com/dotnet/efcore" TargetMode="External"/><Relationship Id="rId2" Type="http://schemas.openxmlformats.org/officeDocument/2006/relationships/hyperlink" Target="https://github.com/dotnet/runtime" TargetMode="External"/><Relationship Id="rId1" Type="http://schemas.openxmlformats.org/officeDocument/2006/relationships/slideLayout" Target="../slideLayouts/slideLayout3.xml"/><Relationship Id="rId6" Type="http://schemas.openxmlformats.org/officeDocument/2006/relationships/hyperlink" Target="https://docs.microsoft.com/aspnet/core/" TargetMode="External"/><Relationship Id="rId5" Type="http://schemas.openxmlformats.org/officeDocument/2006/relationships/hyperlink" Target="https://github.com/aspnet/Docs" TargetMode="External"/><Relationship Id="rId4" Type="http://schemas.openxmlformats.org/officeDocument/2006/relationships/hyperlink" Target="https://github.com/dotnet/aspnetcore"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www.dot.net/" TargetMode="External"/><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dotnet/winforms" TargetMode="External"/><Relationship Id="rId2" Type="http://schemas.openxmlformats.org/officeDocument/2006/relationships/hyperlink" Target="https://github.com/aspnet/AspNetWebStack" TargetMode="External"/><Relationship Id="rId1" Type="http://schemas.openxmlformats.org/officeDocument/2006/relationships/slideLayout" Target="../slideLayouts/slideLayout3.xml"/><Relationship Id="rId5" Type="http://schemas.openxmlformats.org/officeDocument/2006/relationships/hyperlink" Target="https://entityframework.codeplex.com/" TargetMode="External"/><Relationship Id="rId4" Type="http://schemas.openxmlformats.org/officeDocument/2006/relationships/hyperlink" Target="https://github.com/dotnet/ef6"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aspnet" TargetMode="External"/><Relationship Id="rId2" Type="http://schemas.openxmlformats.org/officeDocument/2006/relationships/hyperlink" Target="https://github.com/dotnet" TargetMode="External"/><Relationship Id="rId1" Type="http://schemas.openxmlformats.org/officeDocument/2006/relationships/slideLayout" Target="../slideLayouts/slideLayout3.xml"/><Relationship Id="rId6" Type="http://schemas.openxmlformats.org/officeDocument/2006/relationships/hyperlink" Target="https://github.com/sharepoint" TargetMode="External"/><Relationship Id="rId5" Type="http://schemas.openxmlformats.org/officeDocument/2006/relationships/hyperlink" Target="https://github.com/azure" TargetMode="External"/><Relationship Id="rId4" Type="http://schemas.openxmlformats.org/officeDocument/2006/relationships/hyperlink" Target="https://github.com/microsoft"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7.xml"/><Relationship Id="rId16" Type="http://schemas.openxmlformats.org/officeDocument/2006/relationships/image" Target="../media/image18.png"/><Relationship Id="rId1" Type="http://schemas.openxmlformats.org/officeDocument/2006/relationships/slideLayout" Target="../slideLayouts/slideLayout39.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19.png"/><Relationship Id="rId7" Type="http://schemas.openxmlformats.org/officeDocument/2006/relationships/image" Target="../media/image22.png"/><Relationship Id="rId12"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6.xml"/><Relationship Id="rId6" Type="http://schemas.microsoft.com/office/2007/relationships/hdphoto" Target="../media/hdphoto1.wdp"/><Relationship Id="rId11" Type="http://schemas.openxmlformats.org/officeDocument/2006/relationships/image" Target="../media/image15.png"/><Relationship Id="rId5" Type="http://schemas.openxmlformats.org/officeDocument/2006/relationships/image" Target="../media/image21.png"/><Relationship Id="rId10" Type="http://schemas.openxmlformats.org/officeDocument/2006/relationships/image" Target="../media/image14.png"/><Relationship Id="rId4" Type="http://schemas.openxmlformats.org/officeDocument/2006/relationships/image" Target="../media/image20.png"/><Relationship Id="rId9" Type="http://schemas.openxmlformats.org/officeDocument/2006/relationships/image" Target="../media/image13.png"/><Relationship Id="rId1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40.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7" name="Text Placeholder 4"/>
          <p:cNvSpPr>
            <a:spLocks noGrp="1"/>
          </p:cNvSpPr>
          <p:nvPr>
            <p:ph type="body" sz="quarter" idx="13"/>
          </p:nvPr>
        </p:nvSpPr>
        <p:spPr/>
        <p:txBody>
          <a:bodyPr/>
          <a:lstStyle/>
          <a:p>
            <a:r>
              <a:rPr lang="en-US" altLang="en-US" dirty="0"/>
              <a:t>.NET Core: Developing Cross-Platform Web Apps with ASP.NET Core – Workshop</a:t>
            </a:r>
            <a:r>
              <a:rPr lang="en-US" altLang="en-US" i="1" dirty="0"/>
              <a:t>PLUS </a:t>
            </a:r>
          </a:p>
        </p:txBody>
      </p:sp>
      <p:sp>
        <p:nvSpPr>
          <p:cNvPr id="2" name="Slide Number Placeholder 1"/>
          <p:cNvSpPr>
            <a:spLocks noGrp="1"/>
          </p:cNvSpPr>
          <p:nvPr>
            <p:ph type="sldNum" sz="quarter" idx="4294967295"/>
          </p:nvPr>
        </p:nvSpPr>
        <p:spPr>
          <a:xfrm>
            <a:off x="9347200" y="6492875"/>
            <a:ext cx="2844800" cy="365125"/>
          </a:xfrm>
        </p:spPr>
        <p:txBody>
          <a:bodyPr/>
          <a:lstStyle/>
          <a:p>
            <a:pPr>
              <a:defRPr/>
            </a:pPr>
            <a:fld id="{A0AE9EC9-F182-4A35-8041-CBBE9CFA6E78}" type="slidenum">
              <a:rPr lang="en-US" smtClean="0"/>
              <a:pPr>
                <a:defRPr/>
              </a:pPr>
              <a:t>1</a:t>
            </a:fld>
            <a:endParaRPr lang="en-US" dirty="0"/>
          </a:p>
        </p:txBody>
      </p:sp>
      <p:sp>
        <p:nvSpPr>
          <p:cNvPr id="5" name="Content Placeholder 13"/>
          <p:cNvSpPr txBox="1">
            <a:spLocks/>
          </p:cNvSpPr>
          <p:nvPr/>
        </p:nvSpPr>
        <p:spPr>
          <a:xfrm>
            <a:off x="0" y="5486400"/>
            <a:ext cx="2667000" cy="301752"/>
          </a:xfrm>
          <a:prstGeom prst="rect">
            <a:avLst/>
          </a:prstGeom>
          <a:solidFill>
            <a:schemeClr val="tx1">
              <a:lumMod val="85000"/>
              <a:alpha val="88000"/>
            </a:schemeClr>
          </a:solidFill>
        </p:spPr>
        <p:txBody>
          <a:bodyPr anchor="ctr"/>
          <a:lstStyle>
            <a:lvl1pPr algn="l" rtl="0" fontAlgn="base">
              <a:lnSpc>
                <a:spcPct val="120000"/>
              </a:lnSpc>
              <a:spcBef>
                <a:spcPct val="20000"/>
              </a:spcBef>
              <a:spcAft>
                <a:spcPct val="0"/>
              </a:spcAft>
              <a:buFont typeface="+mj-lt"/>
              <a:defRPr sz="1400">
                <a:solidFill>
                  <a:schemeClr val="bg1"/>
                </a:solidFill>
                <a:latin typeface="+mn-lt"/>
                <a:ea typeface="Segoe Pro Light"/>
                <a:cs typeface="Segoe Pro Light"/>
              </a:defRPr>
            </a:lvl1pPr>
            <a:lvl2pPr algn="l" rtl="0" fontAlgn="base">
              <a:lnSpc>
                <a:spcPct val="120000"/>
              </a:lnSpc>
              <a:spcBef>
                <a:spcPct val="20000"/>
              </a:spcBef>
              <a:spcAft>
                <a:spcPct val="0"/>
              </a:spcAft>
              <a:defRPr sz="1400">
                <a:solidFill>
                  <a:schemeClr val="bg1"/>
                </a:solidFill>
                <a:latin typeface="+mn-lt"/>
                <a:ea typeface="Segoe Pro Light"/>
                <a:cs typeface="Segoe Pro Light"/>
              </a:defRPr>
            </a:lvl2pPr>
            <a:lvl3pPr marL="342900" indent="-342900" algn="l" rtl="0" fontAlgn="base">
              <a:lnSpc>
                <a:spcPct val="120000"/>
              </a:lnSpc>
              <a:spcBef>
                <a:spcPct val="20000"/>
              </a:spcBef>
              <a:spcAft>
                <a:spcPct val="0"/>
              </a:spcAft>
              <a:defRPr sz="1400">
                <a:solidFill>
                  <a:schemeClr val="bg1"/>
                </a:solidFill>
                <a:latin typeface="+mn-lt"/>
                <a:ea typeface="Segoe Pro Light"/>
                <a:cs typeface="Segoe Pro Light"/>
              </a:defRPr>
            </a:lvl3pPr>
            <a:lvl4pPr algn="l" rtl="0" fontAlgn="base">
              <a:lnSpc>
                <a:spcPct val="120000"/>
              </a:lnSpc>
              <a:spcBef>
                <a:spcPct val="20000"/>
              </a:spcBef>
              <a:spcAft>
                <a:spcPct val="0"/>
              </a:spcAft>
              <a:buFont typeface="Arial" panose="020B0604020202020204" pitchFamily="34" charset="0"/>
              <a:defRPr sz="1400">
                <a:solidFill>
                  <a:schemeClr val="bg1"/>
                </a:solidFill>
                <a:latin typeface="+mn-lt"/>
                <a:ea typeface="Segoe Pro Light"/>
                <a:cs typeface="Segoe Pro Light"/>
              </a:defRPr>
            </a:lvl4pPr>
            <a:lvl5pPr algn="l" rtl="0" fontAlgn="base">
              <a:lnSpc>
                <a:spcPct val="120000"/>
              </a:lnSpc>
              <a:spcBef>
                <a:spcPct val="20000"/>
              </a:spcBef>
              <a:spcAft>
                <a:spcPct val="0"/>
              </a:spcAft>
              <a:defRPr sz="1400">
                <a:solidFill>
                  <a:schemeClr val="bg1"/>
                </a:solidFill>
                <a:latin typeface="+mn-lt"/>
                <a:ea typeface="Segoe Pro Light"/>
                <a:cs typeface="Segoe Pro Light"/>
              </a:defRPr>
            </a:lvl5pPr>
            <a:lvl6pPr marL="457200" algn="l" rtl="0" fontAlgn="base">
              <a:lnSpc>
                <a:spcPct val="120000"/>
              </a:lnSpc>
              <a:spcBef>
                <a:spcPct val="20000"/>
              </a:spcBef>
              <a:spcAft>
                <a:spcPct val="0"/>
              </a:spcAft>
              <a:defRPr sz="1400">
                <a:solidFill>
                  <a:schemeClr val="bg1"/>
                </a:solidFill>
                <a:latin typeface="+mn-lt"/>
                <a:ea typeface="Segoe Pro Light"/>
                <a:cs typeface="Segoe Pro Light"/>
              </a:defRPr>
            </a:lvl6pPr>
            <a:lvl7pPr marL="914400" algn="l" rtl="0" fontAlgn="base">
              <a:lnSpc>
                <a:spcPct val="120000"/>
              </a:lnSpc>
              <a:spcBef>
                <a:spcPct val="20000"/>
              </a:spcBef>
              <a:spcAft>
                <a:spcPct val="0"/>
              </a:spcAft>
              <a:defRPr sz="1400">
                <a:solidFill>
                  <a:schemeClr val="bg1"/>
                </a:solidFill>
                <a:latin typeface="+mn-lt"/>
                <a:ea typeface="Segoe Pro Light"/>
                <a:cs typeface="Segoe Pro Light"/>
              </a:defRPr>
            </a:lvl7pPr>
            <a:lvl8pPr marL="1371600" algn="l" rtl="0" fontAlgn="base">
              <a:lnSpc>
                <a:spcPct val="120000"/>
              </a:lnSpc>
              <a:spcBef>
                <a:spcPct val="20000"/>
              </a:spcBef>
              <a:spcAft>
                <a:spcPct val="0"/>
              </a:spcAft>
              <a:defRPr sz="1400">
                <a:solidFill>
                  <a:schemeClr val="bg1"/>
                </a:solidFill>
                <a:latin typeface="+mn-lt"/>
                <a:ea typeface="Segoe Pro Light"/>
                <a:cs typeface="Segoe Pro Light"/>
              </a:defRPr>
            </a:lvl8pPr>
            <a:lvl9pPr marL="1828800" algn="l" rtl="0" fontAlgn="base">
              <a:lnSpc>
                <a:spcPct val="120000"/>
              </a:lnSpc>
              <a:spcBef>
                <a:spcPct val="20000"/>
              </a:spcBef>
              <a:spcAft>
                <a:spcPct val="0"/>
              </a:spcAft>
              <a:defRPr sz="1400">
                <a:solidFill>
                  <a:schemeClr val="bg1"/>
                </a:solidFill>
                <a:latin typeface="+mn-lt"/>
                <a:ea typeface="Segoe Pro Light"/>
                <a:cs typeface="Segoe Pro Light"/>
              </a:defRPr>
            </a:lvl9pPr>
          </a:lstStyle>
          <a:p>
            <a:pPr defTabSz="914400" eaLnBrk="1" hangingPunct="1"/>
            <a:r>
              <a:rPr lang="en-US" kern="0" dirty="0"/>
              <a:t>&lt; Engineer Name &gt;</a:t>
            </a:r>
          </a:p>
        </p:txBody>
      </p:sp>
      <p:sp>
        <p:nvSpPr>
          <p:cNvPr id="8" name="Content Placeholder 13"/>
          <p:cNvSpPr txBox="1">
            <a:spLocks/>
          </p:cNvSpPr>
          <p:nvPr/>
        </p:nvSpPr>
        <p:spPr>
          <a:xfrm>
            <a:off x="0" y="5828884"/>
            <a:ext cx="2667000" cy="301752"/>
          </a:xfrm>
          <a:prstGeom prst="rect">
            <a:avLst/>
          </a:prstGeom>
          <a:solidFill>
            <a:schemeClr val="tx1">
              <a:lumMod val="85000"/>
              <a:alpha val="88000"/>
            </a:schemeClr>
          </a:solidFill>
        </p:spPr>
        <p:txBody>
          <a:bodyPr anchor="ctr"/>
          <a:lstStyle>
            <a:lvl1pPr algn="l" rtl="0" fontAlgn="base">
              <a:lnSpc>
                <a:spcPct val="120000"/>
              </a:lnSpc>
              <a:spcBef>
                <a:spcPct val="20000"/>
              </a:spcBef>
              <a:spcAft>
                <a:spcPct val="0"/>
              </a:spcAft>
              <a:buFont typeface="+mj-lt"/>
              <a:defRPr sz="1400">
                <a:solidFill>
                  <a:schemeClr val="bg1"/>
                </a:solidFill>
                <a:latin typeface="+mn-lt"/>
                <a:ea typeface="Segoe Pro Light"/>
                <a:cs typeface="Segoe Pro Light"/>
              </a:defRPr>
            </a:lvl1pPr>
            <a:lvl2pPr algn="l" rtl="0" fontAlgn="base">
              <a:lnSpc>
                <a:spcPct val="120000"/>
              </a:lnSpc>
              <a:spcBef>
                <a:spcPct val="20000"/>
              </a:spcBef>
              <a:spcAft>
                <a:spcPct val="0"/>
              </a:spcAft>
              <a:defRPr sz="1400">
                <a:solidFill>
                  <a:schemeClr val="bg1"/>
                </a:solidFill>
                <a:latin typeface="+mn-lt"/>
                <a:ea typeface="Segoe Pro Light"/>
                <a:cs typeface="Segoe Pro Light"/>
              </a:defRPr>
            </a:lvl2pPr>
            <a:lvl3pPr marL="342900" indent="-342900" algn="l" rtl="0" fontAlgn="base">
              <a:lnSpc>
                <a:spcPct val="120000"/>
              </a:lnSpc>
              <a:spcBef>
                <a:spcPct val="20000"/>
              </a:spcBef>
              <a:spcAft>
                <a:spcPct val="0"/>
              </a:spcAft>
              <a:defRPr sz="1400">
                <a:solidFill>
                  <a:schemeClr val="bg1"/>
                </a:solidFill>
                <a:latin typeface="+mn-lt"/>
                <a:ea typeface="Segoe Pro Light"/>
                <a:cs typeface="Segoe Pro Light"/>
              </a:defRPr>
            </a:lvl3pPr>
            <a:lvl4pPr algn="l" rtl="0" fontAlgn="base">
              <a:lnSpc>
                <a:spcPct val="120000"/>
              </a:lnSpc>
              <a:spcBef>
                <a:spcPct val="20000"/>
              </a:spcBef>
              <a:spcAft>
                <a:spcPct val="0"/>
              </a:spcAft>
              <a:buFont typeface="Arial" panose="020B0604020202020204" pitchFamily="34" charset="0"/>
              <a:defRPr sz="1400">
                <a:solidFill>
                  <a:schemeClr val="bg1"/>
                </a:solidFill>
                <a:latin typeface="+mn-lt"/>
                <a:ea typeface="Segoe Pro Light"/>
                <a:cs typeface="Segoe Pro Light"/>
              </a:defRPr>
            </a:lvl4pPr>
            <a:lvl5pPr algn="l" rtl="0" fontAlgn="base">
              <a:lnSpc>
                <a:spcPct val="120000"/>
              </a:lnSpc>
              <a:spcBef>
                <a:spcPct val="20000"/>
              </a:spcBef>
              <a:spcAft>
                <a:spcPct val="0"/>
              </a:spcAft>
              <a:defRPr sz="1400">
                <a:solidFill>
                  <a:schemeClr val="bg1"/>
                </a:solidFill>
                <a:latin typeface="+mn-lt"/>
                <a:ea typeface="Segoe Pro Light"/>
                <a:cs typeface="Segoe Pro Light"/>
              </a:defRPr>
            </a:lvl5pPr>
            <a:lvl6pPr marL="457200" algn="l" rtl="0" fontAlgn="base">
              <a:lnSpc>
                <a:spcPct val="120000"/>
              </a:lnSpc>
              <a:spcBef>
                <a:spcPct val="20000"/>
              </a:spcBef>
              <a:spcAft>
                <a:spcPct val="0"/>
              </a:spcAft>
              <a:defRPr sz="1400">
                <a:solidFill>
                  <a:schemeClr val="bg1"/>
                </a:solidFill>
                <a:latin typeface="+mn-lt"/>
                <a:ea typeface="Segoe Pro Light"/>
                <a:cs typeface="Segoe Pro Light"/>
              </a:defRPr>
            </a:lvl6pPr>
            <a:lvl7pPr marL="914400" algn="l" rtl="0" fontAlgn="base">
              <a:lnSpc>
                <a:spcPct val="120000"/>
              </a:lnSpc>
              <a:spcBef>
                <a:spcPct val="20000"/>
              </a:spcBef>
              <a:spcAft>
                <a:spcPct val="0"/>
              </a:spcAft>
              <a:defRPr sz="1400">
                <a:solidFill>
                  <a:schemeClr val="bg1"/>
                </a:solidFill>
                <a:latin typeface="+mn-lt"/>
                <a:ea typeface="Segoe Pro Light"/>
                <a:cs typeface="Segoe Pro Light"/>
              </a:defRPr>
            </a:lvl7pPr>
            <a:lvl8pPr marL="1371600" algn="l" rtl="0" fontAlgn="base">
              <a:lnSpc>
                <a:spcPct val="120000"/>
              </a:lnSpc>
              <a:spcBef>
                <a:spcPct val="20000"/>
              </a:spcBef>
              <a:spcAft>
                <a:spcPct val="0"/>
              </a:spcAft>
              <a:defRPr sz="1400">
                <a:solidFill>
                  <a:schemeClr val="bg1"/>
                </a:solidFill>
                <a:latin typeface="+mn-lt"/>
                <a:ea typeface="Segoe Pro Light"/>
                <a:cs typeface="Segoe Pro Light"/>
              </a:defRPr>
            </a:lvl8pPr>
            <a:lvl9pPr marL="1828800" algn="l" rtl="0" fontAlgn="base">
              <a:lnSpc>
                <a:spcPct val="120000"/>
              </a:lnSpc>
              <a:spcBef>
                <a:spcPct val="20000"/>
              </a:spcBef>
              <a:spcAft>
                <a:spcPct val="0"/>
              </a:spcAft>
              <a:defRPr sz="1400">
                <a:solidFill>
                  <a:schemeClr val="bg1"/>
                </a:solidFill>
                <a:latin typeface="+mn-lt"/>
                <a:ea typeface="Segoe Pro Light"/>
                <a:cs typeface="Segoe Pro Light"/>
              </a:defRPr>
            </a:lvl9pPr>
          </a:lstStyle>
          <a:p>
            <a:pPr defTabSz="914400" eaLnBrk="1" hangingPunct="1"/>
            <a:r>
              <a:rPr lang="en-US" kern="0" dirty="0"/>
              <a:t>Premier Field Engineer</a:t>
            </a:r>
          </a:p>
        </p:txBody>
      </p:sp>
      <p:sp>
        <p:nvSpPr>
          <p:cNvPr id="6" name="Content Placeholder 13"/>
          <p:cNvSpPr txBox="1">
            <a:spLocks/>
          </p:cNvSpPr>
          <p:nvPr/>
        </p:nvSpPr>
        <p:spPr>
          <a:xfrm>
            <a:off x="11658600" y="5830408"/>
            <a:ext cx="533400" cy="301752"/>
          </a:xfrm>
          <a:prstGeom prst="rect">
            <a:avLst/>
          </a:prstGeom>
          <a:solidFill>
            <a:schemeClr val="tx1">
              <a:lumMod val="85000"/>
              <a:alpha val="88000"/>
            </a:schemeClr>
          </a:solidFill>
        </p:spPr>
        <p:txBody>
          <a:bodyPr anchor="ctr"/>
          <a:lstStyle>
            <a:lvl1pPr algn="l" rtl="0" fontAlgn="base">
              <a:lnSpc>
                <a:spcPct val="120000"/>
              </a:lnSpc>
              <a:spcBef>
                <a:spcPct val="20000"/>
              </a:spcBef>
              <a:spcAft>
                <a:spcPct val="0"/>
              </a:spcAft>
              <a:buFont typeface="+mj-lt"/>
              <a:defRPr sz="1400">
                <a:solidFill>
                  <a:schemeClr val="bg1"/>
                </a:solidFill>
                <a:latin typeface="+mn-lt"/>
                <a:ea typeface="Segoe Pro Light"/>
                <a:cs typeface="Segoe Pro Light"/>
              </a:defRPr>
            </a:lvl1pPr>
            <a:lvl2pPr algn="l" rtl="0" fontAlgn="base">
              <a:lnSpc>
                <a:spcPct val="120000"/>
              </a:lnSpc>
              <a:spcBef>
                <a:spcPct val="20000"/>
              </a:spcBef>
              <a:spcAft>
                <a:spcPct val="0"/>
              </a:spcAft>
              <a:defRPr sz="1400">
                <a:solidFill>
                  <a:schemeClr val="bg1"/>
                </a:solidFill>
                <a:latin typeface="+mn-lt"/>
                <a:ea typeface="Segoe Pro Light"/>
                <a:cs typeface="Segoe Pro Light"/>
              </a:defRPr>
            </a:lvl2pPr>
            <a:lvl3pPr marL="342900" indent="-342900" algn="l" rtl="0" fontAlgn="base">
              <a:lnSpc>
                <a:spcPct val="120000"/>
              </a:lnSpc>
              <a:spcBef>
                <a:spcPct val="20000"/>
              </a:spcBef>
              <a:spcAft>
                <a:spcPct val="0"/>
              </a:spcAft>
              <a:defRPr sz="1400">
                <a:solidFill>
                  <a:schemeClr val="bg1"/>
                </a:solidFill>
                <a:latin typeface="+mn-lt"/>
                <a:ea typeface="Segoe Pro Light"/>
                <a:cs typeface="Segoe Pro Light"/>
              </a:defRPr>
            </a:lvl3pPr>
            <a:lvl4pPr algn="l" rtl="0" fontAlgn="base">
              <a:lnSpc>
                <a:spcPct val="120000"/>
              </a:lnSpc>
              <a:spcBef>
                <a:spcPct val="20000"/>
              </a:spcBef>
              <a:spcAft>
                <a:spcPct val="0"/>
              </a:spcAft>
              <a:buFont typeface="Arial" panose="020B0604020202020204" pitchFamily="34" charset="0"/>
              <a:defRPr sz="1400">
                <a:solidFill>
                  <a:schemeClr val="bg1"/>
                </a:solidFill>
                <a:latin typeface="+mn-lt"/>
                <a:ea typeface="Segoe Pro Light"/>
                <a:cs typeface="Segoe Pro Light"/>
              </a:defRPr>
            </a:lvl4pPr>
            <a:lvl5pPr algn="l" rtl="0" fontAlgn="base">
              <a:lnSpc>
                <a:spcPct val="120000"/>
              </a:lnSpc>
              <a:spcBef>
                <a:spcPct val="20000"/>
              </a:spcBef>
              <a:spcAft>
                <a:spcPct val="0"/>
              </a:spcAft>
              <a:defRPr sz="1400">
                <a:solidFill>
                  <a:schemeClr val="bg1"/>
                </a:solidFill>
                <a:latin typeface="+mn-lt"/>
                <a:ea typeface="Segoe Pro Light"/>
                <a:cs typeface="Segoe Pro Light"/>
              </a:defRPr>
            </a:lvl5pPr>
            <a:lvl6pPr marL="457200" algn="l" rtl="0" fontAlgn="base">
              <a:lnSpc>
                <a:spcPct val="120000"/>
              </a:lnSpc>
              <a:spcBef>
                <a:spcPct val="20000"/>
              </a:spcBef>
              <a:spcAft>
                <a:spcPct val="0"/>
              </a:spcAft>
              <a:defRPr sz="1400">
                <a:solidFill>
                  <a:schemeClr val="bg1"/>
                </a:solidFill>
                <a:latin typeface="+mn-lt"/>
                <a:ea typeface="Segoe Pro Light"/>
                <a:cs typeface="Segoe Pro Light"/>
              </a:defRPr>
            </a:lvl6pPr>
            <a:lvl7pPr marL="914400" algn="l" rtl="0" fontAlgn="base">
              <a:lnSpc>
                <a:spcPct val="120000"/>
              </a:lnSpc>
              <a:spcBef>
                <a:spcPct val="20000"/>
              </a:spcBef>
              <a:spcAft>
                <a:spcPct val="0"/>
              </a:spcAft>
              <a:defRPr sz="1400">
                <a:solidFill>
                  <a:schemeClr val="bg1"/>
                </a:solidFill>
                <a:latin typeface="+mn-lt"/>
                <a:ea typeface="Segoe Pro Light"/>
                <a:cs typeface="Segoe Pro Light"/>
              </a:defRPr>
            </a:lvl7pPr>
            <a:lvl8pPr marL="1371600" algn="l" rtl="0" fontAlgn="base">
              <a:lnSpc>
                <a:spcPct val="120000"/>
              </a:lnSpc>
              <a:spcBef>
                <a:spcPct val="20000"/>
              </a:spcBef>
              <a:spcAft>
                <a:spcPct val="0"/>
              </a:spcAft>
              <a:defRPr sz="1400">
                <a:solidFill>
                  <a:schemeClr val="bg1"/>
                </a:solidFill>
                <a:latin typeface="+mn-lt"/>
                <a:ea typeface="Segoe Pro Light"/>
                <a:cs typeface="Segoe Pro Light"/>
              </a:defRPr>
            </a:lvl8pPr>
            <a:lvl9pPr marL="1828800" algn="l" rtl="0" fontAlgn="base">
              <a:lnSpc>
                <a:spcPct val="120000"/>
              </a:lnSpc>
              <a:spcBef>
                <a:spcPct val="20000"/>
              </a:spcBef>
              <a:spcAft>
                <a:spcPct val="0"/>
              </a:spcAft>
              <a:defRPr sz="1400">
                <a:solidFill>
                  <a:schemeClr val="bg1"/>
                </a:solidFill>
                <a:latin typeface="+mn-lt"/>
                <a:ea typeface="Segoe Pro Light"/>
                <a:cs typeface="Segoe Pro Light"/>
              </a:defRPr>
            </a:lvl9pPr>
          </a:lstStyle>
          <a:p>
            <a:pPr defTabSz="914400" eaLnBrk="1" hangingPunct="1"/>
            <a:r>
              <a:rPr lang="en-US" kern="0" dirty="0"/>
              <a:t>v3.1</a:t>
            </a:r>
          </a:p>
        </p:txBody>
      </p:sp>
    </p:spTree>
    <p:extLst>
      <p:ext uri="{BB962C8B-B14F-4D97-AF65-F5344CB8AC3E}">
        <p14:creationId xmlns:p14="http://schemas.microsoft.com/office/powerpoint/2010/main" val="3899054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97F4E-0E95-4154-9147-9F5F1A20F9BE}"/>
              </a:ext>
            </a:extLst>
          </p:cNvPr>
          <p:cNvSpPr>
            <a:spLocks noGrp="1"/>
          </p:cNvSpPr>
          <p:nvPr>
            <p:ph type="title"/>
          </p:nvPr>
        </p:nvSpPr>
        <p:spPr/>
        <p:txBody>
          <a:bodyPr>
            <a:normAutofit fontScale="90000"/>
          </a:bodyPr>
          <a:lstStyle/>
          <a:p>
            <a:r>
              <a:rPr lang="en-US" sz="4000" b="1" dirty="0"/>
              <a:t>.NET is the platform of choice for the top 100K websites</a:t>
            </a:r>
          </a:p>
        </p:txBody>
      </p:sp>
      <p:sp>
        <p:nvSpPr>
          <p:cNvPr id="3" name="Text Placeholder 2">
            <a:extLst>
              <a:ext uri="{FF2B5EF4-FFF2-40B4-BE49-F238E27FC236}">
                <a16:creationId xmlns:a16="http://schemas.microsoft.com/office/drawing/2014/main" id="{FE73A3E1-61CF-4C31-9AD1-47B8E7B459C8}"/>
              </a:ext>
            </a:extLst>
          </p:cNvPr>
          <p:cNvSpPr>
            <a:spLocks noGrp="1"/>
          </p:cNvSpPr>
          <p:nvPr>
            <p:ph type="body" sz="quarter" idx="10"/>
          </p:nvPr>
        </p:nvSpPr>
        <p:spPr>
          <a:xfrm>
            <a:off x="269240" y="1670756"/>
            <a:ext cx="5488093" cy="4321183"/>
          </a:xfrm>
        </p:spPr>
        <p:txBody>
          <a:bodyPr/>
          <a:lstStyle/>
          <a:p>
            <a:r>
              <a:rPr lang="en-US" sz="2800" dirty="0"/>
              <a:t>More websites have been developed with ASP.NET than Ruby, Java, Python, Node.js, and Go combined.</a:t>
            </a:r>
          </a:p>
          <a:p>
            <a:endParaRPr lang="en-US" sz="2800" dirty="0"/>
          </a:p>
          <a:p>
            <a:r>
              <a:rPr lang="en-US" sz="2800" dirty="0"/>
              <a:t>Companies like </a:t>
            </a:r>
            <a:r>
              <a:rPr lang="en-US" sz="2800" u="sng" dirty="0">
                <a:hlinkClick r:id="rId3"/>
              </a:rPr>
              <a:t>Raygun</a:t>
            </a:r>
            <a:r>
              <a:rPr lang="en-US" sz="2800" dirty="0"/>
              <a:t>, </a:t>
            </a:r>
            <a:r>
              <a:rPr lang="en-US" sz="2800" u="sng" dirty="0">
                <a:hlinkClick r:id="rId4"/>
              </a:rPr>
              <a:t>GoDaddy</a:t>
            </a:r>
            <a:r>
              <a:rPr lang="en-US" sz="2800" dirty="0"/>
              <a:t>, and </a:t>
            </a:r>
            <a:r>
              <a:rPr lang="en-US" sz="2800" u="sng" dirty="0">
                <a:hlinkClick r:id="rId5"/>
              </a:rPr>
              <a:t>Tencent</a:t>
            </a:r>
            <a:r>
              <a:rPr lang="en-US" sz="2800" dirty="0"/>
              <a:t> choose .NET for better performance, increased flexibility, and higher compatibility.</a:t>
            </a:r>
          </a:p>
          <a:p>
            <a:endParaRPr lang="en-US" sz="2800" dirty="0"/>
          </a:p>
        </p:txBody>
      </p:sp>
      <p:pic>
        <p:nvPicPr>
          <p:cNvPr id="4" name="Graphic 3">
            <a:extLst>
              <a:ext uri="{FF2B5EF4-FFF2-40B4-BE49-F238E27FC236}">
                <a16:creationId xmlns:a16="http://schemas.microsoft.com/office/drawing/2014/main" id="{C43F7442-BE5B-451D-8F87-EB5FD62F4E4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90918" y="1670756"/>
            <a:ext cx="6701082" cy="3160888"/>
          </a:xfrm>
          <a:prstGeom prst="rect">
            <a:avLst/>
          </a:prstGeom>
        </p:spPr>
      </p:pic>
      <p:sp>
        <p:nvSpPr>
          <p:cNvPr id="5" name="Rectangle 4">
            <a:extLst>
              <a:ext uri="{FF2B5EF4-FFF2-40B4-BE49-F238E27FC236}">
                <a16:creationId xmlns:a16="http://schemas.microsoft.com/office/drawing/2014/main" id="{796AA1FA-1AFB-45F1-B641-69695FB42A0E}"/>
              </a:ext>
            </a:extLst>
          </p:cNvPr>
          <p:cNvSpPr/>
          <p:nvPr/>
        </p:nvSpPr>
        <p:spPr>
          <a:xfrm>
            <a:off x="7776039" y="4693144"/>
            <a:ext cx="2130840" cy="276999"/>
          </a:xfrm>
          <a:prstGeom prst="rect">
            <a:avLst/>
          </a:prstGeom>
        </p:spPr>
        <p:txBody>
          <a:bodyPr wrap="none">
            <a:spAutoFit/>
          </a:bodyPr>
          <a:lstStyle/>
          <a:p>
            <a:r>
              <a:rPr lang="en-US" sz="1200" dirty="0">
                <a:solidFill>
                  <a:srgbClr val="999999"/>
                </a:solidFill>
                <a:latin typeface="+mj-lt"/>
              </a:rPr>
              <a:t>Data sourced from </a:t>
            </a:r>
            <a:r>
              <a:rPr lang="en-US" sz="1200" u="sng" dirty="0">
                <a:solidFill>
                  <a:srgbClr val="512BD4"/>
                </a:solidFill>
                <a:latin typeface="+mj-lt"/>
                <a:hlinkClick r:id="rId8"/>
              </a:rPr>
              <a:t>SimilarTech</a:t>
            </a:r>
            <a:endParaRPr lang="en-US" sz="1200" dirty="0">
              <a:latin typeface="+mj-lt"/>
            </a:endParaRPr>
          </a:p>
        </p:txBody>
      </p:sp>
    </p:spTree>
    <p:extLst>
      <p:ext uri="{BB962C8B-B14F-4D97-AF65-F5344CB8AC3E}">
        <p14:creationId xmlns:p14="http://schemas.microsoft.com/office/powerpoint/2010/main" val="4159827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514B7BD-6CB1-449A-9C0D-16673E558F15}"/>
              </a:ext>
            </a:extLst>
          </p:cNvPr>
          <p:cNvSpPr/>
          <p:nvPr/>
        </p:nvSpPr>
        <p:spPr bwMode="auto">
          <a:xfrm>
            <a:off x="0" y="4837292"/>
            <a:ext cx="12191999" cy="2020708"/>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 name="Title 2">
            <a:extLst>
              <a:ext uri="{FF2B5EF4-FFF2-40B4-BE49-F238E27FC236}">
                <a16:creationId xmlns:a16="http://schemas.microsoft.com/office/drawing/2014/main" id="{E0391390-0684-4310-96D4-983176988D21}"/>
              </a:ext>
            </a:extLst>
          </p:cNvPr>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.NET is Fast. Really Fast!</a:t>
            </a:r>
          </a:p>
        </p:txBody>
      </p:sp>
      <p:sp>
        <p:nvSpPr>
          <p:cNvPr id="4" name="Rectangle 3">
            <a:extLst>
              <a:ext uri="{FF2B5EF4-FFF2-40B4-BE49-F238E27FC236}">
                <a16:creationId xmlns:a16="http://schemas.microsoft.com/office/drawing/2014/main" id="{DCC2DE77-0AB9-47B6-8DBF-7920B8615937}"/>
              </a:ext>
            </a:extLst>
          </p:cNvPr>
          <p:cNvSpPr/>
          <p:nvPr/>
        </p:nvSpPr>
        <p:spPr>
          <a:xfrm>
            <a:off x="1085285" y="5025882"/>
            <a:ext cx="10021427" cy="1643527"/>
          </a:xfrm>
          <a:prstGeom prst="rect">
            <a:avLst/>
          </a:prstGeom>
        </p:spPr>
        <p:txBody>
          <a:bodyPr wrap="square">
            <a:spAutoFit/>
          </a:bodyPr>
          <a:lstStyle/>
          <a:p>
            <a:pPr marL="60325" marR="0" lvl="0" indent="-60325"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a:ea typeface="+mn-ea"/>
                <a:cs typeface="+mn-cs"/>
              </a:rPr>
              <a:t>“Using the same-size server, we were able to go from 1,000 requests per second per node with Node.js to 20,000 requests per second with .NET Core.“ </a:t>
            </a:r>
            <a:r>
              <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Raygun</a:t>
            </a:r>
          </a:p>
          <a:p>
            <a:pPr marL="60325" marR="0" lvl="0" indent="-60325"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60325" marR="0" lvl="0" indent="-60325"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01128"/>
                </a:solidFill>
                <a:effectLst/>
                <a:uLnTx/>
                <a:uFillTx/>
                <a:latin typeface="Segoe UI" panose="020B0502040204020203" pitchFamily="34" charset="0"/>
                <a:ea typeface="+mn-ea"/>
                <a:cs typeface="Segoe UI" panose="020B0502040204020203" pitchFamily="34" charset="0"/>
                <a:hlinkClick r:id="rId3"/>
              </a:rPr>
              <a:t>https://www.microsoft.com/net/customers</a:t>
            </a:r>
            <a:r>
              <a:rPr kumimoji="0" lang="en-US" sz="2000" b="0" i="0" u="none" strike="noStrike" kern="1200" cap="none" spc="0" normalizeH="0" baseline="0" noProof="0" dirty="0">
                <a:ln>
                  <a:noFill/>
                </a:ln>
                <a:solidFill>
                  <a:srgbClr val="101128"/>
                </a:solidFill>
                <a:effectLst/>
                <a:uLnTx/>
                <a:uFillTx/>
                <a:latin typeface="Segoe UI" panose="020B0502040204020203" pitchFamily="34" charset="0"/>
                <a:ea typeface="+mn-ea"/>
                <a:cs typeface="Segoe UI" panose="020B0502040204020203" pitchFamily="34" charset="0"/>
              </a:rPr>
              <a:t>  </a:t>
            </a:r>
          </a:p>
        </p:txBody>
      </p:sp>
      <p:sp>
        <p:nvSpPr>
          <p:cNvPr id="6" name="Rectangle 5">
            <a:extLst>
              <a:ext uri="{FF2B5EF4-FFF2-40B4-BE49-F238E27FC236}">
                <a16:creationId xmlns:a16="http://schemas.microsoft.com/office/drawing/2014/main" id="{942E461A-95EE-49AD-B16C-AE7C4BE39B49}"/>
              </a:ext>
            </a:extLst>
          </p:cNvPr>
          <p:cNvSpPr/>
          <p:nvPr/>
        </p:nvSpPr>
        <p:spPr>
          <a:xfrm>
            <a:off x="0" y="4346163"/>
            <a:ext cx="12192000" cy="276999"/>
          </a:xfrm>
          <a:prstGeom prst="rect">
            <a:avLst/>
          </a:prstGeom>
        </p:spPr>
        <p:txBody>
          <a:bodyPr wrap="square">
            <a:spAutoFit/>
          </a:bodyPr>
          <a:lstStyle/>
          <a:p>
            <a:pPr algn="ctr"/>
            <a:r>
              <a:rPr lang="en-US" sz="1200" dirty="0">
                <a:solidFill>
                  <a:srgbClr val="999999"/>
                </a:solidFill>
              </a:rPr>
              <a:t>Data sourced from official tests available at </a:t>
            </a:r>
            <a:r>
              <a:rPr lang="en-US" sz="1200" u="sng" dirty="0">
                <a:solidFill>
                  <a:srgbClr val="512BD4"/>
                </a:solidFill>
                <a:hlinkClick r:id="rId4"/>
              </a:rPr>
              <a:t>TechEmpower Round 1</a:t>
            </a:r>
            <a:r>
              <a:rPr lang="en-US" sz="1200" u="sng" dirty="0">
                <a:solidFill>
                  <a:srgbClr val="512BD4"/>
                </a:solidFill>
              </a:rPr>
              <a:t>5</a:t>
            </a:r>
            <a:r>
              <a:rPr lang="en-US" sz="1200" dirty="0">
                <a:solidFill>
                  <a:srgbClr val="999999"/>
                </a:solidFill>
              </a:rPr>
              <a:t>.</a:t>
            </a:r>
            <a:endParaRPr lang="en-US" sz="1200" dirty="0"/>
          </a:p>
        </p:txBody>
      </p:sp>
      <p:grpSp>
        <p:nvGrpSpPr>
          <p:cNvPr id="2" name="Graphic 7">
            <a:extLst>
              <a:ext uri="{FF2B5EF4-FFF2-40B4-BE49-F238E27FC236}">
                <a16:creationId xmlns:a16="http://schemas.microsoft.com/office/drawing/2014/main" id="{1EC130E2-FB4D-4109-B2C5-4BFA510C4FF5}"/>
              </a:ext>
            </a:extLst>
          </p:cNvPr>
          <p:cNvGrpSpPr/>
          <p:nvPr/>
        </p:nvGrpSpPr>
        <p:grpSpPr>
          <a:xfrm>
            <a:off x="2470750" y="1091270"/>
            <a:ext cx="7107936" cy="3352800"/>
            <a:chOff x="2470750" y="1091270"/>
            <a:chExt cx="7107936" cy="3352800"/>
          </a:xfrm>
        </p:grpSpPr>
        <p:sp>
          <p:nvSpPr>
            <p:cNvPr id="5" name="Freeform: Shape 4">
              <a:extLst>
                <a:ext uri="{FF2B5EF4-FFF2-40B4-BE49-F238E27FC236}">
                  <a16:creationId xmlns:a16="http://schemas.microsoft.com/office/drawing/2014/main" id="{81A04AE2-D1D1-456A-9DBE-2D0D3B443441}"/>
                </a:ext>
              </a:extLst>
            </p:cNvPr>
            <p:cNvSpPr/>
            <p:nvPr/>
          </p:nvSpPr>
          <p:spPr>
            <a:xfrm>
              <a:off x="2481456" y="1717736"/>
              <a:ext cx="2279904" cy="2279904"/>
            </a:xfrm>
            <a:custGeom>
              <a:avLst/>
              <a:gdLst>
                <a:gd name="connsiteX0" fmla="*/ 1295573 w 2279904"/>
                <a:gd name="connsiteY0" fmla="*/ 163366 h 2279904"/>
                <a:gd name="connsiteX1" fmla="*/ 2123494 w 2279904"/>
                <a:gd name="connsiteY1" fmla="*/ 1295573 h 2279904"/>
                <a:gd name="connsiteX2" fmla="*/ 991288 w 2279904"/>
                <a:gd name="connsiteY2" fmla="*/ 2123494 h 2279904"/>
                <a:gd name="connsiteX3" fmla="*/ 163366 w 2279904"/>
                <a:gd name="connsiteY3" fmla="*/ 991287 h 2279904"/>
                <a:gd name="connsiteX4" fmla="*/ 1295573 w 2279904"/>
                <a:gd name="connsiteY4" fmla="*/ 163366 h 2279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9904" h="2279904">
                  <a:moveTo>
                    <a:pt x="1295573" y="163366"/>
                  </a:moveTo>
                  <a:cubicBezTo>
                    <a:pt x="1836847" y="247392"/>
                    <a:pt x="2207520" y="754298"/>
                    <a:pt x="2123494" y="1295573"/>
                  </a:cubicBezTo>
                  <a:cubicBezTo>
                    <a:pt x="2039468" y="1836847"/>
                    <a:pt x="1532562" y="2207520"/>
                    <a:pt x="991288" y="2123494"/>
                  </a:cubicBezTo>
                  <a:cubicBezTo>
                    <a:pt x="450013" y="2039468"/>
                    <a:pt x="79340" y="1532562"/>
                    <a:pt x="163366" y="991287"/>
                  </a:cubicBezTo>
                  <a:cubicBezTo>
                    <a:pt x="247392" y="450013"/>
                    <a:pt x="754298" y="79340"/>
                    <a:pt x="1295573" y="163366"/>
                  </a:cubicBezTo>
                  <a:close/>
                </a:path>
              </a:pathLst>
            </a:custGeom>
            <a:solidFill>
              <a:srgbClr val="737373"/>
            </a:solidFill>
            <a:ln w="11172"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4E2E88FC-8000-4165-95F4-FD0F5349B566}"/>
                </a:ext>
              </a:extLst>
            </p:cNvPr>
            <p:cNvSpPr/>
            <p:nvPr/>
          </p:nvSpPr>
          <p:spPr>
            <a:xfrm>
              <a:off x="2931685" y="1859564"/>
              <a:ext cx="1687576" cy="1687576"/>
            </a:xfrm>
            <a:custGeom>
              <a:avLst/>
              <a:gdLst>
                <a:gd name="connsiteX0" fmla="*/ 1411995 w 1687576"/>
                <a:gd name="connsiteY0" fmla="*/ 1684983 h 1687576"/>
                <a:gd name="connsiteX1" fmla="*/ 1376556 w 1687576"/>
                <a:gd name="connsiteY1" fmla="*/ 282825 h 1687576"/>
                <a:gd name="connsiteX2" fmla="*/ 9832 w 1687576"/>
                <a:gd name="connsiteY2" fmla="*/ 282831 h 1687576"/>
              </a:gdLst>
              <a:ahLst/>
              <a:cxnLst>
                <a:cxn ang="0">
                  <a:pos x="connsiteX0" y="connsiteY0"/>
                </a:cxn>
                <a:cxn ang="0">
                  <a:pos x="connsiteX1" y="connsiteY1"/>
                </a:cxn>
                <a:cxn ang="0">
                  <a:pos x="connsiteX2" y="connsiteY2"/>
                </a:cxn>
              </a:cxnLst>
              <a:rect l="l" t="t" r="r" b="b"/>
              <a:pathLst>
                <a:path w="1687576" h="1687576">
                  <a:moveTo>
                    <a:pt x="1411995" y="1684983"/>
                  </a:moveTo>
                  <a:cubicBezTo>
                    <a:pt x="1789409" y="1288000"/>
                    <a:pt x="1773539" y="660233"/>
                    <a:pt x="1376556" y="282825"/>
                  </a:cubicBezTo>
                  <a:cubicBezTo>
                    <a:pt x="993689" y="-81168"/>
                    <a:pt x="392699" y="-81166"/>
                    <a:pt x="9832" y="282831"/>
                  </a:cubicBezTo>
                  <a:close/>
                </a:path>
              </a:pathLst>
            </a:custGeom>
            <a:solidFill>
              <a:srgbClr val="939393"/>
            </a:solidFill>
            <a:ln w="11172"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9412AD6E-F07C-4724-9A94-4917181CB715}"/>
                </a:ext>
              </a:extLst>
            </p:cNvPr>
            <p:cNvSpPr/>
            <p:nvPr/>
          </p:nvSpPr>
          <p:spPr>
            <a:xfrm>
              <a:off x="2752176" y="1988460"/>
              <a:ext cx="1743456" cy="1743456"/>
            </a:xfrm>
            <a:custGeom>
              <a:avLst/>
              <a:gdLst>
                <a:gd name="connsiteX0" fmla="*/ 1735607 w 1743456"/>
                <a:gd name="connsiteY0" fmla="*/ 872720 h 1743456"/>
                <a:gd name="connsiteX1" fmla="*/ 872720 w 1743456"/>
                <a:gd name="connsiteY1" fmla="*/ 1735607 h 1743456"/>
                <a:gd name="connsiteX2" fmla="*/ 9832 w 1743456"/>
                <a:gd name="connsiteY2" fmla="*/ 872720 h 1743456"/>
                <a:gd name="connsiteX3" fmla="*/ 872720 w 1743456"/>
                <a:gd name="connsiteY3" fmla="*/ 9832 h 1743456"/>
                <a:gd name="connsiteX4" fmla="*/ 1735607 w 1743456"/>
                <a:gd name="connsiteY4" fmla="*/ 872720 h 174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3456" h="1743456">
                  <a:moveTo>
                    <a:pt x="1735607" y="872720"/>
                  </a:moveTo>
                  <a:cubicBezTo>
                    <a:pt x="1735607" y="1349279"/>
                    <a:pt x="1349279" y="1735607"/>
                    <a:pt x="872720" y="1735607"/>
                  </a:cubicBezTo>
                  <a:cubicBezTo>
                    <a:pt x="396160" y="1735607"/>
                    <a:pt x="9832" y="1349279"/>
                    <a:pt x="9832" y="872720"/>
                  </a:cubicBezTo>
                  <a:cubicBezTo>
                    <a:pt x="9832" y="396160"/>
                    <a:pt x="396160" y="9832"/>
                    <a:pt x="872720" y="9832"/>
                  </a:cubicBezTo>
                  <a:cubicBezTo>
                    <a:pt x="1349279" y="9832"/>
                    <a:pt x="1735607" y="396160"/>
                    <a:pt x="1735607" y="872720"/>
                  </a:cubicBezTo>
                  <a:close/>
                </a:path>
              </a:pathLst>
            </a:custGeom>
            <a:solidFill>
              <a:srgbClr val="FFFFFF"/>
            </a:solidFill>
            <a:ln w="11172"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0E0751C-0870-4B74-9A3E-29A0D9E1E4E1}"/>
                </a:ext>
              </a:extLst>
            </p:cNvPr>
            <p:cNvSpPr/>
            <p:nvPr/>
          </p:nvSpPr>
          <p:spPr>
            <a:xfrm>
              <a:off x="2847027" y="2082831"/>
              <a:ext cx="1553464" cy="771144"/>
            </a:xfrm>
            <a:custGeom>
              <a:avLst/>
              <a:gdLst>
                <a:gd name="connsiteX0" fmla="*/ 282347 w 1553464"/>
                <a:gd name="connsiteY0" fmla="*/ 770772 h 771144"/>
                <a:gd name="connsiteX1" fmla="*/ 785312 w 1553464"/>
                <a:gd name="connsiteY1" fmla="*/ 282693 h 771144"/>
                <a:gd name="connsiteX2" fmla="*/ 1273390 w 1553464"/>
                <a:gd name="connsiteY2" fmla="*/ 770772 h 771144"/>
                <a:gd name="connsiteX3" fmla="*/ 1545995 w 1553464"/>
                <a:gd name="connsiteY3" fmla="*/ 770772 h 771144"/>
                <a:gd name="connsiteX4" fmla="*/ 770739 w 1553464"/>
                <a:gd name="connsiteY4" fmla="*/ 9866 h 771144"/>
                <a:gd name="connsiteX5" fmla="*/ 9832 w 1553464"/>
                <a:gd name="connsiteY5" fmla="*/ 770772 h 77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3464" h="771144">
                  <a:moveTo>
                    <a:pt x="282347" y="770772"/>
                  </a:moveTo>
                  <a:cubicBezTo>
                    <a:pt x="286458" y="497105"/>
                    <a:pt x="511642" y="278581"/>
                    <a:pt x="785312" y="282693"/>
                  </a:cubicBezTo>
                  <a:cubicBezTo>
                    <a:pt x="1053190" y="286717"/>
                    <a:pt x="1269367" y="502894"/>
                    <a:pt x="1273390" y="770772"/>
                  </a:cubicBezTo>
                  <a:lnTo>
                    <a:pt x="1545995" y="770772"/>
                  </a:lnTo>
                  <a:cubicBezTo>
                    <a:pt x="1542028" y="346575"/>
                    <a:pt x="1194935" y="5903"/>
                    <a:pt x="770739" y="9866"/>
                  </a:cubicBezTo>
                  <a:cubicBezTo>
                    <a:pt x="352131" y="13778"/>
                    <a:pt x="13743" y="352163"/>
                    <a:pt x="9832" y="770772"/>
                  </a:cubicBezTo>
                  <a:close/>
                </a:path>
              </a:pathLst>
            </a:custGeom>
            <a:solidFill>
              <a:srgbClr val="E6E6E6"/>
            </a:solidFill>
            <a:ln w="11172"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E95D9B0A-1D5D-496E-9455-54AE8AB2EC3F}"/>
                </a:ext>
              </a:extLst>
            </p:cNvPr>
            <p:cNvSpPr/>
            <p:nvPr/>
          </p:nvSpPr>
          <p:spPr>
            <a:xfrm>
              <a:off x="2846982" y="2083143"/>
              <a:ext cx="782320" cy="771144"/>
            </a:xfrm>
            <a:custGeom>
              <a:avLst/>
              <a:gdLst>
                <a:gd name="connsiteX0" fmla="*/ 775097 w 782320"/>
                <a:gd name="connsiteY0" fmla="*/ 9832 h 771144"/>
                <a:gd name="connsiteX1" fmla="*/ 9832 w 782320"/>
                <a:gd name="connsiteY1" fmla="*/ 770459 h 771144"/>
                <a:gd name="connsiteX2" fmla="*/ 282392 w 782320"/>
                <a:gd name="connsiteY2" fmla="*/ 770459 h 771144"/>
                <a:gd name="connsiteX3" fmla="*/ 776103 w 782320"/>
                <a:gd name="connsiteY3" fmla="*/ 282370 h 771144"/>
              </a:gdLst>
              <a:ahLst/>
              <a:cxnLst>
                <a:cxn ang="0">
                  <a:pos x="connsiteX0" y="connsiteY0"/>
                </a:cxn>
                <a:cxn ang="0">
                  <a:pos x="connsiteX1" y="connsiteY1"/>
                </a:cxn>
                <a:cxn ang="0">
                  <a:pos x="connsiteX2" y="connsiteY2"/>
                </a:cxn>
                <a:cxn ang="0">
                  <a:pos x="connsiteX3" y="connsiteY3"/>
                </a:cxn>
              </a:cxnLst>
              <a:rect l="l" t="t" r="r" b="b"/>
              <a:pathLst>
                <a:path w="782320" h="771144">
                  <a:moveTo>
                    <a:pt x="775097" y="9832"/>
                  </a:moveTo>
                  <a:cubicBezTo>
                    <a:pt x="355099" y="11858"/>
                    <a:pt x="14411" y="350476"/>
                    <a:pt x="9832" y="770459"/>
                  </a:cubicBezTo>
                  <a:lnTo>
                    <a:pt x="282392" y="770459"/>
                  </a:lnTo>
                  <a:cubicBezTo>
                    <a:pt x="286809" y="500559"/>
                    <a:pt x="506168" y="283700"/>
                    <a:pt x="776103" y="282370"/>
                  </a:cubicBezTo>
                  <a:close/>
                </a:path>
              </a:pathLst>
            </a:custGeom>
            <a:solidFill>
              <a:srgbClr val="F08400"/>
            </a:solidFill>
            <a:ln w="11172"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D725C129-8A52-42B6-A645-6C53DFD86AE5}"/>
                </a:ext>
              </a:extLst>
            </p:cNvPr>
            <p:cNvSpPr/>
            <p:nvPr/>
          </p:nvSpPr>
          <p:spPr>
            <a:xfrm>
              <a:off x="3442104" y="2148947"/>
              <a:ext cx="301752" cy="815848"/>
            </a:xfrm>
            <a:custGeom>
              <a:avLst/>
              <a:gdLst>
                <a:gd name="connsiteX0" fmla="*/ 36006 w 301752"/>
                <a:gd name="connsiteY0" fmla="*/ 9832 h 815848"/>
                <a:gd name="connsiteX1" fmla="*/ 9832 w 301752"/>
                <a:gd name="connsiteY1" fmla="*/ 16046 h 815848"/>
                <a:gd name="connsiteX2" fmla="*/ 122408 w 301752"/>
                <a:gd name="connsiteY2" fmla="*/ 608441 h 815848"/>
                <a:gd name="connsiteX3" fmla="*/ 101040 w 301752"/>
                <a:gd name="connsiteY3" fmla="*/ 765888 h 815848"/>
                <a:gd name="connsiteX4" fmla="*/ 258487 w 301752"/>
                <a:gd name="connsiteY4" fmla="*/ 787257 h 815848"/>
                <a:gd name="connsiteX5" fmla="*/ 279855 w 301752"/>
                <a:gd name="connsiteY5" fmla="*/ 629809 h 815848"/>
                <a:gd name="connsiteX6" fmla="*/ 208463 w 301752"/>
                <a:gd name="connsiteY6" fmla="*/ 586949 h 81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1752" h="815848">
                  <a:moveTo>
                    <a:pt x="36006" y="9832"/>
                  </a:moveTo>
                  <a:lnTo>
                    <a:pt x="9832" y="16046"/>
                  </a:lnTo>
                  <a:lnTo>
                    <a:pt x="122408" y="608441"/>
                  </a:lnTo>
                  <a:cubicBezTo>
                    <a:pt x="73030" y="646014"/>
                    <a:pt x="63463" y="716513"/>
                    <a:pt x="101040" y="765888"/>
                  </a:cubicBezTo>
                  <a:cubicBezTo>
                    <a:pt x="138617" y="815264"/>
                    <a:pt x="209111" y="824830"/>
                    <a:pt x="258487" y="787257"/>
                  </a:cubicBezTo>
                  <a:cubicBezTo>
                    <a:pt x="307862" y="749683"/>
                    <a:pt x="317429" y="679185"/>
                    <a:pt x="279855" y="629809"/>
                  </a:cubicBezTo>
                  <a:cubicBezTo>
                    <a:pt x="262420" y="606909"/>
                    <a:pt x="236872" y="591565"/>
                    <a:pt x="208463" y="586949"/>
                  </a:cubicBezTo>
                  <a:close/>
                </a:path>
              </a:pathLst>
            </a:custGeom>
            <a:solidFill>
              <a:srgbClr val="000000"/>
            </a:solidFill>
            <a:ln w="11172"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1C2E2859-373E-45F2-9D6D-B3F7D41347B6}"/>
                </a:ext>
              </a:extLst>
            </p:cNvPr>
            <p:cNvSpPr/>
            <p:nvPr/>
          </p:nvSpPr>
          <p:spPr>
            <a:xfrm>
              <a:off x="4723902" y="1237902"/>
              <a:ext cx="2581656" cy="2581656"/>
            </a:xfrm>
            <a:custGeom>
              <a:avLst/>
              <a:gdLst>
                <a:gd name="connsiteX0" fmla="*/ 2578144 w 2581656"/>
                <a:gd name="connsiteY0" fmla="*/ 1293988 h 2581656"/>
                <a:gd name="connsiteX1" fmla="*/ 1293987 w 2581656"/>
                <a:gd name="connsiteY1" fmla="*/ 2578144 h 2581656"/>
                <a:gd name="connsiteX2" fmla="*/ 9831 w 2581656"/>
                <a:gd name="connsiteY2" fmla="*/ 1293988 h 2581656"/>
                <a:gd name="connsiteX3" fmla="*/ 1293987 w 2581656"/>
                <a:gd name="connsiteY3" fmla="*/ 9832 h 2581656"/>
                <a:gd name="connsiteX4" fmla="*/ 2578144 w 2581656"/>
                <a:gd name="connsiteY4" fmla="*/ 1293988 h 2581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1656" h="2581656">
                  <a:moveTo>
                    <a:pt x="2578144" y="1293988"/>
                  </a:moveTo>
                  <a:cubicBezTo>
                    <a:pt x="2578144" y="2003207"/>
                    <a:pt x="2003207" y="2578144"/>
                    <a:pt x="1293987" y="2578144"/>
                  </a:cubicBezTo>
                  <a:cubicBezTo>
                    <a:pt x="584768" y="2578144"/>
                    <a:pt x="9831" y="2003207"/>
                    <a:pt x="9831" y="1293988"/>
                  </a:cubicBezTo>
                  <a:cubicBezTo>
                    <a:pt x="9831" y="584768"/>
                    <a:pt x="584768" y="9832"/>
                    <a:pt x="1293987" y="9832"/>
                  </a:cubicBezTo>
                  <a:cubicBezTo>
                    <a:pt x="2003207" y="9832"/>
                    <a:pt x="2578144" y="584768"/>
                    <a:pt x="2578144" y="1293988"/>
                  </a:cubicBezTo>
                  <a:close/>
                </a:path>
              </a:pathLst>
            </a:custGeom>
            <a:solidFill>
              <a:srgbClr val="737373"/>
            </a:solidFill>
            <a:ln w="11172"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3C223AA2-FF2F-4698-A225-83A491474E5F}"/>
                </a:ext>
              </a:extLst>
            </p:cNvPr>
            <p:cNvSpPr/>
            <p:nvPr/>
          </p:nvSpPr>
          <p:spPr>
            <a:xfrm>
              <a:off x="5104489" y="1241419"/>
              <a:ext cx="2201672" cy="2201672"/>
            </a:xfrm>
            <a:custGeom>
              <a:avLst/>
              <a:gdLst>
                <a:gd name="connsiteX0" fmla="*/ 1825787 w 2201672"/>
                <a:gd name="connsiteY0" fmla="*/ 2194039 h 2201672"/>
                <a:gd name="connsiteX1" fmla="*/ 1810006 w 2201672"/>
                <a:gd name="connsiteY1" fmla="*/ 378084 h 2201672"/>
                <a:gd name="connsiteX2" fmla="*/ 9832 w 2201672"/>
                <a:gd name="connsiteY2" fmla="*/ 378084 h 2201672"/>
              </a:gdLst>
              <a:ahLst/>
              <a:cxnLst>
                <a:cxn ang="0">
                  <a:pos x="connsiteX0" y="connsiteY0"/>
                </a:cxn>
                <a:cxn ang="0">
                  <a:pos x="connsiteX1" y="connsiteY1"/>
                </a:cxn>
                <a:cxn ang="0">
                  <a:pos x="connsiteX2" y="connsiteY2"/>
                </a:cxn>
              </a:cxnLst>
              <a:rect l="l" t="t" r="r" b="b"/>
              <a:pathLst>
                <a:path w="2201672" h="2201672">
                  <a:moveTo>
                    <a:pt x="1825787" y="2194039"/>
                  </a:moveTo>
                  <a:cubicBezTo>
                    <a:pt x="2322895" y="1688213"/>
                    <a:pt x="2315821" y="875187"/>
                    <a:pt x="1810006" y="378084"/>
                  </a:cubicBezTo>
                  <a:cubicBezTo>
                    <a:pt x="1310383" y="-112919"/>
                    <a:pt x="509444" y="-112919"/>
                    <a:pt x="9832" y="378084"/>
                  </a:cubicBezTo>
                  <a:close/>
                </a:path>
              </a:pathLst>
            </a:custGeom>
            <a:solidFill>
              <a:srgbClr val="939393"/>
            </a:solidFill>
            <a:ln w="11172"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0AEBEEAD-533A-4485-83DC-60BA012301A6}"/>
                </a:ext>
              </a:extLst>
            </p:cNvPr>
            <p:cNvSpPr/>
            <p:nvPr/>
          </p:nvSpPr>
          <p:spPr>
            <a:xfrm>
              <a:off x="4890827" y="1404827"/>
              <a:ext cx="2246376" cy="2246376"/>
            </a:xfrm>
            <a:custGeom>
              <a:avLst/>
              <a:gdLst>
                <a:gd name="connsiteX0" fmla="*/ 2244294 w 2246376"/>
                <a:gd name="connsiteY0" fmla="*/ 1127063 h 2246376"/>
                <a:gd name="connsiteX1" fmla="*/ 1127063 w 2246376"/>
                <a:gd name="connsiteY1" fmla="*/ 2244294 h 2246376"/>
                <a:gd name="connsiteX2" fmla="*/ 9832 w 2246376"/>
                <a:gd name="connsiteY2" fmla="*/ 1127063 h 2246376"/>
                <a:gd name="connsiteX3" fmla="*/ 1127063 w 2246376"/>
                <a:gd name="connsiteY3" fmla="*/ 9832 h 2246376"/>
                <a:gd name="connsiteX4" fmla="*/ 2244294 w 2246376"/>
                <a:gd name="connsiteY4" fmla="*/ 1127063 h 2246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6376" h="2246376">
                  <a:moveTo>
                    <a:pt x="2244294" y="1127063"/>
                  </a:moveTo>
                  <a:cubicBezTo>
                    <a:pt x="2244294" y="1744093"/>
                    <a:pt x="1744093" y="2244294"/>
                    <a:pt x="1127063" y="2244294"/>
                  </a:cubicBezTo>
                  <a:cubicBezTo>
                    <a:pt x="510033" y="2244294"/>
                    <a:pt x="9832" y="1744093"/>
                    <a:pt x="9832" y="1127063"/>
                  </a:cubicBezTo>
                  <a:cubicBezTo>
                    <a:pt x="9832" y="510033"/>
                    <a:pt x="510033" y="9832"/>
                    <a:pt x="1127063" y="9832"/>
                  </a:cubicBezTo>
                  <a:cubicBezTo>
                    <a:pt x="1744092" y="9832"/>
                    <a:pt x="2244294" y="510033"/>
                    <a:pt x="2244294" y="1127063"/>
                  </a:cubicBezTo>
                  <a:close/>
                </a:path>
              </a:pathLst>
            </a:custGeom>
            <a:solidFill>
              <a:srgbClr val="FFFFFF"/>
            </a:solidFill>
            <a:ln w="11172"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18AE7D98-FDCE-416C-BECA-9580796811BD}"/>
                </a:ext>
              </a:extLst>
            </p:cNvPr>
            <p:cNvSpPr/>
            <p:nvPr/>
          </p:nvSpPr>
          <p:spPr>
            <a:xfrm>
              <a:off x="5013584" y="1527727"/>
              <a:ext cx="2000504" cy="994664"/>
            </a:xfrm>
            <a:custGeom>
              <a:avLst/>
              <a:gdLst>
                <a:gd name="connsiteX0" fmla="*/ 362725 w 2000504"/>
                <a:gd name="connsiteY0" fmla="*/ 994361 h 994664"/>
                <a:gd name="connsiteX1" fmla="*/ 1013582 w 2000504"/>
                <a:gd name="connsiteY1" fmla="*/ 362057 h 994664"/>
                <a:gd name="connsiteX2" fmla="*/ 1645886 w 2000504"/>
                <a:gd name="connsiteY2" fmla="*/ 994361 h 994664"/>
                <a:gd name="connsiteX3" fmla="*/ 1998791 w 2000504"/>
                <a:gd name="connsiteY3" fmla="*/ 994361 h 994664"/>
                <a:gd name="connsiteX4" fmla="*/ 994314 w 2000504"/>
                <a:gd name="connsiteY4" fmla="*/ 9883 h 994664"/>
                <a:gd name="connsiteX5" fmla="*/ 9832 w 2000504"/>
                <a:gd name="connsiteY5" fmla="*/ 994361 h 99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504" h="994664">
                  <a:moveTo>
                    <a:pt x="362725" y="994361"/>
                  </a:moveTo>
                  <a:cubicBezTo>
                    <a:pt x="367844" y="640026"/>
                    <a:pt x="659247" y="356934"/>
                    <a:pt x="1013582" y="362057"/>
                  </a:cubicBezTo>
                  <a:cubicBezTo>
                    <a:pt x="1360697" y="367076"/>
                    <a:pt x="1640868" y="647249"/>
                    <a:pt x="1645886" y="994361"/>
                  </a:cubicBezTo>
                  <a:lnTo>
                    <a:pt x="1998791" y="994361"/>
                  </a:lnTo>
                  <a:cubicBezTo>
                    <a:pt x="1993270" y="445126"/>
                    <a:pt x="1543548" y="4360"/>
                    <a:pt x="994314" y="9883"/>
                  </a:cubicBezTo>
                  <a:cubicBezTo>
                    <a:pt x="452871" y="15328"/>
                    <a:pt x="15274" y="452921"/>
                    <a:pt x="9832" y="994361"/>
                  </a:cubicBezTo>
                  <a:close/>
                </a:path>
              </a:pathLst>
            </a:custGeom>
            <a:solidFill>
              <a:srgbClr val="E6E6E6"/>
            </a:solidFill>
            <a:ln w="11172"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46EAAF51-0C4C-4995-AF89-83CDDC489B0E}"/>
                </a:ext>
              </a:extLst>
            </p:cNvPr>
            <p:cNvSpPr/>
            <p:nvPr/>
          </p:nvSpPr>
          <p:spPr>
            <a:xfrm>
              <a:off x="5013584" y="1527127"/>
              <a:ext cx="1899920" cy="994664"/>
            </a:xfrm>
            <a:custGeom>
              <a:avLst/>
              <a:gdLst>
                <a:gd name="connsiteX0" fmla="*/ 1576561 w 1899920"/>
                <a:gd name="connsiteY0" fmla="*/ 714846 h 994664"/>
                <a:gd name="connsiteX1" fmla="*/ 1891211 w 1899920"/>
                <a:gd name="connsiteY1" fmla="*/ 555454 h 994664"/>
                <a:gd name="connsiteX2" fmla="*/ 555198 w 1899920"/>
                <a:gd name="connsiteY2" fmla="*/ 117124 h 994664"/>
                <a:gd name="connsiteX3" fmla="*/ 9832 w 1899920"/>
                <a:gd name="connsiteY3" fmla="*/ 994972 h 994664"/>
                <a:gd name="connsiteX4" fmla="*/ 362725 w 1899920"/>
                <a:gd name="connsiteY4" fmla="*/ 994972 h 994664"/>
                <a:gd name="connsiteX5" fmla="*/ 1013660 w 1899920"/>
                <a:gd name="connsiteY5" fmla="*/ 363042 h 994664"/>
                <a:gd name="connsiteX6" fmla="*/ 1576561 w 1899920"/>
                <a:gd name="connsiteY6" fmla="*/ 714857 h 99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9920" h="994664">
                  <a:moveTo>
                    <a:pt x="1576561" y="714846"/>
                  </a:moveTo>
                  <a:lnTo>
                    <a:pt x="1891211" y="555454"/>
                  </a:lnTo>
                  <a:cubicBezTo>
                    <a:pt x="1643327" y="65482"/>
                    <a:pt x="1045165" y="-130765"/>
                    <a:pt x="555198" y="117124"/>
                  </a:cubicBezTo>
                  <a:cubicBezTo>
                    <a:pt x="223662" y="284854"/>
                    <a:pt x="13319" y="623442"/>
                    <a:pt x="9832" y="994972"/>
                  </a:cubicBezTo>
                  <a:lnTo>
                    <a:pt x="362725" y="994972"/>
                  </a:lnTo>
                  <a:cubicBezTo>
                    <a:pt x="367978" y="640719"/>
                    <a:pt x="659403" y="357795"/>
                    <a:pt x="1013660" y="363042"/>
                  </a:cubicBezTo>
                  <a:cubicBezTo>
                    <a:pt x="1252100" y="366575"/>
                    <a:pt x="1468903" y="502077"/>
                    <a:pt x="1576561" y="714857"/>
                  </a:cubicBezTo>
                  <a:close/>
                </a:path>
              </a:pathLst>
            </a:custGeom>
            <a:solidFill>
              <a:srgbClr val="5C2D91"/>
            </a:solidFill>
            <a:ln w="11172"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F81FB07C-B654-4027-A75D-FB7310531885}"/>
                </a:ext>
              </a:extLst>
            </p:cNvPr>
            <p:cNvSpPr/>
            <p:nvPr/>
          </p:nvSpPr>
          <p:spPr>
            <a:xfrm>
              <a:off x="5013584" y="1527417"/>
              <a:ext cx="1005840" cy="994664"/>
            </a:xfrm>
            <a:custGeom>
              <a:avLst/>
              <a:gdLst>
                <a:gd name="connsiteX0" fmla="*/ 1000673 w 1005840"/>
                <a:gd name="connsiteY0" fmla="*/ 9832 h 994664"/>
                <a:gd name="connsiteX1" fmla="*/ 9832 w 1005840"/>
                <a:gd name="connsiteY1" fmla="*/ 994672 h 994664"/>
                <a:gd name="connsiteX2" fmla="*/ 362725 w 1005840"/>
                <a:gd name="connsiteY2" fmla="*/ 994672 h 994664"/>
                <a:gd name="connsiteX3" fmla="*/ 1001992 w 1005840"/>
                <a:gd name="connsiteY3" fmla="*/ 362703 h 994664"/>
              </a:gdLst>
              <a:ahLst/>
              <a:cxnLst>
                <a:cxn ang="0">
                  <a:pos x="connsiteX0" y="connsiteY0"/>
                </a:cxn>
                <a:cxn ang="0">
                  <a:pos x="connsiteX1" y="connsiteY1"/>
                </a:cxn>
                <a:cxn ang="0">
                  <a:pos x="connsiteX2" y="connsiteY2"/>
                </a:cxn>
                <a:cxn ang="0">
                  <a:pos x="connsiteX3" y="connsiteY3"/>
                </a:cxn>
              </a:cxnLst>
              <a:rect l="l" t="t" r="r" b="b"/>
              <a:pathLst>
                <a:path w="1005840" h="994664">
                  <a:moveTo>
                    <a:pt x="1000673" y="9832"/>
                  </a:moveTo>
                  <a:cubicBezTo>
                    <a:pt x="456872" y="12448"/>
                    <a:pt x="15755" y="450894"/>
                    <a:pt x="9832" y="994672"/>
                  </a:cubicBezTo>
                  <a:lnTo>
                    <a:pt x="362725" y="994672"/>
                  </a:lnTo>
                  <a:cubicBezTo>
                    <a:pt x="368402" y="645184"/>
                    <a:pt x="652463" y="364371"/>
                    <a:pt x="1001992" y="362703"/>
                  </a:cubicBezTo>
                  <a:close/>
                </a:path>
              </a:pathLst>
            </a:custGeom>
            <a:noFill/>
            <a:ln w="11172"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ADAD1B10-6FEC-4483-9F48-FD3451900ADC}"/>
                </a:ext>
              </a:extLst>
            </p:cNvPr>
            <p:cNvSpPr/>
            <p:nvPr/>
          </p:nvSpPr>
          <p:spPr>
            <a:xfrm>
              <a:off x="5013584" y="1898404"/>
              <a:ext cx="514096" cy="625856"/>
            </a:xfrm>
            <a:custGeom>
              <a:avLst/>
              <a:gdLst>
                <a:gd name="connsiteX0" fmla="*/ 230602 w 514096"/>
                <a:gd name="connsiteY0" fmla="*/ 9832 h 625856"/>
                <a:gd name="connsiteX1" fmla="*/ 9832 w 514096"/>
                <a:gd name="connsiteY1" fmla="*/ 623640 h 625856"/>
                <a:gd name="connsiteX2" fmla="*/ 362725 w 514096"/>
                <a:gd name="connsiteY2" fmla="*/ 623640 h 625856"/>
                <a:gd name="connsiteX3" fmla="*/ 505096 w 514096"/>
                <a:gd name="connsiteY3" fmla="*/ 231117 h 625856"/>
              </a:gdLst>
              <a:ahLst/>
              <a:cxnLst>
                <a:cxn ang="0">
                  <a:pos x="connsiteX0" y="connsiteY0"/>
                </a:cxn>
                <a:cxn ang="0">
                  <a:pos x="connsiteX1" y="connsiteY1"/>
                </a:cxn>
                <a:cxn ang="0">
                  <a:pos x="connsiteX2" y="connsiteY2"/>
                </a:cxn>
                <a:cxn ang="0">
                  <a:pos x="connsiteX3" y="connsiteY3"/>
                </a:cxn>
              </a:cxnLst>
              <a:rect l="l" t="t" r="r" b="b"/>
              <a:pathLst>
                <a:path w="514096" h="625856">
                  <a:moveTo>
                    <a:pt x="230602" y="9832"/>
                  </a:moveTo>
                  <a:cubicBezTo>
                    <a:pt x="89729" y="183588"/>
                    <a:pt x="11910" y="399964"/>
                    <a:pt x="9832" y="623640"/>
                  </a:cubicBezTo>
                  <a:lnTo>
                    <a:pt x="362725" y="623640"/>
                  </a:lnTo>
                  <a:cubicBezTo>
                    <a:pt x="364837" y="480543"/>
                    <a:pt x="414984" y="342295"/>
                    <a:pt x="505096" y="231117"/>
                  </a:cubicBezTo>
                  <a:close/>
                </a:path>
              </a:pathLst>
            </a:custGeom>
            <a:noFill/>
            <a:ln w="11172"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F1D102A5-B93D-486A-864C-6BDD0FA2B0A9}"/>
                </a:ext>
              </a:extLst>
            </p:cNvPr>
            <p:cNvSpPr/>
            <p:nvPr/>
          </p:nvSpPr>
          <p:spPr>
            <a:xfrm>
              <a:off x="5862123" y="1837573"/>
              <a:ext cx="793496" cy="838200"/>
            </a:xfrm>
            <a:custGeom>
              <a:avLst/>
              <a:gdLst>
                <a:gd name="connsiteX0" fmla="*/ 794039 w 793496"/>
                <a:gd name="connsiteY0" fmla="*/ 33894 h 838200"/>
                <a:gd name="connsiteX1" fmla="*/ 768837 w 793496"/>
                <a:gd name="connsiteY1" fmla="*/ 9832 h 838200"/>
                <a:gd name="connsiteX2" fmla="*/ 204550 w 793496"/>
                <a:gd name="connsiteY2" fmla="*/ 549387 h 838200"/>
                <a:gd name="connsiteX3" fmla="*/ 18447 w 793496"/>
                <a:gd name="connsiteY3" fmla="*/ 637096 h 838200"/>
                <a:gd name="connsiteX4" fmla="*/ 106145 w 793496"/>
                <a:gd name="connsiteY4" fmla="*/ 823199 h 838200"/>
                <a:gd name="connsiteX5" fmla="*/ 292259 w 793496"/>
                <a:gd name="connsiteY5" fmla="*/ 735490 h 838200"/>
                <a:gd name="connsiteX6" fmla="*/ 288548 w 793496"/>
                <a:gd name="connsiteY6" fmla="*/ 627797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3496" h="838200">
                  <a:moveTo>
                    <a:pt x="794039" y="33894"/>
                  </a:moveTo>
                  <a:lnTo>
                    <a:pt x="768837" y="9832"/>
                  </a:lnTo>
                  <a:lnTo>
                    <a:pt x="204550" y="549387"/>
                  </a:lnTo>
                  <a:cubicBezTo>
                    <a:pt x="128944" y="522218"/>
                    <a:pt x="45616" y="561479"/>
                    <a:pt x="18447" y="637096"/>
                  </a:cubicBezTo>
                  <a:cubicBezTo>
                    <a:pt x="-8733" y="712702"/>
                    <a:pt x="30539" y="796030"/>
                    <a:pt x="106145" y="823199"/>
                  </a:cubicBezTo>
                  <a:cubicBezTo>
                    <a:pt x="181762" y="850368"/>
                    <a:pt x="265079" y="811106"/>
                    <a:pt x="292259" y="735490"/>
                  </a:cubicBezTo>
                  <a:cubicBezTo>
                    <a:pt x="304854" y="700442"/>
                    <a:pt x="303524" y="661895"/>
                    <a:pt x="288548" y="627797"/>
                  </a:cubicBezTo>
                  <a:close/>
                </a:path>
              </a:pathLst>
            </a:custGeom>
            <a:solidFill>
              <a:srgbClr val="000000"/>
            </a:solidFill>
            <a:ln w="11172"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39029D15-BC19-4355-BE3A-2261725BA8A2}"/>
                </a:ext>
              </a:extLst>
            </p:cNvPr>
            <p:cNvSpPr/>
            <p:nvPr/>
          </p:nvSpPr>
          <p:spPr>
            <a:xfrm>
              <a:off x="7008021" y="1444657"/>
              <a:ext cx="2827528" cy="2827528"/>
            </a:xfrm>
            <a:custGeom>
              <a:avLst/>
              <a:gdLst>
                <a:gd name="connsiteX0" fmla="*/ 2117837 w 2827528"/>
                <a:gd name="connsiteY0" fmla="*/ 715215 h 2827528"/>
                <a:gd name="connsiteX1" fmla="*/ 2117837 w 2827528"/>
                <a:gd name="connsiteY1" fmla="*/ 2117837 h 2827528"/>
                <a:gd name="connsiteX2" fmla="*/ 715215 w 2827528"/>
                <a:gd name="connsiteY2" fmla="*/ 2117837 h 2827528"/>
                <a:gd name="connsiteX3" fmla="*/ 715215 w 2827528"/>
                <a:gd name="connsiteY3" fmla="*/ 715215 h 2827528"/>
                <a:gd name="connsiteX4" fmla="*/ 2117837 w 2827528"/>
                <a:gd name="connsiteY4" fmla="*/ 715215 h 2827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7528" h="2827528">
                  <a:moveTo>
                    <a:pt x="2117837" y="715215"/>
                  </a:moveTo>
                  <a:cubicBezTo>
                    <a:pt x="2505160" y="1102538"/>
                    <a:pt x="2505160" y="1730514"/>
                    <a:pt x="2117837" y="2117837"/>
                  </a:cubicBezTo>
                  <a:cubicBezTo>
                    <a:pt x="1730513" y="2505160"/>
                    <a:pt x="1102538" y="2505160"/>
                    <a:pt x="715215" y="2117837"/>
                  </a:cubicBezTo>
                  <a:cubicBezTo>
                    <a:pt x="327892" y="1730513"/>
                    <a:pt x="327892" y="1102538"/>
                    <a:pt x="715215" y="715215"/>
                  </a:cubicBezTo>
                  <a:cubicBezTo>
                    <a:pt x="1102538" y="327892"/>
                    <a:pt x="1730513" y="327892"/>
                    <a:pt x="2117837" y="715215"/>
                  </a:cubicBezTo>
                  <a:close/>
                </a:path>
              </a:pathLst>
            </a:custGeom>
            <a:solidFill>
              <a:srgbClr val="737373"/>
            </a:solidFill>
            <a:ln w="11172"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53CB9DFA-4980-4741-A272-0180B6790E60}"/>
                </a:ext>
              </a:extLst>
            </p:cNvPr>
            <p:cNvSpPr/>
            <p:nvPr/>
          </p:nvSpPr>
          <p:spPr>
            <a:xfrm>
              <a:off x="7724256" y="1859537"/>
              <a:ext cx="1698752" cy="1698752"/>
            </a:xfrm>
            <a:custGeom>
              <a:avLst/>
              <a:gdLst>
                <a:gd name="connsiteX0" fmla="*/ 1412196 w 1698752"/>
                <a:gd name="connsiteY0" fmla="*/ 1692096 h 1698752"/>
                <a:gd name="connsiteX1" fmla="*/ 1390884 w 1698752"/>
                <a:gd name="connsiteY1" fmla="*/ 289732 h 1698752"/>
                <a:gd name="connsiteX2" fmla="*/ 9832 w 1698752"/>
                <a:gd name="connsiteY2" fmla="*/ 289732 h 1698752"/>
              </a:gdLst>
              <a:ahLst/>
              <a:cxnLst>
                <a:cxn ang="0">
                  <a:pos x="connsiteX0" y="connsiteY0"/>
                </a:cxn>
                <a:cxn ang="0">
                  <a:pos x="connsiteX1" y="connsiteY1"/>
                </a:cxn>
                <a:cxn ang="0">
                  <a:pos x="connsiteX2" y="connsiteY2"/>
                </a:cxn>
              </a:cxnLst>
              <a:rect l="l" t="t" r="r" b="b"/>
              <a:pathLst>
                <a:path w="1698752" h="1698752">
                  <a:moveTo>
                    <a:pt x="1412196" y="1692096"/>
                  </a:moveTo>
                  <a:cubicBezTo>
                    <a:pt x="1793566" y="1298958"/>
                    <a:pt x="1784022" y="671102"/>
                    <a:pt x="1390884" y="289732"/>
                  </a:cubicBezTo>
                  <a:cubicBezTo>
                    <a:pt x="1006172" y="-83468"/>
                    <a:pt x="394543" y="-83468"/>
                    <a:pt x="9832" y="289732"/>
                  </a:cubicBezTo>
                  <a:close/>
                </a:path>
              </a:pathLst>
            </a:custGeom>
            <a:solidFill>
              <a:srgbClr val="939393"/>
            </a:solidFill>
            <a:ln w="11172"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866A34E5-31F7-423E-B6E6-906BBDE60E9F}"/>
                </a:ext>
              </a:extLst>
            </p:cNvPr>
            <p:cNvSpPr/>
            <p:nvPr/>
          </p:nvSpPr>
          <p:spPr>
            <a:xfrm>
              <a:off x="7551821" y="1988460"/>
              <a:ext cx="1743456" cy="1743456"/>
            </a:xfrm>
            <a:custGeom>
              <a:avLst/>
              <a:gdLst>
                <a:gd name="connsiteX0" fmla="*/ 1735608 w 1743456"/>
                <a:gd name="connsiteY0" fmla="*/ 872720 h 1743456"/>
                <a:gd name="connsiteX1" fmla="*/ 872720 w 1743456"/>
                <a:gd name="connsiteY1" fmla="*/ 1735607 h 1743456"/>
                <a:gd name="connsiteX2" fmla="*/ 9832 w 1743456"/>
                <a:gd name="connsiteY2" fmla="*/ 872720 h 1743456"/>
                <a:gd name="connsiteX3" fmla="*/ 872720 w 1743456"/>
                <a:gd name="connsiteY3" fmla="*/ 9832 h 1743456"/>
                <a:gd name="connsiteX4" fmla="*/ 1735608 w 1743456"/>
                <a:gd name="connsiteY4" fmla="*/ 872720 h 174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3456" h="1743456">
                  <a:moveTo>
                    <a:pt x="1735608" y="872720"/>
                  </a:moveTo>
                  <a:cubicBezTo>
                    <a:pt x="1735608" y="1349279"/>
                    <a:pt x="1349280" y="1735607"/>
                    <a:pt x="872720" y="1735607"/>
                  </a:cubicBezTo>
                  <a:cubicBezTo>
                    <a:pt x="396160" y="1735607"/>
                    <a:pt x="9832" y="1349279"/>
                    <a:pt x="9832" y="872720"/>
                  </a:cubicBezTo>
                  <a:cubicBezTo>
                    <a:pt x="9832" y="396160"/>
                    <a:pt x="396160" y="9832"/>
                    <a:pt x="872720" y="9832"/>
                  </a:cubicBezTo>
                  <a:cubicBezTo>
                    <a:pt x="1349280" y="9832"/>
                    <a:pt x="1735608" y="396160"/>
                    <a:pt x="1735608" y="872720"/>
                  </a:cubicBezTo>
                  <a:close/>
                </a:path>
              </a:pathLst>
            </a:custGeom>
            <a:solidFill>
              <a:srgbClr val="FFFFFF"/>
            </a:solidFill>
            <a:ln w="11172"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E2F6DD6-8C0A-4052-A282-73DC3B50866E}"/>
                </a:ext>
              </a:extLst>
            </p:cNvPr>
            <p:cNvSpPr/>
            <p:nvPr/>
          </p:nvSpPr>
          <p:spPr>
            <a:xfrm>
              <a:off x="7646627" y="2082831"/>
              <a:ext cx="1553464" cy="771144"/>
            </a:xfrm>
            <a:custGeom>
              <a:avLst/>
              <a:gdLst>
                <a:gd name="connsiteX0" fmla="*/ 282392 w 1553464"/>
                <a:gd name="connsiteY0" fmla="*/ 770772 h 771144"/>
                <a:gd name="connsiteX1" fmla="*/ 785357 w 1553464"/>
                <a:gd name="connsiteY1" fmla="*/ 282693 h 771144"/>
                <a:gd name="connsiteX2" fmla="*/ 1273435 w 1553464"/>
                <a:gd name="connsiteY2" fmla="*/ 770772 h 771144"/>
                <a:gd name="connsiteX3" fmla="*/ 1545995 w 1553464"/>
                <a:gd name="connsiteY3" fmla="*/ 770772 h 771144"/>
                <a:gd name="connsiteX4" fmla="*/ 770739 w 1553464"/>
                <a:gd name="connsiteY4" fmla="*/ 9866 h 771144"/>
                <a:gd name="connsiteX5" fmla="*/ 9832 w 1553464"/>
                <a:gd name="connsiteY5" fmla="*/ 770772 h 77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3464" h="771144">
                  <a:moveTo>
                    <a:pt x="282392" y="770772"/>
                  </a:moveTo>
                  <a:cubicBezTo>
                    <a:pt x="286505" y="497105"/>
                    <a:pt x="511690" y="278581"/>
                    <a:pt x="785357" y="282693"/>
                  </a:cubicBezTo>
                  <a:cubicBezTo>
                    <a:pt x="1053234" y="286717"/>
                    <a:pt x="1269412" y="502894"/>
                    <a:pt x="1273435" y="770772"/>
                  </a:cubicBezTo>
                  <a:lnTo>
                    <a:pt x="1545995" y="770772"/>
                  </a:lnTo>
                  <a:cubicBezTo>
                    <a:pt x="1542028" y="346575"/>
                    <a:pt x="1194935" y="5903"/>
                    <a:pt x="770739" y="9866"/>
                  </a:cubicBezTo>
                  <a:cubicBezTo>
                    <a:pt x="352130" y="13778"/>
                    <a:pt x="13743" y="352163"/>
                    <a:pt x="9832" y="770772"/>
                  </a:cubicBezTo>
                  <a:close/>
                </a:path>
              </a:pathLst>
            </a:custGeom>
            <a:solidFill>
              <a:srgbClr val="E6E6E6"/>
            </a:solidFill>
            <a:ln w="11172"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19C438DC-7480-4353-BDDC-818CA2F3CFBA}"/>
                </a:ext>
              </a:extLst>
            </p:cNvPr>
            <p:cNvSpPr/>
            <p:nvPr/>
          </p:nvSpPr>
          <p:spPr>
            <a:xfrm>
              <a:off x="7646582" y="2369707"/>
              <a:ext cx="391160" cy="491744"/>
            </a:xfrm>
            <a:custGeom>
              <a:avLst/>
              <a:gdLst>
                <a:gd name="connsiteX0" fmla="*/ 180400 w 391160"/>
                <a:gd name="connsiteY0" fmla="*/ 9832 h 491744"/>
                <a:gd name="connsiteX1" fmla="*/ 9832 w 391160"/>
                <a:gd name="connsiteY1" fmla="*/ 483895 h 491744"/>
                <a:gd name="connsiteX2" fmla="*/ 282392 w 391160"/>
                <a:gd name="connsiteY2" fmla="*/ 483895 h 491744"/>
                <a:gd name="connsiteX3" fmla="*/ 392353 w 391160"/>
                <a:gd name="connsiteY3" fmla="*/ 180713 h 491744"/>
              </a:gdLst>
              <a:ahLst/>
              <a:cxnLst>
                <a:cxn ang="0">
                  <a:pos x="connsiteX0" y="connsiteY0"/>
                </a:cxn>
                <a:cxn ang="0">
                  <a:pos x="connsiteX1" y="connsiteY1"/>
                </a:cxn>
                <a:cxn ang="0">
                  <a:pos x="connsiteX2" y="connsiteY2"/>
                </a:cxn>
                <a:cxn ang="0">
                  <a:pos x="connsiteX3" y="connsiteY3"/>
                </a:cxn>
              </a:cxnLst>
              <a:rect l="l" t="t" r="r" b="b"/>
              <a:pathLst>
                <a:path w="391160" h="491744">
                  <a:moveTo>
                    <a:pt x="180400" y="9832"/>
                  </a:moveTo>
                  <a:cubicBezTo>
                    <a:pt x="71579" y="144022"/>
                    <a:pt x="11452" y="311137"/>
                    <a:pt x="9832" y="483895"/>
                  </a:cubicBezTo>
                  <a:lnTo>
                    <a:pt x="282392" y="483895"/>
                  </a:lnTo>
                  <a:cubicBezTo>
                    <a:pt x="284024" y="373365"/>
                    <a:pt x="322748" y="266589"/>
                    <a:pt x="392353" y="180713"/>
                  </a:cubicBezTo>
                  <a:close/>
                </a:path>
              </a:pathLst>
            </a:custGeom>
            <a:solidFill>
              <a:srgbClr val="91A80A"/>
            </a:solidFill>
            <a:ln w="11172"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309E9B60-5C87-4211-9180-AAC5F5879404}"/>
                </a:ext>
              </a:extLst>
            </p:cNvPr>
            <p:cNvSpPr/>
            <p:nvPr/>
          </p:nvSpPr>
          <p:spPr>
            <a:xfrm>
              <a:off x="7751290" y="2585258"/>
              <a:ext cx="793496" cy="379984"/>
            </a:xfrm>
            <a:custGeom>
              <a:avLst/>
              <a:gdLst>
                <a:gd name="connsiteX0" fmla="*/ 19197 w 793496"/>
                <a:gd name="connsiteY0" fmla="*/ 9832 h 379984"/>
                <a:gd name="connsiteX1" fmla="*/ 9832 w 793496"/>
                <a:gd name="connsiteY1" fmla="*/ 35056 h 379984"/>
                <a:gd name="connsiteX2" fmla="*/ 564955 w 793496"/>
                <a:gd name="connsiteY2" fmla="*/ 270512 h 379984"/>
                <a:gd name="connsiteX3" fmla="*/ 684013 w 793496"/>
                <a:gd name="connsiteY3" fmla="*/ 375723 h 379984"/>
                <a:gd name="connsiteX4" fmla="*/ 789235 w 793496"/>
                <a:gd name="connsiteY4" fmla="*/ 256665 h 379984"/>
                <a:gd name="connsiteX5" fmla="*/ 670166 w 793496"/>
                <a:gd name="connsiteY5" fmla="*/ 151454 h 379984"/>
                <a:gd name="connsiteX6" fmla="*/ 594918 w 793496"/>
                <a:gd name="connsiteY6" fmla="*/ 186971 h 379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3496" h="379984">
                  <a:moveTo>
                    <a:pt x="19197" y="9832"/>
                  </a:moveTo>
                  <a:lnTo>
                    <a:pt x="9832" y="35056"/>
                  </a:lnTo>
                  <a:lnTo>
                    <a:pt x="564955" y="270512"/>
                  </a:lnTo>
                  <a:cubicBezTo>
                    <a:pt x="568777" y="332449"/>
                    <a:pt x="622086" y="379556"/>
                    <a:pt x="684013" y="375723"/>
                  </a:cubicBezTo>
                  <a:cubicBezTo>
                    <a:pt x="745950" y="371901"/>
                    <a:pt x="793057" y="318602"/>
                    <a:pt x="789235" y="256665"/>
                  </a:cubicBezTo>
                  <a:cubicBezTo>
                    <a:pt x="785413" y="194728"/>
                    <a:pt x="732103" y="147621"/>
                    <a:pt x="670166" y="151454"/>
                  </a:cubicBezTo>
                  <a:cubicBezTo>
                    <a:pt x="641466" y="153220"/>
                    <a:pt x="614532" y="165938"/>
                    <a:pt x="594918" y="186971"/>
                  </a:cubicBezTo>
                  <a:close/>
                </a:path>
              </a:pathLst>
            </a:custGeom>
            <a:solidFill>
              <a:srgbClr val="000000"/>
            </a:solidFill>
            <a:ln w="11172" cap="flat">
              <a:noFill/>
              <a:prstDash val="solid"/>
              <a:miter/>
            </a:ln>
          </p:spPr>
          <p:txBody>
            <a:bodyPr rtlCol="0" anchor="ctr"/>
            <a:lstStyle/>
            <a:p>
              <a:endParaRPr lang="en-US" dirty="0"/>
            </a:p>
          </p:txBody>
        </p:sp>
      </p:grpSp>
      <p:sp>
        <p:nvSpPr>
          <p:cNvPr id="28" name="Rectangle 27">
            <a:extLst>
              <a:ext uri="{FF2B5EF4-FFF2-40B4-BE49-F238E27FC236}">
                <a16:creationId xmlns:a16="http://schemas.microsoft.com/office/drawing/2014/main" id="{783E54E9-C2CB-4BAE-A56D-FE93658BC768}"/>
              </a:ext>
            </a:extLst>
          </p:cNvPr>
          <p:cNvSpPr/>
          <p:nvPr/>
        </p:nvSpPr>
        <p:spPr>
          <a:xfrm>
            <a:off x="2706866" y="3860813"/>
            <a:ext cx="1912395" cy="338554"/>
          </a:xfrm>
          <a:prstGeom prst="rect">
            <a:avLst/>
          </a:prstGeom>
        </p:spPr>
        <p:txBody>
          <a:bodyPr wrap="square">
            <a:spAutoFit/>
          </a:bodyPr>
          <a:lstStyle/>
          <a:p>
            <a:pPr algn="ctr"/>
            <a:r>
              <a:rPr lang="en-US" sz="1600" dirty="0">
                <a:solidFill>
                  <a:schemeClr val="accent5">
                    <a:lumMod val="75000"/>
                  </a:schemeClr>
                </a:solidFill>
              </a:rPr>
              <a:t>Java Servlet</a:t>
            </a:r>
          </a:p>
        </p:txBody>
      </p:sp>
      <p:sp>
        <p:nvSpPr>
          <p:cNvPr id="29" name="Rectangle 28">
            <a:extLst>
              <a:ext uri="{FF2B5EF4-FFF2-40B4-BE49-F238E27FC236}">
                <a16:creationId xmlns:a16="http://schemas.microsoft.com/office/drawing/2014/main" id="{B8D8A356-9F5D-4088-AF99-2AA884380EEC}"/>
              </a:ext>
            </a:extLst>
          </p:cNvPr>
          <p:cNvSpPr/>
          <p:nvPr/>
        </p:nvSpPr>
        <p:spPr>
          <a:xfrm>
            <a:off x="5095626" y="3860813"/>
            <a:ext cx="1912395" cy="338554"/>
          </a:xfrm>
          <a:prstGeom prst="rect">
            <a:avLst/>
          </a:prstGeom>
        </p:spPr>
        <p:txBody>
          <a:bodyPr wrap="square">
            <a:spAutoFit/>
          </a:bodyPr>
          <a:lstStyle/>
          <a:p>
            <a:pPr algn="ctr"/>
            <a:r>
              <a:rPr lang="en-US" sz="1600" dirty="0">
                <a:solidFill>
                  <a:schemeClr val="accent5">
                    <a:lumMod val="75000"/>
                  </a:schemeClr>
                </a:solidFill>
              </a:rPr>
              <a:t>.NET Core</a:t>
            </a:r>
          </a:p>
        </p:txBody>
      </p:sp>
      <p:sp>
        <p:nvSpPr>
          <p:cNvPr id="30" name="Rectangle 29">
            <a:extLst>
              <a:ext uri="{FF2B5EF4-FFF2-40B4-BE49-F238E27FC236}">
                <a16:creationId xmlns:a16="http://schemas.microsoft.com/office/drawing/2014/main" id="{7060EEB8-3EF0-44F4-A03D-278BDC0CA73C}"/>
              </a:ext>
            </a:extLst>
          </p:cNvPr>
          <p:cNvSpPr/>
          <p:nvPr/>
        </p:nvSpPr>
        <p:spPr>
          <a:xfrm>
            <a:off x="7617434" y="3860813"/>
            <a:ext cx="1912395" cy="338554"/>
          </a:xfrm>
          <a:prstGeom prst="rect">
            <a:avLst/>
          </a:prstGeom>
        </p:spPr>
        <p:txBody>
          <a:bodyPr wrap="square">
            <a:spAutoFit/>
          </a:bodyPr>
          <a:lstStyle/>
          <a:p>
            <a:pPr algn="ctr"/>
            <a:r>
              <a:rPr lang="en-US" sz="1600" dirty="0">
                <a:solidFill>
                  <a:schemeClr val="accent5">
                    <a:lumMod val="75000"/>
                  </a:schemeClr>
                </a:solidFill>
              </a:rPr>
              <a:t>Node.js</a:t>
            </a:r>
          </a:p>
        </p:txBody>
      </p:sp>
      <p:grpSp>
        <p:nvGrpSpPr>
          <p:cNvPr id="33" name="Group 32">
            <a:extLst>
              <a:ext uri="{FF2B5EF4-FFF2-40B4-BE49-F238E27FC236}">
                <a16:creationId xmlns:a16="http://schemas.microsoft.com/office/drawing/2014/main" id="{AF84E1A1-4BF9-43F1-9719-563B4AEEA3A5}"/>
              </a:ext>
            </a:extLst>
          </p:cNvPr>
          <p:cNvGrpSpPr/>
          <p:nvPr/>
        </p:nvGrpSpPr>
        <p:grpSpPr>
          <a:xfrm>
            <a:off x="5054243" y="2674728"/>
            <a:ext cx="1914941" cy="676857"/>
            <a:chOff x="5054243" y="2674728"/>
            <a:chExt cx="1914941" cy="676857"/>
          </a:xfrm>
        </p:grpSpPr>
        <p:sp>
          <p:nvSpPr>
            <p:cNvPr id="31" name="Rectangle 30">
              <a:extLst>
                <a:ext uri="{FF2B5EF4-FFF2-40B4-BE49-F238E27FC236}">
                  <a16:creationId xmlns:a16="http://schemas.microsoft.com/office/drawing/2014/main" id="{F74D1F3F-6315-4D57-97F4-3580EE607B43}"/>
                </a:ext>
              </a:extLst>
            </p:cNvPr>
            <p:cNvSpPr/>
            <p:nvPr/>
          </p:nvSpPr>
          <p:spPr>
            <a:xfrm>
              <a:off x="5056789" y="2674728"/>
              <a:ext cx="1912395" cy="523220"/>
            </a:xfrm>
            <a:prstGeom prst="rect">
              <a:avLst/>
            </a:prstGeom>
          </p:spPr>
          <p:txBody>
            <a:bodyPr wrap="square">
              <a:spAutoFit/>
            </a:bodyPr>
            <a:lstStyle/>
            <a:p>
              <a:pPr algn="ctr"/>
              <a:r>
                <a:rPr lang="en-US" sz="2800" b="1" dirty="0">
                  <a:solidFill>
                    <a:schemeClr val="accent5">
                      <a:lumMod val="75000"/>
                    </a:schemeClr>
                  </a:solidFill>
                </a:rPr>
                <a:t>2.22M</a:t>
              </a:r>
            </a:p>
          </p:txBody>
        </p:sp>
        <p:sp>
          <p:nvSpPr>
            <p:cNvPr id="32" name="Rectangle 31">
              <a:extLst>
                <a:ext uri="{FF2B5EF4-FFF2-40B4-BE49-F238E27FC236}">
                  <a16:creationId xmlns:a16="http://schemas.microsoft.com/office/drawing/2014/main" id="{8602010A-A96C-4409-B9A9-6D0A3DAC6B9E}"/>
                </a:ext>
              </a:extLst>
            </p:cNvPr>
            <p:cNvSpPr/>
            <p:nvPr/>
          </p:nvSpPr>
          <p:spPr>
            <a:xfrm>
              <a:off x="5054243" y="3074586"/>
              <a:ext cx="1912395" cy="276999"/>
            </a:xfrm>
            <a:prstGeom prst="rect">
              <a:avLst/>
            </a:prstGeom>
          </p:spPr>
          <p:txBody>
            <a:bodyPr wrap="square">
              <a:spAutoFit/>
            </a:bodyPr>
            <a:lstStyle/>
            <a:p>
              <a:pPr algn="ctr"/>
              <a:r>
                <a:rPr lang="en-US" sz="1200" dirty="0">
                  <a:solidFill>
                    <a:schemeClr val="accent5">
                      <a:lumMod val="75000"/>
                    </a:schemeClr>
                  </a:solidFill>
                </a:rPr>
                <a:t>requests / sec</a:t>
              </a:r>
            </a:p>
          </p:txBody>
        </p:sp>
      </p:grpSp>
      <p:grpSp>
        <p:nvGrpSpPr>
          <p:cNvPr id="34" name="Group 33">
            <a:extLst>
              <a:ext uri="{FF2B5EF4-FFF2-40B4-BE49-F238E27FC236}">
                <a16:creationId xmlns:a16="http://schemas.microsoft.com/office/drawing/2014/main" id="{C0F34CBD-4EB7-44FF-9F75-708AE18A901B}"/>
              </a:ext>
            </a:extLst>
          </p:cNvPr>
          <p:cNvGrpSpPr/>
          <p:nvPr/>
        </p:nvGrpSpPr>
        <p:grpSpPr>
          <a:xfrm>
            <a:off x="2651822" y="3025114"/>
            <a:ext cx="1925783" cy="550718"/>
            <a:chOff x="5042781" y="2763711"/>
            <a:chExt cx="1925783" cy="550718"/>
          </a:xfrm>
        </p:grpSpPr>
        <p:sp>
          <p:nvSpPr>
            <p:cNvPr id="35" name="Rectangle 34">
              <a:extLst>
                <a:ext uri="{FF2B5EF4-FFF2-40B4-BE49-F238E27FC236}">
                  <a16:creationId xmlns:a16="http://schemas.microsoft.com/office/drawing/2014/main" id="{4A2853EF-F568-4338-AE1D-08B9BD92D964}"/>
                </a:ext>
              </a:extLst>
            </p:cNvPr>
            <p:cNvSpPr/>
            <p:nvPr/>
          </p:nvSpPr>
          <p:spPr>
            <a:xfrm>
              <a:off x="5042781" y="2763711"/>
              <a:ext cx="1912395" cy="400110"/>
            </a:xfrm>
            <a:prstGeom prst="rect">
              <a:avLst/>
            </a:prstGeom>
          </p:spPr>
          <p:txBody>
            <a:bodyPr wrap="square">
              <a:spAutoFit/>
            </a:bodyPr>
            <a:lstStyle/>
            <a:p>
              <a:pPr algn="ctr"/>
              <a:r>
                <a:rPr lang="en-US" sz="2000" b="1" dirty="0">
                  <a:solidFill>
                    <a:schemeClr val="accent5">
                      <a:lumMod val="75000"/>
                    </a:schemeClr>
                  </a:solidFill>
                </a:rPr>
                <a:t>0.73M</a:t>
              </a:r>
              <a:endParaRPr lang="en-US" sz="2800" b="1" dirty="0">
                <a:solidFill>
                  <a:schemeClr val="accent5">
                    <a:lumMod val="75000"/>
                  </a:schemeClr>
                </a:solidFill>
              </a:endParaRPr>
            </a:p>
          </p:txBody>
        </p:sp>
        <p:sp>
          <p:nvSpPr>
            <p:cNvPr id="36" name="Rectangle 35">
              <a:extLst>
                <a:ext uri="{FF2B5EF4-FFF2-40B4-BE49-F238E27FC236}">
                  <a16:creationId xmlns:a16="http://schemas.microsoft.com/office/drawing/2014/main" id="{971F584B-4953-49D9-8528-7683837212D2}"/>
                </a:ext>
              </a:extLst>
            </p:cNvPr>
            <p:cNvSpPr/>
            <p:nvPr/>
          </p:nvSpPr>
          <p:spPr>
            <a:xfrm>
              <a:off x="5056169" y="3037430"/>
              <a:ext cx="1912395" cy="276999"/>
            </a:xfrm>
            <a:prstGeom prst="rect">
              <a:avLst/>
            </a:prstGeom>
          </p:spPr>
          <p:txBody>
            <a:bodyPr wrap="square">
              <a:spAutoFit/>
            </a:bodyPr>
            <a:lstStyle/>
            <a:p>
              <a:pPr algn="ctr"/>
              <a:r>
                <a:rPr lang="en-US" sz="1200" dirty="0">
                  <a:solidFill>
                    <a:schemeClr val="accent5">
                      <a:lumMod val="75000"/>
                    </a:schemeClr>
                  </a:solidFill>
                </a:rPr>
                <a:t>requests / sec</a:t>
              </a:r>
            </a:p>
          </p:txBody>
        </p:sp>
      </p:grpSp>
      <p:grpSp>
        <p:nvGrpSpPr>
          <p:cNvPr id="37" name="Group 36">
            <a:extLst>
              <a:ext uri="{FF2B5EF4-FFF2-40B4-BE49-F238E27FC236}">
                <a16:creationId xmlns:a16="http://schemas.microsoft.com/office/drawing/2014/main" id="{B6FD9C4A-3966-417C-A5A1-D163D463C743}"/>
              </a:ext>
            </a:extLst>
          </p:cNvPr>
          <p:cNvGrpSpPr/>
          <p:nvPr/>
        </p:nvGrpSpPr>
        <p:grpSpPr>
          <a:xfrm>
            <a:off x="7494334" y="3002480"/>
            <a:ext cx="1925783" cy="550718"/>
            <a:chOff x="5042781" y="2763711"/>
            <a:chExt cx="1925783" cy="550718"/>
          </a:xfrm>
        </p:grpSpPr>
        <p:sp>
          <p:nvSpPr>
            <p:cNvPr id="38" name="Rectangle 37">
              <a:extLst>
                <a:ext uri="{FF2B5EF4-FFF2-40B4-BE49-F238E27FC236}">
                  <a16:creationId xmlns:a16="http://schemas.microsoft.com/office/drawing/2014/main" id="{B6AF99A6-A85D-41B2-BFFD-F065B8D6CE3B}"/>
                </a:ext>
              </a:extLst>
            </p:cNvPr>
            <p:cNvSpPr/>
            <p:nvPr/>
          </p:nvSpPr>
          <p:spPr>
            <a:xfrm>
              <a:off x="5042781" y="2763711"/>
              <a:ext cx="1912395" cy="400110"/>
            </a:xfrm>
            <a:prstGeom prst="rect">
              <a:avLst/>
            </a:prstGeom>
          </p:spPr>
          <p:txBody>
            <a:bodyPr wrap="square">
              <a:spAutoFit/>
            </a:bodyPr>
            <a:lstStyle/>
            <a:p>
              <a:pPr algn="ctr"/>
              <a:r>
                <a:rPr lang="en-US" sz="2000" b="1" dirty="0">
                  <a:solidFill>
                    <a:schemeClr val="accent5">
                      <a:lumMod val="75000"/>
                    </a:schemeClr>
                  </a:solidFill>
                </a:rPr>
                <a:t>0.53M</a:t>
              </a:r>
              <a:endParaRPr lang="en-US" sz="2800" b="1" dirty="0">
                <a:solidFill>
                  <a:schemeClr val="accent5">
                    <a:lumMod val="75000"/>
                  </a:schemeClr>
                </a:solidFill>
              </a:endParaRPr>
            </a:p>
          </p:txBody>
        </p:sp>
        <p:sp>
          <p:nvSpPr>
            <p:cNvPr id="39" name="Rectangle 38">
              <a:extLst>
                <a:ext uri="{FF2B5EF4-FFF2-40B4-BE49-F238E27FC236}">
                  <a16:creationId xmlns:a16="http://schemas.microsoft.com/office/drawing/2014/main" id="{C2F6D275-90AE-4659-B271-DAA7159195DB}"/>
                </a:ext>
              </a:extLst>
            </p:cNvPr>
            <p:cNvSpPr/>
            <p:nvPr/>
          </p:nvSpPr>
          <p:spPr>
            <a:xfrm>
              <a:off x="5056169" y="3037430"/>
              <a:ext cx="1912395" cy="276999"/>
            </a:xfrm>
            <a:prstGeom prst="rect">
              <a:avLst/>
            </a:prstGeom>
          </p:spPr>
          <p:txBody>
            <a:bodyPr wrap="square">
              <a:spAutoFit/>
            </a:bodyPr>
            <a:lstStyle/>
            <a:p>
              <a:pPr algn="ctr"/>
              <a:r>
                <a:rPr lang="en-US" sz="1200" dirty="0">
                  <a:solidFill>
                    <a:schemeClr val="accent5">
                      <a:lumMod val="75000"/>
                    </a:schemeClr>
                  </a:solidFill>
                </a:rPr>
                <a:t>requests / sec</a:t>
              </a:r>
            </a:p>
          </p:txBody>
        </p:sp>
      </p:grpSp>
    </p:spTree>
    <p:extLst>
      <p:ext uri="{BB962C8B-B14F-4D97-AF65-F5344CB8AC3E}">
        <p14:creationId xmlns:p14="http://schemas.microsoft.com/office/powerpoint/2010/main" val="2345505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79C7F9A-BA4B-43D4-ACD7-3E816E444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95" y="-8997"/>
            <a:ext cx="13224095" cy="6858000"/>
          </a:xfrm>
          <a:prstGeom prst="rect">
            <a:avLst/>
          </a:prstGeom>
        </p:spPr>
      </p:pic>
      <p:sp>
        <p:nvSpPr>
          <p:cNvPr id="2" name="Rectangle 1">
            <a:extLst>
              <a:ext uri="{FF2B5EF4-FFF2-40B4-BE49-F238E27FC236}">
                <a16:creationId xmlns:a16="http://schemas.microsoft.com/office/drawing/2014/main" id="{BCA952B1-BC8C-4925-A8B5-F71E0B912A75}"/>
              </a:ext>
            </a:extLst>
          </p:cNvPr>
          <p:cNvSpPr/>
          <p:nvPr/>
        </p:nvSpPr>
        <p:spPr bwMode="auto">
          <a:xfrm>
            <a:off x="-397625" y="-15587"/>
            <a:ext cx="12749645" cy="6889173"/>
          </a:xfrm>
          <a:prstGeom prst="rect">
            <a:avLst/>
          </a:prstGeom>
          <a:solidFill>
            <a:schemeClr val="accent6">
              <a:lumMod val="40000"/>
              <a:lumOff val="6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 name="Title 1">
            <a:extLst>
              <a:ext uri="{FF2B5EF4-FFF2-40B4-BE49-F238E27FC236}">
                <a16:creationId xmlns:a16="http://schemas.microsoft.com/office/drawing/2014/main" id="{2432402B-E46A-4217-B21B-E752953985C2}"/>
              </a:ext>
            </a:extLst>
          </p:cNvPr>
          <p:cNvSpPr txBox="1">
            <a:spLocks/>
          </p:cNvSpPr>
          <p:nvPr/>
        </p:nvSpPr>
        <p:spPr>
          <a:xfrm>
            <a:off x="269241" y="289957"/>
            <a:ext cx="11655840" cy="89953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gradFill>
                  <a:gsLst>
                    <a:gs pos="1250">
                      <a:srgbClr val="101128"/>
                    </a:gs>
                    <a:gs pos="100000">
                      <a:srgbClr val="101128"/>
                    </a:gs>
                  </a:gsLst>
                  <a:lin ang="5400000" scaled="0"/>
                </a:gradFill>
                <a:effectLst/>
                <a:uLnTx/>
                <a:uFillTx/>
                <a:ea typeface="+mn-ea"/>
                <a:cs typeface="Segoe UI" pitchFamily="34" charset="0"/>
              </a:rPr>
              <a:t>.NET is Open Source</a:t>
            </a:r>
          </a:p>
        </p:txBody>
      </p:sp>
      <p:sp>
        <p:nvSpPr>
          <p:cNvPr id="11" name="TextBox 10">
            <a:extLst>
              <a:ext uri="{FF2B5EF4-FFF2-40B4-BE49-F238E27FC236}">
                <a16:creationId xmlns:a16="http://schemas.microsoft.com/office/drawing/2014/main" id="{4663C908-315D-49AD-B743-BCD53B2033A3}"/>
              </a:ext>
            </a:extLst>
          </p:cNvPr>
          <p:cNvSpPr txBox="1"/>
          <p:nvPr/>
        </p:nvSpPr>
        <p:spPr>
          <a:xfrm>
            <a:off x="6196433" y="1489937"/>
            <a:ext cx="5963985" cy="832755"/>
          </a:xfrm>
          <a:prstGeom prst="rect">
            <a:avLst/>
          </a:prstGeom>
          <a:noFill/>
        </p:spPr>
        <p:txBody>
          <a:bodyPr wrap="square" lIns="179285" tIns="143428" rIns="179285" bIns="143428" rtlCol="0">
            <a:spAutoFit/>
          </a:bodyPr>
          <a:lstStyle/>
          <a:p>
            <a:pPr marL="112048" marR="0" lvl="0" indent="-112048" algn="l" defTabSz="914400"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01128"/>
                </a:solidFill>
                <a:effectLst/>
                <a:uLnTx/>
                <a:uFillTx/>
                <a:latin typeface="Calibri"/>
                <a:ea typeface="+mn-ea"/>
                <a:cs typeface="+mn-cs"/>
              </a:rPr>
              <a:t>“Samsung is embracing .NET because it is a completely open source project.” </a:t>
            </a:r>
            <a:r>
              <a:rPr kumimoji="0" lang="en-US" sz="1600" b="0" i="0" u="none" strike="noStrike" kern="1200" cap="none" spc="0" normalizeH="0" baseline="0" noProof="0" dirty="0">
                <a:ln>
                  <a:noFill/>
                </a:ln>
                <a:solidFill>
                  <a:srgbClr val="101128"/>
                </a:solidFill>
                <a:effectLst/>
                <a:uLnTx/>
                <a:uFillTx/>
                <a:latin typeface="Calibri"/>
                <a:ea typeface="+mn-ea"/>
                <a:cs typeface="+mn-cs"/>
              </a:rPr>
              <a:t>— Samsung</a:t>
            </a:r>
            <a:endParaRPr kumimoji="0" lang="en-US" sz="1961" b="0" i="0" u="none" strike="noStrike" kern="1200" cap="none" spc="0" normalizeH="0" baseline="0" noProof="0" dirty="0">
              <a:ln>
                <a:noFill/>
              </a:ln>
              <a:solidFill>
                <a:srgbClr val="101128"/>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E7D49F66-ACA9-4042-9FC7-697CA3841D77}"/>
              </a:ext>
            </a:extLst>
          </p:cNvPr>
          <p:cNvSpPr txBox="1"/>
          <p:nvPr/>
        </p:nvSpPr>
        <p:spPr>
          <a:xfrm>
            <a:off x="6196433" y="2475993"/>
            <a:ext cx="5963985" cy="1375852"/>
          </a:xfrm>
          <a:prstGeom prst="rect">
            <a:avLst/>
          </a:prstGeom>
          <a:noFill/>
        </p:spPr>
        <p:txBody>
          <a:bodyPr wrap="square" lIns="179285" tIns="143428" rIns="179285" bIns="143428" rtlCol="0">
            <a:spAutoFit/>
          </a:bodyPr>
          <a:lstStyle/>
          <a:p>
            <a:pPr marL="112048" marR="0" lvl="0" indent="-112048" algn="l" defTabSz="914400"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01128"/>
                </a:solidFill>
                <a:effectLst/>
                <a:uLnTx/>
                <a:uFillTx/>
                <a:latin typeface="Calibri"/>
                <a:ea typeface="+mn-ea"/>
                <a:cs typeface="+mn-cs"/>
              </a:rPr>
              <a:t>".NET is open source; that allows us to contribute back to it if we have any performance issues which Microsoft review and together we make a better product.“ </a:t>
            </a:r>
            <a:r>
              <a:rPr kumimoji="0" lang="en-US" sz="1568" b="0" i="0" u="none" strike="noStrike" kern="1200" cap="none" spc="0" normalizeH="0" baseline="0" noProof="0" dirty="0">
                <a:ln>
                  <a:noFill/>
                </a:ln>
                <a:solidFill>
                  <a:srgbClr val="101128"/>
                </a:solidFill>
                <a:effectLst/>
                <a:uLnTx/>
                <a:uFillTx/>
                <a:latin typeface="Calibri"/>
                <a:ea typeface="+mn-ea"/>
                <a:cs typeface="+mn-cs"/>
              </a:rPr>
              <a:t>— Illyriad Games</a:t>
            </a:r>
          </a:p>
        </p:txBody>
      </p:sp>
      <p:sp>
        <p:nvSpPr>
          <p:cNvPr id="14" name="TextBox 13">
            <a:extLst>
              <a:ext uri="{FF2B5EF4-FFF2-40B4-BE49-F238E27FC236}">
                <a16:creationId xmlns:a16="http://schemas.microsoft.com/office/drawing/2014/main" id="{0B51642F-C480-4FDF-B4BB-3CD171485259}"/>
              </a:ext>
            </a:extLst>
          </p:cNvPr>
          <p:cNvSpPr txBox="1"/>
          <p:nvPr/>
        </p:nvSpPr>
        <p:spPr>
          <a:xfrm>
            <a:off x="1250772" y="6217397"/>
            <a:ext cx="1131328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101128"/>
                </a:solidFill>
                <a:latin typeface="Calibri"/>
              </a:rPr>
              <a:t>1</a:t>
            </a:r>
            <a:r>
              <a:rPr kumimoji="0" lang="en-US" sz="2400" b="0" i="0" u="none" strike="noStrike" kern="1200" cap="none" spc="0" normalizeH="0" baseline="0" noProof="0" dirty="0">
                <a:ln>
                  <a:noFill/>
                </a:ln>
                <a:solidFill>
                  <a:srgbClr val="101128"/>
                </a:solidFill>
                <a:effectLst/>
                <a:uLnTx/>
                <a:uFillTx/>
                <a:latin typeface="Calibri"/>
                <a:ea typeface="+mn-ea"/>
                <a:cs typeface="+mn-cs"/>
              </a:rPr>
              <a:t>6,000+ Community Contributions from </a:t>
            </a:r>
            <a:r>
              <a:rPr lang="en-US" sz="2400" dirty="0">
                <a:solidFill>
                  <a:srgbClr val="101128"/>
                </a:solidFill>
                <a:latin typeface="Calibri"/>
              </a:rPr>
              <a:t>30</a:t>
            </a:r>
            <a:r>
              <a:rPr kumimoji="0" lang="en-US" sz="2400" b="0" i="0" u="none" strike="noStrike" kern="1200" cap="none" spc="0" normalizeH="0" baseline="0" noProof="0" dirty="0">
                <a:ln>
                  <a:noFill/>
                </a:ln>
                <a:solidFill>
                  <a:srgbClr val="101128"/>
                </a:solidFill>
                <a:effectLst/>
                <a:uLnTx/>
                <a:uFillTx/>
                <a:latin typeface="Calibri"/>
                <a:ea typeface="+mn-ea"/>
                <a:cs typeface="+mn-cs"/>
              </a:rPr>
              <a:t>00+ Companies outside Microsoft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101128"/>
              </a:solidFill>
              <a:effectLst/>
              <a:uLnTx/>
              <a:uFillTx/>
              <a:latin typeface="Calibri"/>
              <a:ea typeface="+mn-ea"/>
              <a:cs typeface="+mn-cs"/>
            </a:endParaRPr>
          </a:p>
        </p:txBody>
      </p:sp>
      <p:pic>
        <p:nvPicPr>
          <p:cNvPr id="15" name="Picture 5">
            <a:extLst>
              <a:ext uri="{FF2B5EF4-FFF2-40B4-BE49-F238E27FC236}">
                <a16:creationId xmlns:a16="http://schemas.microsoft.com/office/drawing/2014/main" id="{7273AF13-51A4-447D-91D9-90274E324CE1}"/>
              </a:ext>
            </a:extLst>
          </p:cNvPr>
          <p:cNvPicPr>
            <a:picLocks noChangeAspect="1"/>
          </p:cNvPicPr>
          <p:nvPr/>
        </p:nvPicPr>
        <p:blipFill>
          <a:blip r:embed="rId4">
            <a:extLst>
              <a:ext uri="{BEBA8EAE-BF5A-486C-A8C5-ECC9F3942E4B}">
                <a14:imgProps xmlns:a14="http://schemas.microsoft.com/office/drawing/2010/main">
                  <a14:imgLayer r:embed="rId5">
                    <a14:imgEffect>
                      <a14:saturation sat="76000"/>
                    </a14:imgEffect>
                  </a14:imgLayer>
                </a14:imgProps>
              </a:ext>
            </a:extLst>
          </a:blip>
          <a:stretch>
            <a:fillRect/>
          </a:stretch>
        </p:blipFill>
        <p:spPr>
          <a:xfrm>
            <a:off x="105286" y="1417951"/>
            <a:ext cx="6185024" cy="4624638"/>
          </a:xfrm>
          <a:prstGeom prst="rect">
            <a:avLst/>
          </a:prstGeom>
          <a:noFill/>
        </p:spPr>
      </p:pic>
      <p:sp>
        <p:nvSpPr>
          <p:cNvPr id="3" name="TextBox 2">
            <a:extLst>
              <a:ext uri="{FF2B5EF4-FFF2-40B4-BE49-F238E27FC236}">
                <a16:creationId xmlns:a16="http://schemas.microsoft.com/office/drawing/2014/main" id="{4F8EABDC-2188-4ECA-968F-746D588B01D0}"/>
              </a:ext>
            </a:extLst>
          </p:cNvPr>
          <p:cNvSpPr txBox="1"/>
          <p:nvPr/>
        </p:nvSpPr>
        <p:spPr>
          <a:xfrm>
            <a:off x="1574810" y="1312876"/>
            <a:ext cx="2929135"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Community Accepted PRs</a:t>
            </a:r>
          </a:p>
        </p:txBody>
      </p:sp>
    </p:spTree>
    <p:extLst>
      <p:ext uri="{BB962C8B-B14F-4D97-AF65-F5344CB8AC3E}">
        <p14:creationId xmlns:p14="http://schemas.microsoft.com/office/powerpoint/2010/main" val="41087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68217A"/>
        </a:solidFill>
        <a:effectLst/>
      </p:bgPr>
    </p:bg>
    <p:spTree>
      <p:nvGrpSpPr>
        <p:cNvPr id="1" name=""/>
        <p:cNvGrpSpPr/>
        <p:nvPr/>
      </p:nvGrpSpPr>
      <p:grpSpPr>
        <a:xfrm>
          <a:off x="0" y="0"/>
          <a:ext cx="0" cy="0"/>
          <a:chOff x="0" y="0"/>
          <a:chExt cx="0" cy="0"/>
        </a:xfrm>
      </p:grpSpPr>
      <p:sp>
        <p:nvSpPr>
          <p:cNvPr id="11" name="TextBox 10"/>
          <p:cNvSpPr txBox="1"/>
          <p:nvPr/>
        </p:nvSpPr>
        <p:spPr>
          <a:xfrm>
            <a:off x="4325467" y="3118016"/>
            <a:ext cx="3441480" cy="621968"/>
          </a:xfrm>
          <a:prstGeom prst="rect">
            <a:avLst/>
          </a:prstGeom>
          <a:noFill/>
        </p:spPr>
        <p:txBody>
          <a:bodyPr wrap="square" lIns="179259" tIns="143407" rIns="179259" bIns="143407" rtlCol="0" anchor="ctr" anchorCtr="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1333">
                      <a:prstClr val="white"/>
                    </a:gs>
                    <a:gs pos="8000">
                      <a:prstClr val="white"/>
                    </a:gs>
                  </a:gsLst>
                  <a:lin ang="5400000" scaled="0"/>
                </a:gradFill>
                <a:effectLst/>
                <a:uLnTx/>
                <a:uFillTx/>
                <a:latin typeface="Segoe UI"/>
                <a:ea typeface="+mn-ea"/>
                <a:cs typeface="+mn-cs"/>
              </a:rPr>
              <a:t>.NET ECOSYSTEM</a:t>
            </a:r>
            <a:endParaRPr kumimoji="0" lang="en-US" sz="1175"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a:ea typeface="+mn-ea"/>
              <a:cs typeface="+mn-cs"/>
            </a:endParaRPr>
          </a:p>
        </p:txBody>
      </p:sp>
      <p:pic>
        <p:nvPicPr>
          <p:cNvPr id="22" name="Picture 21"/>
          <p:cNvPicPr>
            <a:picLocks noChangeAspect="1"/>
          </p:cNvPicPr>
          <p:nvPr/>
        </p:nvPicPr>
        <p:blipFill>
          <a:blip r:embed="rId3"/>
          <a:stretch>
            <a:fillRect/>
          </a:stretch>
        </p:blipFill>
        <p:spPr>
          <a:xfrm>
            <a:off x="5064324" y="2481353"/>
            <a:ext cx="1932642" cy="1932642"/>
          </a:xfrm>
          <a:prstGeom prst="rect">
            <a:avLst/>
          </a:prstGeom>
        </p:spPr>
      </p:pic>
      <p:sp>
        <p:nvSpPr>
          <p:cNvPr id="10" name="Oval 9"/>
          <p:cNvSpPr/>
          <p:nvPr/>
        </p:nvSpPr>
        <p:spPr bwMode="auto">
          <a:xfrm>
            <a:off x="4068437" y="1401439"/>
            <a:ext cx="4055125" cy="4055126"/>
          </a:xfrm>
          <a:prstGeom prst="ellipse">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3" name="Oval 142"/>
          <p:cNvSpPr/>
          <p:nvPr/>
        </p:nvSpPr>
        <p:spPr bwMode="auto">
          <a:xfrm>
            <a:off x="4005886" y="1843361"/>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1" name="Oval 140"/>
          <p:cNvSpPr/>
          <p:nvPr/>
        </p:nvSpPr>
        <p:spPr bwMode="auto">
          <a:xfrm>
            <a:off x="4714605" y="4811958"/>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75" name="Freeform 10"/>
          <p:cNvSpPr>
            <a:spLocks noEditPoints="1"/>
          </p:cNvSpPr>
          <p:nvPr/>
        </p:nvSpPr>
        <p:spPr bwMode="auto">
          <a:xfrm>
            <a:off x="4900937" y="4938432"/>
            <a:ext cx="598324" cy="613854"/>
          </a:xfrm>
          <a:custGeom>
            <a:avLst/>
            <a:gdLst>
              <a:gd name="T0" fmla="*/ 809 w 809"/>
              <a:gd name="T1" fmla="*/ 330 h 830"/>
              <a:gd name="T2" fmla="*/ 721 w 809"/>
              <a:gd name="T3" fmla="*/ 0 h 830"/>
              <a:gd name="T4" fmla="*/ 390 w 809"/>
              <a:gd name="T5" fmla="*/ 89 h 830"/>
              <a:gd name="T6" fmla="*/ 341 w 809"/>
              <a:gd name="T7" fmla="*/ 175 h 830"/>
              <a:gd name="T8" fmla="*/ 242 w 809"/>
              <a:gd name="T9" fmla="*/ 174 h 830"/>
              <a:gd name="T10" fmla="*/ 0 w 809"/>
              <a:gd name="T11" fmla="*/ 415 h 830"/>
              <a:gd name="T12" fmla="*/ 242 w 809"/>
              <a:gd name="T13" fmla="*/ 656 h 830"/>
              <a:gd name="T14" fmla="*/ 242 w 809"/>
              <a:gd name="T15" fmla="*/ 656 h 830"/>
              <a:gd name="T16" fmla="*/ 341 w 809"/>
              <a:gd name="T17" fmla="*/ 655 h 830"/>
              <a:gd name="T18" fmla="*/ 390 w 809"/>
              <a:gd name="T19" fmla="*/ 741 h 830"/>
              <a:gd name="T20" fmla="*/ 721 w 809"/>
              <a:gd name="T21" fmla="*/ 830 h 830"/>
              <a:gd name="T22" fmla="*/ 809 w 809"/>
              <a:gd name="T23" fmla="*/ 500 h 830"/>
              <a:gd name="T24" fmla="*/ 759 w 809"/>
              <a:gd name="T25" fmla="*/ 415 h 830"/>
              <a:gd name="T26" fmla="*/ 809 w 809"/>
              <a:gd name="T27" fmla="*/ 330 h 830"/>
              <a:gd name="T28" fmla="*/ 602 w 809"/>
              <a:gd name="T29" fmla="*/ 123 h 830"/>
              <a:gd name="T30" fmla="*/ 457 w 809"/>
              <a:gd name="T31" fmla="*/ 374 h 830"/>
              <a:gd name="T32" fmla="*/ 167 w 809"/>
              <a:gd name="T33" fmla="*/ 374 h 830"/>
              <a:gd name="T34" fmla="*/ 349 w 809"/>
              <a:gd name="T35" fmla="*/ 188 h 830"/>
              <a:gd name="T36" fmla="*/ 602 w 809"/>
              <a:gd name="T37" fmla="*/ 123 h 830"/>
              <a:gd name="T38" fmla="*/ 457 w 809"/>
              <a:gd name="T39" fmla="*/ 455 h 830"/>
              <a:gd name="T40" fmla="*/ 602 w 809"/>
              <a:gd name="T41" fmla="*/ 706 h 830"/>
              <a:gd name="T42" fmla="*/ 349 w 809"/>
              <a:gd name="T43" fmla="*/ 642 h 830"/>
              <a:gd name="T44" fmla="*/ 167 w 809"/>
              <a:gd name="T45" fmla="*/ 455 h 830"/>
              <a:gd name="T46" fmla="*/ 457 w 809"/>
              <a:gd name="T47" fmla="*/ 455 h 830"/>
              <a:gd name="T48" fmla="*/ 528 w 809"/>
              <a:gd name="T49" fmla="*/ 415 h 830"/>
              <a:gd name="T50" fmla="*/ 673 w 809"/>
              <a:gd name="T51" fmla="*/ 164 h 830"/>
              <a:gd name="T52" fmla="*/ 743 w 809"/>
              <a:gd name="T53" fmla="*/ 415 h 830"/>
              <a:gd name="T54" fmla="*/ 673 w 809"/>
              <a:gd name="T55" fmla="*/ 665 h 830"/>
              <a:gd name="T56" fmla="*/ 528 w 809"/>
              <a:gd name="T57" fmla="*/ 415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09" h="830">
                <a:moveTo>
                  <a:pt x="809" y="330"/>
                </a:moveTo>
                <a:lnTo>
                  <a:pt x="721" y="0"/>
                </a:lnTo>
                <a:lnTo>
                  <a:pt x="390" y="89"/>
                </a:lnTo>
                <a:lnTo>
                  <a:pt x="341" y="175"/>
                </a:lnTo>
                <a:lnTo>
                  <a:pt x="242" y="174"/>
                </a:lnTo>
                <a:lnTo>
                  <a:pt x="0" y="415"/>
                </a:lnTo>
                <a:lnTo>
                  <a:pt x="242" y="656"/>
                </a:lnTo>
                <a:lnTo>
                  <a:pt x="242" y="656"/>
                </a:lnTo>
                <a:lnTo>
                  <a:pt x="341" y="655"/>
                </a:lnTo>
                <a:lnTo>
                  <a:pt x="390" y="741"/>
                </a:lnTo>
                <a:lnTo>
                  <a:pt x="721" y="830"/>
                </a:lnTo>
                <a:lnTo>
                  <a:pt x="809" y="500"/>
                </a:lnTo>
                <a:lnTo>
                  <a:pt x="759" y="415"/>
                </a:lnTo>
                <a:lnTo>
                  <a:pt x="809" y="330"/>
                </a:lnTo>
                <a:close/>
                <a:moveTo>
                  <a:pt x="602" y="123"/>
                </a:moveTo>
                <a:lnTo>
                  <a:pt x="457" y="374"/>
                </a:lnTo>
                <a:lnTo>
                  <a:pt x="167" y="374"/>
                </a:lnTo>
                <a:lnTo>
                  <a:pt x="349" y="188"/>
                </a:lnTo>
                <a:lnTo>
                  <a:pt x="602" y="123"/>
                </a:lnTo>
                <a:close/>
                <a:moveTo>
                  <a:pt x="457" y="455"/>
                </a:moveTo>
                <a:lnTo>
                  <a:pt x="602" y="706"/>
                </a:lnTo>
                <a:lnTo>
                  <a:pt x="349" y="642"/>
                </a:lnTo>
                <a:lnTo>
                  <a:pt x="167" y="455"/>
                </a:lnTo>
                <a:lnTo>
                  <a:pt x="457" y="455"/>
                </a:lnTo>
                <a:close/>
                <a:moveTo>
                  <a:pt x="528" y="415"/>
                </a:moveTo>
                <a:lnTo>
                  <a:pt x="673" y="164"/>
                </a:lnTo>
                <a:lnTo>
                  <a:pt x="743" y="415"/>
                </a:lnTo>
                <a:lnTo>
                  <a:pt x="673" y="665"/>
                </a:lnTo>
                <a:lnTo>
                  <a:pt x="528" y="4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42" name="Oval 141"/>
          <p:cNvSpPr/>
          <p:nvPr/>
        </p:nvSpPr>
        <p:spPr bwMode="auto">
          <a:xfrm>
            <a:off x="3877920" y="3782694"/>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0" name="Oval 139"/>
          <p:cNvSpPr/>
          <p:nvPr/>
        </p:nvSpPr>
        <p:spPr bwMode="auto">
          <a:xfrm>
            <a:off x="6484765" y="4775392"/>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84" name="Freeform 18"/>
          <p:cNvSpPr>
            <a:spLocks noEditPoints="1"/>
          </p:cNvSpPr>
          <p:nvPr/>
        </p:nvSpPr>
        <p:spPr bwMode="auto">
          <a:xfrm>
            <a:off x="6618840" y="4938434"/>
            <a:ext cx="702839" cy="619751"/>
          </a:xfrm>
          <a:custGeom>
            <a:avLst/>
            <a:gdLst>
              <a:gd name="T0" fmla="*/ 149 w 512"/>
              <a:gd name="T1" fmla="*/ 0 h 452"/>
              <a:gd name="T2" fmla="*/ 115 w 512"/>
              <a:gd name="T3" fmla="*/ 20 h 452"/>
              <a:gd name="T4" fmla="*/ 7 w 512"/>
              <a:gd name="T5" fmla="*/ 206 h 452"/>
              <a:gd name="T6" fmla="*/ 7 w 512"/>
              <a:gd name="T7" fmla="*/ 246 h 452"/>
              <a:gd name="T8" fmla="*/ 115 w 512"/>
              <a:gd name="T9" fmla="*/ 432 h 452"/>
              <a:gd name="T10" fmla="*/ 149 w 512"/>
              <a:gd name="T11" fmla="*/ 452 h 452"/>
              <a:gd name="T12" fmla="*/ 363 w 512"/>
              <a:gd name="T13" fmla="*/ 452 h 452"/>
              <a:gd name="T14" fmla="*/ 397 w 512"/>
              <a:gd name="T15" fmla="*/ 432 h 452"/>
              <a:gd name="T16" fmla="*/ 505 w 512"/>
              <a:gd name="T17" fmla="*/ 246 h 452"/>
              <a:gd name="T18" fmla="*/ 505 w 512"/>
              <a:gd name="T19" fmla="*/ 206 h 452"/>
              <a:gd name="T20" fmla="*/ 397 w 512"/>
              <a:gd name="T21" fmla="*/ 20 h 452"/>
              <a:gd name="T22" fmla="*/ 363 w 512"/>
              <a:gd name="T23" fmla="*/ 0 h 452"/>
              <a:gd name="T24" fmla="*/ 149 w 512"/>
              <a:gd name="T25" fmla="*/ 0 h 452"/>
              <a:gd name="T26" fmla="*/ 151 w 512"/>
              <a:gd name="T27" fmla="*/ 109 h 452"/>
              <a:gd name="T28" fmla="*/ 151 w 512"/>
              <a:gd name="T29" fmla="*/ 109 h 452"/>
              <a:gd name="T30" fmla="*/ 188 w 512"/>
              <a:gd name="T31" fmla="*/ 109 h 452"/>
              <a:gd name="T32" fmla="*/ 193 w 512"/>
              <a:gd name="T33" fmla="*/ 112 h 452"/>
              <a:gd name="T34" fmla="*/ 255 w 512"/>
              <a:gd name="T35" fmla="*/ 224 h 452"/>
              <a:gd name="T36" fmla="*/ 256 w 512"/>
              <a:gd name="T37" fmla="*/ 225 h 452"/>
              <a:gd name="T38" fmla="*/ 257 w 512"/>
              <a:gd name="T39" fmla="*/ 224 h 452"/>
              <a:gd name="T40" fmla="*/ 319 w 512"/>
              <a:gd name="T41" fmla="*/ 112 h 452"/>
              <a:gd name="T42" fmla="*/ 324 w 512"/>
              <a:gd name="T43" fmla="*/ 109 h 452"/>
              <a:gd name="T44" fmla="*/ 361 w 512"/>
              <a:gd name="T45" fmla="*/ 109 h 452"/>
              <a:gd name="T46" fmla="*/ 365 w 512"/>
              <a:gd name="T47" fmla="*/ 116 h 452"/>
              <a:gd name="T48" fmla="*/ 303 w 512"/>
              <a:gd name="T49" fmla="*/ 226 h 452"/>
              <a:gd name="T50" fmla="*/ 365 w 512"/>
              <a:gd name="T51" fmla="*/ 336 h 452"/>
              <a:gd name="T52" fmla="*/ 361 w 512"/>
              <a:gd name="T53" fmla="*/ 343 h 452"/>
              <a:gd name="T54" fmla="*/ 324 w 512"/>
              <a:gd name="T55" fmla="*/ 343 h 452"/>
              <a:gd name="T56" fmla="*/ 319 w 512"/>
              <a:gd name="T57" fmla="*/ 340 h 452"/>
              <a:gd name="T58" fmla="*/ 257 w 512"/>
              <a:gd name="T59" fmla="*/ 228 h 452"/>
              <a:gd name="T60" fmla="*/ 256 w 512"/>
              <a:gd name="T61" fmla="*/ 226 h 452"/>
              <a:gd name="T62" fmla="*/ 255 w 512"/>
              <a:gd name="T63" fmla="*/ 228 h 452"/>
              <a:gd name="T64" fmla="*/ 193 w 512"/>
              <a:gd name="T65" fmla="*/ 340 h 452"/>
              <a:gd name="T66" fmla="*/ 188 w 512"/>
              <a:gd name="T67" fmla="*/ 343 h 452"/>
              <a:gd name="T68" fmla="*/ 151 w 512"/>
              <a:gd name="T69" fmla="*/ 343 h 452"/>
              <a:gd name="T70" fmla="*/ 147 w 512"/>
              <a:gd name="T71" fmla="*/ 336 h 452"/>
              <a:gd name="T72" fmla="*/ 209 w 512"/>
              <a:gd name="T73" fmla="*/ 226 h 452"/>
              <a:gd name="T74" fmla="*/ 147 w 512"/>
              <a:gd name="T75" fmla="*/ 116 h 452"/>
              <a:gd name="T76" fmla="*/ 151 w 512"/>
              <a:gd name="T77" fmla="*/ 109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452">
                <a:moveTo>
                  <a:pt x="149" y="0"/>
                </a:moveTo>
                <a:cubicBezTo>
                  <a:pt x="135" y="0"/>
                  <a:pt x="121" y="8"/>
                  <a:pt x="115" y="20"/>
                </a:cubicBezTo>
                <a:cubicBezTo>
                  <a:pt x="7" y="206"/>
                  <a:pt x="7" y="206"/>
                  <a:pt x="7" y="206"/>
                </a:cubicBezTo>
                <a:cubicBezTo>
                  <a:pt x="0" y="218"/>
                  <a:pt x="0" y="234"/>
                  <a:pt x="7" y="246"/>
                </a:cubicBezTo>
                <a:cubicBezTo>
                  <a:pt x="115" y="432"/>
                  <a:pt x="115" y="432"/>
                  <a:pt x="115" y="432"/>
                </a:cubicBezTo>
                <a:cubicBezTo>
                  <a:pt x="121" y="444"/>
                  <a:pt x="135" y="452"/>
                  <a:pt x="149" y="452"/>
                </a:cubicBezTo>
                <a:cubicBezTo>
                  <a:pt x="363" y="452"/>
                  <a:pt x="363" y="452"/>
                  <a:pt x="363" y="452"/>
                </a:cubicBezTo>
                <a:cubicBezTo>
                  <a:pt x="377" y="452"/>
                  <a:pt x="391" y="444"/>
                  <a:pt x="397" y="432"/>
                </a:cubicBezTo>
                <a:cubicBezTo>
                  <a:pt x="505" y="246"/>
                  <a:pt x="505" y="246"/>
                  <a:pt x="505" y="246"/>
                </a:cubicBezTo>
                <a:cubicBezTo>
                  <a:pt x="512" y="234"/>
                  <a:pt x="512" y="218"/>
                  <a:pt x="505" y="206"/>
                </a:cubicBezTo>
                <a:cubicBezTo>
                  <a:pt x="397" y="20"/>
                  <a:pt x="397" y="20"/>
                  <a:pt x="397" y="20"/>
                </a:cubicBezTo>
                <a:cubicBezTo>
                  <a:pt x="391" y="8"/>
                  <a:pt x="377" y="0"/>
                  <a:pt x="363" y="0"/>
                </a:cubicBezTo>
                <a:cubicBezTo>
                  <a:pt x="149" y="0"/>
                  <a:pt x="149" y="0"/>
                  <a:pt x="149" y="0"/>
                </a:cubicBezTo>
                <a:close/>
                <a:moveTo>
                  <a:pt x="151" y="109"/>
                </a:moveTo>
                <a:cubicBezTo>
                  <a:pt x="151" y="109"/>
                  <a:pt x="151" y="109"/>
                  <a:pt x="151" y="109"/>
                </a:cubicBezTo>
                <a:cubicBezTo>
                  <a:pt x="188" y="109"/>
                  <a:pt x="188" y="109"/>
                  <a:pt x="188" y="109"/>
                </a:cubicBezTo>
                <a:cubicBezTo>
                  <a:pt x="190" y="109"/>
                  <a:pt x="192" y="110"/>
                  <a:pt x="193" y="112"/>
                </a:cubicBezTo>
                <a:cubicBezTo>
                  <a:pt x="255" y="224"/>
                  <a:pt x="255" y="224"/>
                  <a:pt x="255" y="224"/>
                </a:cubicBezTo>
                <a:cubicBezTo>
                  <a:pt x="256" y="224"/>
                  <a:pt x="256" y="225"/>
                  <a:pt x="256" y="225"/>
                </a:cubicBezTo>
                <a:cubicBezTo>
                  <a:pt x="256" y="225"/>
                  <a:pt x="256" y="224"/>
                  <a:pt x="257" y="224"/>
                </a:cubicBezTo>
                <a:cubicBezTo>
                  <a:pt x="319" y="112"/>
                  <a:pt x="319" y="112"/>
                  <a:pt x="319" y="112"/>
                </a:cubicBezTo>
                <a:cubicBezTo>
                  <a:pt x="320" y="110"/>
                  <a:pt x="322" y="109"/>
                  <a:pt x="324" y="109"/>
                </a:cubicBezTo>
                <a:cubicBezTo>
                  <a:pt x="361" y="109"/>
                  <a:pt x="361" y="109"/>
                  <a:pt x="361" y="109"/>
                </a:cubicBezTo>
                <a:cubicBezTo>
                  <a:pt x="364" y="109"/>
                  <a:pt x="366" y="113"/>
                  <a:pt x="365" y="116"/>
                </a:cubicBezTo>
                <a:cubicBezTo>
                  <a:pt x="303" y="226"/>
                  <a:pt x="303" y="226"/>
                  <a:pt x="303" y="226"/>
                </a:cubicBezTo>
                <a:cubicBezTo>
                  <a:pt x="365" y="336"/>
                  <a:pt x="365" y="336"/>
                  <a:pt x="365" y="336"/>
                </a:cubicBezTo>
                <a:cubicBezTo>
                  <a:pt x="366" y="339"/>
                  <a:pt x="364" y="343"/>
                  <a:pt x="361" y="343"/>
                </a:cubicBezTo>
                <a:cubicBezTo>
                  <a:pt x="324" y="343"/>
                  <a:pt x="324" y="343"/>
                  <a:pt x="324" y="343"/>
                </a:cubicBezTo>
                <a:cubicBezTo>
                  <a:pt x="322" y="343"/>
                  <a:pt x="320" y="342"/>
                  <a:pt x="319" y="340"/>
                </a:cubicBezTo>
                <a:cubicBezTo>
                  <a:pt x="257" y="228"/>
                  <a:pt x="257" y="228"/>
                  <a:pt x="257" y="228"/>
                </a:cubicBezTo>
                <a:cubicBezTo>
                  <a:pt x="256" y="228"/>
                  <a:pt x="256" y="227"/>
                  <a:pt x="256" y="226"/>
                </a:cubicBezTo>
                <a:cubicBezTo>
                  <a:pt x="256" y="227"/>
                  <a:pt x="256" y="228"/>
                  <a:pt x="255" y="228"/>
                </a:cubicBezTo>
                <a:cubicBezTo>
                  <a:pt x="193" y="340"/>
                  <a:pt x="193" y="340"/>
                  <a:pt x="193" y="340"/>
                </a:cubicBezTo>
                <a:cubicBezTo>
                  <a:pt x="192" y="342"/>
                  <a:pt x="190" y="343"/>
                  <a:pt x="188" y="343"/>
                </a:cubicBezTo>
                <a:cubicBezTo>
                  <a:pt x="151" y="343"/>
                  <a:pt x="151" y="343"/>
                  <a:pt x="151" y="343"/>
                </a:cubicBezTo>
                <a:cubicBezTo>
                  <a:pt x="148" y="343"/>
                  <a:pt x="146" y="339"/>
                  <a:pt x="147" y="336"/>
                </a:cubicBezTo>
                <a:cubicBezTo>
                  <a:pt x="209" y="226"/>
                  <a:pt x="209" y="226"/>
                  <a:pt x="209" y="226"/>
                </a:cubicBezTo>
                <a:cubicBezTo>
                  <a:pt x="147" y="116"/>
                  <a:pt x="147" y="116"/>
                  <a:pt x="147" y="116"/>
                </a:cubicBezTo>
                <a:cubicBezTo>
                  <a:pt x="146" y="114"/>
                  <a:pt x="148" y="110"/>
                  <a:pt x="151" y="109"/>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37" name="Oval 136"/>
          <p:cNvSpPr/>
          <p:nvPr/>
        </p:nvSpPr>
        <p:spPr bwMode="auto">
          <a:xfrm>
            <a:off x="5616679" y="948580"/>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80" name="Freeform 14"/>
          <p:cNvSpPr>
            <a:spLocks noEditPoints="1"/>
          </p:cNvSpPr>
          <p:nvPr/>
        </p:nvSpPr>
        <p:spPr bwMode="auto">
          <a:xfrm>
            <a:off x="5820831" y="1177724"/>
            <a:ext cx="547280" cy="554387"/>
          </a:xfrm>
          <a:custGeom>
            <a:avLst/>
            <a:gdLst>
              <a:gd name="T0" fmla="*/ 171 w 228"/>
              <a:gd name="T1" fmla="*/ 0 h 231"/>
              <a:gd name="T2" fmla="*/ 80 w 228"/>
              <a:gd name="T3" fmla="*/ 91 h 231"/>
              <a:gd name="T4" fmla="*/ 23 w 228"/>
              <a:gd name="T5" fmla="*/ 46 h 231"/>
              <a:gd name="T6" fmla="*/ 0 w 228"/>
              <a:gd name="T7" fmla="*/ 57 h 231"/>
              <a:gd name="T8" fmla="*/ 0 w 228"/>
              <a:gd name="T9" fmla="*/ 173 h 231"/>
              <a:gd name="T10" fmla="*/ 23 w 228"/>
              <a:gd name="T11" fmla="*/ 185 h 231"/>
              <a:gd name="T12" fmla="*/ 80 w 228"/>
              <a:gd name="T13" fmla="*/ 139 h 231"/>
              <a:gd name="T14" fmla="*/ 171 w 228"/>
              <a:gd name="T15" fmla="*/ 231 h 231"/>
              <a:gd name="T16" fmla="*/ 228 w 228"/>
              <a:gd name="T17" fmla="*/ 208 h 231"/>
              <a:gd name="T18" fmla="*/ 228 w 228"/>
              <a:gd name="T19" fmla="*/ 22 h 231"/>
              <a:gd name="T20" fmla="*/ 171 w 228"/>
              <a:gd name="T21" fmla="*/ 0 h 231"/>
              <a:gd name="T22" fmla="*/ 171 w 228"/>
              <a:gd name="T23" fmla="*/ 0 h 231"/>
              <a:gd name="T24" fmla="*/ 23 w 228"/>
              <a:gd name="T25" fmla="*/ 150 h 231"/>
              <a:gd name="T26" fmla="*/ 23 w 228"/>
              <a:gd name="T27" fmla="*/ 81 h 231"/>
              <a:gd name="T28" fmla="*/ 57 w 228"/>
              <a:gd name="T29" fmla="*/ 115 h 231"/>
              <a:gd name="T30" fmla="*/ 23 w 228"/>
              <a:gd name="T31" fmla="*/ 150 h 231"/>
              <a:gd name="T32" fmla="*/ 23 w 228"/>
              <a:gd name="T33" fmla="*/ 150 h 231"/>
              <a:gd name="T34" fmla="*/ 110 w 228"/>
              <a:gd name="T35" fmla="*/ 115 h 231"/>
              <a:gd name="T36" fmla="*/ 171 w 228"/>
              <a:gd name="T37" fmla="*/ 68 h 231"/>
              <a:gd name="T38" fmla="*/ 171 w 228"/>
              <a:gd name="T39" fmla="*/ 163 h 231"/>
              <a:gd name="T40" fmla="*/ 110 w 228"/>
              <a:gd name="T41" fmla="*/ 115 h 231"/>
              <a:gd name="T42" fmla="*/ 110 w 228"/>
              <a:gd name="T43" fmla="*/ 11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8" h="231">
                <a:moveTo>
                  <a:pt x="171" y="0"/>
                </a:moveTo>
                <a:cubicBezTo>
                  <a:pt x="80" y="91"/>
                  <a:pt x="80" y="91"/>
                  <a:pt x="80" y="91"/>
                </a:cubicBezTo>
                <a:cubicBezTo>
                  <a:pt x="23" y="46"/>
                  <a:pt x="23" y="46"/>
                  <a:pt x="23" y="46"/>
                </a:cubicBezTo>
                <a:cubicBezTo>
                  <a:pt x="0" y="57"/>
                  <a:pt x="0" y="57"/>
                  <a:pt x="0" y="57"/>
                </a:cubicBezTo>
                <a:cubicBezTo>
                  <a:pt x="0" y="173"/>
                  <a:pt x="0" y="173"/>
                  <a:pt x="0" y="173"/>
                </a:cubicBezTo>
                <a:cubicBezTo>
                  <a:pt x="23" y="185"/>
                  <a:pt x="23" y="185"/>
                  <a:pt x="23" y="185"/>
                </a:cubicBezTo>
                <a:cubicBezTo>
                  <a:pt x="80" y="139"/>
                  <a:pt x="80" y="139"/>
                  <a:pt x="80" y="139"/>
                </a:cubicBezTo>
                <a:cubicBezTo>
                  <a:pt x="171" y="231"/>
                  <a:pt x="171" y="231"/>
                  <a:pt x="171" y="231"/>
                </a:cubicBezTo>
                <a:cubicBezTo>
                  <a:pt x="228" y="208"/>
                  <a:pt x="228" y="208"/>
                  <a:pt x="228" y="208"/>
                </a:cubicBezTo>
                <a:cubicBezTo>
                  <a:pt x="228" y="22"/>
                  <a:pt x="228" y="22"/>
                  <a:pt x="228" y="22"/>
                </a:cubicBezTo>
                <a:cubicBezTo>
                  <a:pt x="171" y="0"/>
                  <a:pt x="171" y="0"/>
                  <a:pt x="171" y="0"/>
                </a:cubicBezTo>
                <a:cubicBezTo>
                  <a:pt x="171" y="0"/>
                  <a:pt x="171" y="0"/>
                  <a:pt x="171" y="0"/>
                </a:cubicBezTo>
                <a:close/>
                <a:moveTo>
                  <a:pt x="23" y="150"/>
                </a:moveTo>
                <a:cubicBezTo>
                  <a:pt x="23" y="81"/>
                  <a:pt x="23" y="81"/>
                  <a:pt x="23" y="81"/>
                </a:cubicBezTo>
                <a:cubicBezTo>
                  <a:pt x="57" y="115"/>
                  <a:pt x="57" y="115"/>
                  <a:pt x="57" y="115"/>
                </a:cubicBezTo>
                <a:cubicBezTo>
                  <a:pt x="23" y="150"/>
                  <a:pt x="23" y="150"/>
                  <a:pt x="23" y="150"/>
                </a:cubicBezTo>
                <a:cubicBezTo>
                  <a:pt x="23" y="150"/>
                  <a:pt x="23" y="150"/>
                  <a:pt x="23" y="150"/>
                </a:cubicBezTo>
                <a:close/>
                <a:moveTo>
                  <a:pt x="110" y="115"/>
                </a:moveTo>
                <a:cubicBezTo>
                  <a:pt x="171" y="68"/>
                  <a:pt x="171" y="68"/>
                  <a:pt x="171" y="68"/>
                </a:cubicBezTo>
                <a:cubicBezTo>
                  <a:pt x="171" y="163"/>
                  <a:pt x="171" y="163"/>
                  <a:pt x="171" y="163"/>
                </a:cubicBezTo>
                <a:cubicBezTo>
                  <a:pt x="110" y="115"/>
                  <a:pt x="110" y="115"/>
                  <a:pt x="110" y="115"/>
                </a:cubicBezTo>
                <a:cubicBezTo>
                  <a:pt x="110" y="115"/>
                  <a:pt x="110" y="115"/>
                  <a:pt x="110" y="1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nvGrpSpPr>
          <p:cNvPr id="100" name="Group 35"/>
          <p:cNvGrpSpPr>
            <a:grpSpLocks noChangeAspect="1"/>
          </p:cNvGrpSpPr>
          <p:nvPr/>
        </p:nvGrpSpPr>
        <p:grpSpPr bwMode="auto">
          <a:xfrm>
            <a:off x="4169989" y="1903133"/>
            <a:ext cx="563458" cy="679748"/>
            <a:chOff x="-8618" y="5470"/>
            <a:chExt cx="3663" cy="4419"/>
          </a:xfrm>
          <a:solidFill>
            <a:schemeClr val="bg1"/>
          </a:solidFill>
        </p:grpSpPr>
        <p:sp>
          <p:nvSpPr>
            <p:cNvPr id="102" name="Freeform 36"/>
            <p:cNvSpPr>
              <a:spLocks/>
            </p:cNvSpPr>
            <p:nvPr/>
          </p:nvSpPr>
          <p:spPr bwMode="auto">
            <a:xfrm>
              <a:off x="-7250" y="6661"/>
              <a:ext cx="787" cy="241"/>
            </a:xfrm>
            <a:custGeom>
              <a:avLst/>
              <a:gdLst>
                <a:gd name="T0" fmla="*/ 474 w 612"/>
                <a:gd name="T1" fmla="*/ 116 h 188"/>
                <a:gd name="T2" fmla="*/ 260 w 612"/>
                <a:gd name="T3" fmla="*/ 188 h 188"/>
                <a:gd name="T4" fmla="*/ 77 w 612"/>
                <a:gd name="T5" fmla="*/ 117 h 188"/>
                <a:gd name="T6" fmla="*/ 23 w 612"/>
                <a:gd name="T7" fmla="*/ 70 h 188"/>
                <a:gd name="T8" fmla="*/ 12 w 612"/>
                <a:gd name="T9" fmla="*/ 26 h 188"/>
                <a:gd name="T10" fmla="*/ 41 w 612"/>
                <a:gd name="T11" fmla="*/ 59 h 188"/>
                <a:gd name="T12" fmla="*/ 93 w 612"/>
                <a:gd name="T13" fmla="*/ 105 h 188"/>
                <a:gd name="T14" fmla="*/ 260 w 612"/>
                <a:gd name="T15" fmla="*/ 170 h 188"/>
                <a:gd name="T16" fmla="*/ 461 w 612"/>
                <a:gd name="T17" fmla="*/ 101 h 188"/>
                <a:gd name="T18" fmla="*/ 554 w 612"/>
                <a:gd name="T19" fmla="*/ 36 h 188"/>
                <a:gd name="T20" fmla="*/ 594 w 612"/>
                <a:gd name="T21" fmla="*/ 2 h 188"/>
                <a:gd name="T22" fmla="*/ 573 w 612"/>
                <a:gd name="T23" fmla="*/ 46 h 188"/>
                <a:gd name="T24" fmla="*/ 474 w 612"/>
                <a:gd name="T25" fmla="*/ 11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2" h="188">
                  <a:moveTo>
                    <a:pt x="474" y="116"/>
                  </a:moveTo>
                  <a:cubicBezTo>
                    <a:pt x="411" y="148"/>
                    <a:pt x="338" y="188"/>
                    <a:pt x="260" y="188"/>
                  </a:cubicBezTo>
                  <a:cubicBezTo>
                    <a:pt x="182" y="188"/>
                    <a:pt x="121" y="152"/>
                    <a:pt x="77" y="117"/>
                  </a:cubicBezTo>
                  <a:cubicBezTo>
                    <a:pt x="55" y="100"/>
                    <a:pt x="37" y="82"/>
                    <a:pt x="23" y="70"/>
                  </a:cubicBezTo>
                  <a:cubicBezTo>
                    <a:pt x="0" y="51"/>
                    <a:pt x="3" y="25"/>
                    <a:pt x="12" y="26"/>
                  </a:cubicBezTo>
                  <a:cubicBezTo>
                    <a:pt x="29" y="28"/>
                    <a:pt x="31" y="49"/>
                    <a:pt x="41" y="59"/>
                  </a:cubicBezTo>
                  <a:cubicBezTo>
                    <a:pt x="55" y="72"/>
                    <a:pt x="72" y="88"/>
                    <a:pt x="93" y="105"/>
                  </a:cubicBezTo>
                  <a:cubicBezTo>
                    <a:pt x="135" y="138"/>
                    <a:pt x="190" y="170"/>
                    <a:pt x="260" y="170"/>
                  </a:cubicBezTo>
                  <a:cubicBezTo>
                    <a:pt x="330" y="170"/>
                    <a:pt x="411" y="129"/>
                    <a:pt x="461" y="101"/>
                  </a:cubicBezTo>
                  <a:cubicBezTo>
                    <a:pt x="489" y="86"/>
                    <a:pt x="524" y="57"/>
                    <a:pt x="554" y="36"/>
                  </a:cubicBezTo>
                  <a:cubicBezTo>
                    <a:pt x="576" y="20"/>
                    <a:pt x="575" y="0"/>
                    <a:pt x="594" y="2"/>
                  </a:cubicBezTo>
                  <a:cubicBezTo>
                    <a:pt x="612" y="4"/>
                    <a:pt x="598" y="24"/>
                    <a:pt x="573" y="46"/>
                  </a:cubicBezTo>
                  <a:cubicBezTo>
                    <a:pt x="547" y="69"/>
                    <a:pt x="506" y="99"/>
                    <a:pt x="474"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3" name="Freeform 37"/>
            <p:cNvSpPr>
              <a:spLocks noEditPoints="1"/>
            </p:cNvSpPr>
            <p:nvPr/>
          </p:nvSpPr>
          <p:spPr bwMode="auto">
            <a:xfrm>
              <a:off x="-8618" y="5470"/>
              <a:ext cx="3663" cy="4419"/>
            </a:xfrm>
            <a:custGeom>
              <a:avLst/>
              <a:gdLst>
                <a:gd name="T0" fmla="*/ 2622 w 2847"/>
                <a:gd name="T1" fmla="*/ 2424 h 3439"/>
                <a:gd name="T2" fmla="*/ 2542 w 2847"/>
                <a:gd name="T3" fmla="*/ 1861 h 3439"/>
                <a:gd name="T4" fmla="*/ 1429 w 2847"/>
                <a:gd name="T5" fmla="*/ 3 h 3439"/>
                <a:gd name="T6" fmla="*/ 394 w 2847"/>
                <a:gd name="T7" fmla="*/ 2345 h 3439"/>
                <a:gd name="T8" fmla="*/ 45 w 2847"/>
                <a:gd name="T9" fmla="*/ 2633 h 3439"/>
                <a:gd name="T10" fmla="*/ 34 w 2847"/>
                <a:gd name="T11" fmla="*/ 2795 h 3439"/>
                <a:gd name="T12" fmla="*/ 557 w 2847"/>
                <a:gd name="T13" fmla="*/ 3313 h 3439"/>
                <a:gd name="T14" fmla="*/ 1106 w 2847"/>
                <a:gd name="T15" fmla="*/ 3248 h 3439"/>
                <a:gd name="T16" fmla="*/ 1816 w 2847"/>
                <a:gd name="T17" fmla="*/ 3276 h 3439"/>
                <a:gd name="T18" fmla="*/ 2409 w 2847"/>
                <a:gd name="T19" fmla="*/ 3243 h 3439"/>
                <a:gd name="T20" fmla="*/ 1402 w 2847"/>
                <a:gd name="T21" fmla="*/ 695 h 3439"/>
                <a:gd name="T22" fmla="*/ 1572 w 2847"/>
                <a:gd name="T23" fmla="*/ 475 h 3439"/>
                <a:gd name="T24" fmla="*/ 1743 w 2847"/>
                <a:gd name="T25" fmla="*/ 692 h 3439"/>
                <a:gd name="T26" fmla="*/ 1678 w 2847"/>
                <a:gd name="T27" fmla="*/ 848 h 3439"/>
                <a:gd name="T28" fmla="*/ 1644 w 2847"/>
                <a:gd name="T29" fmla="*/ 729 h 3439"/>
                <a:gd name="T30" fmla="*/ 1571 w 2847"/>
                <a:gd name="T31" fmla="*/ 606 h 3439"/>
                <a:gd name="T32" fmla="*/ 1489 w 2847"/>
                <a:gd name="T33" fmla="*/ 724 h 3439"/>
                <a:gd name="T34" fmla="*/ 1402 w 2847"/>
                <a:gd name="T35" fmla="*/ 698 h 3439"/>
                <a:gd name="T36" fmla="*/ 1146 w 2847"/>
                <a:gd name="T37" fmla="*/ 508 h 3439"/>
                <a:gd name="T38" fmla="*/ 1279 w 2847"/>
                <a:gd name="T39" fmla="*/ 690 h 3439"/>
                <a:gd name="T40" fmla="*/ 1267 w 2847"/>
                <a:gd name="T41" fmla="*/ 736 h 3439"/>
                <a:gd name="T42" fmla="*/ 1199 w 2847"/>
                <a:gd name="T43" fmla="*/ 677 h 3439"/>
                <a:gd name="T44" fmla="*/ 1119 w 2847"/>
                <a:gd name="T45" fmla="*/ 647 h 3439"/>
                <a:gd name="T46" fmla="*/ 1111 w 2847"/>
                <a:gd name="T47" fmla="*/ 785 h 3439"/>
                <a:gd name="T48" fmla="*/ 1095 w 2847"/>
                <a:gd name="T49" fmla="*/ 857 h 3439"/>
                <a:gd name="T50" fmla="*/ 1045 w 2847"/>
                <a:gd name="T51" fmla="*/ 609 h 3439"/>
                <a:gd name="T52" fmla="*/ 1155 w 2847"/>
                <a:gd name="T53" fmla="*/ 845 h 3439"/>
                <a:gd name="T54" fmla="*/ 1516 w 2847"/>
                <a:gd name="T55" fmla="*/ 809 h 3439"/>
                <a:gd name="T56" fmla="*/ 1736 w 2847"/>
                <a:gd name="T57" fmla="*/ 927 h 3439"/>
                <a:gd name="T58" fmla="*/ 1586 w 2847"/>
                <a:gd name="T59" fmla="*/ 1114 h 3439"/>
                <a:gd name="T60" fmla="*/ 1219 w 2847"/>
                <a:gd name="T61" fmla="*/ 1171 h 3439"/>
                <a:gd name="T62" fmla="*/ 1033 w 2847"/>
                <a:gd name="T63" fmla="*/ 997 h 3439"/>
                <a:gd name="T64" fmla="*/ 1083 w 2847"/>
                <a:gd name="T65" fmla="*/ 3152 h 3439"/>
                <a:gd name="T66" fmla="*/ 169 w 2847"/>
                <a:gd name="T67" fmla="*/ 3185 h 3439"/>
                <a:gd name="T68" fmla="*/ 83 w 2847"/>
                <a:gd name="T69" fmla="*/ 2949 h 3439"/>
                <a:gd name="T70" fmla="*/ 184 w 2847"/>
                <a:gd name="T71" fmla="*/ 2578 h 3439"/>
                <a:gd name="T72" fmla="*/ 412 w 2847"/>
                <a:gd name="T73" fmla="*/ 2391 h 3439"/>
                <a:gd name="T74" fmla="*/ 677 w 2847"/>
                <a:gd name="T75" fmla="*/ 2452 h 3439"/>
                <a:gd name="T76" fmla="*/ 979 w 2847"/>
                <a:gd name="T77" fmla="*/ 2926 h 3439"/>
                <a:gd name="T78" fmla="*/ 975 w 2847"/>
                <a:gd name="T79" fmla="*/ 2847 h 3439"/>
                <a:gd name="T80" fmla="*/ 781 w 2847"/>
                <a:gd name="T81" fmla="*/ 2403 h 3439"/>
                <a:gd name="T82" fmla="*/ 797 w 2847"/>
                <a:gd name="T83" fmla="*/ 1570 h 3439"/>
                <a:gd name="T84" fmla="*/ 1077 w 2847"/>
                <a:gd name="T85" fmla="*/ 1095 h 3439"/>
                <a:gd name="T86" fmla="*/ 1328 w 2847"/>
                <a:gd name="T87" fmla="*/ 1240 h 3439"/>
                <a:gd name="T88" fmla="*/ 1594 w 2847"/>
                <a:gd name="T89" fmla="*/ 1139 h 3439"/>
                <a:gd name="T90" fmla="*/ 2224 w 2847"/>
                <a:gd name="T91" fmla="*/ 2122 h 3439"/>
                <a:gd name="T92" fmla="*/ 2289 w 2847"/>
                <a:gd name="T93" fmla="*/ 2144 h 3439"/>
                <a:gd name="T94" fmla="*/ 2467 w 2847"/>
                <a:gd name="T95" fmla="*/ 2378 h 3439"/>
                <a:gd name="T96" fmla="*/ 2028 w 2847"/>
                <a:gd name="T97" fmla="*/ 2300 h 3439"/>
                <a:gd name="T98" fmla="*/ 1839 w 2847"/>
                <a:gd name="T99" fmla="*/ 2932 h 3439"/>
                <a:gd name="T100" fmla="*/ 2374 w 2847"/>
                <a:gd name="T101" fmla="*/ 3214 h 3439"/>
                <a:gd name="T102" fmla="*/ 1856 w 2847"/>
                <a:gd name="T103" fmla="*/ 3255 h 3439"/>
                <a:gd name="T104" fmla="*/ 1958 w 2847"/>
                <a:gd name="T105" fmla="*/ 2481 h 3439"/>
                <a:gd name="T106" fmla="*/ 2440 w 2847"/>
                <a:gd name="T107" fmla="*/ 2424 h 3439"/>
                <a:gd name="T108" fmla="*/ 2592 w 2847"/>
                <a:gd name="T109" fmla="*/ 2459 h 3439"/>
                <a:gd name="T110" fmla="*/ 2707 w 2847"/>
                <a:gd name="T111" fmla="*/ 2737 h 3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47" h="3439">
                  <a:moveTo>
                    <a:pt x="2741" y="2707"/>
                  </a:moveTo>
                  <a:cubicBezTo>
                    <a:pt x="2741" y="2707"/>
                    <a:pt x="2741" y="2707"/>
                    <a:pt x="2741" y="2707"/>
                  </a:cubicBezTo>
                  <a:cubicBezTo>
                    <a:pt x="2716" y="2679"/>
                    <a:pt x="2705" y="2629"/>
                    <a:pt x="2692" y="2575"/>
                  </a:cubicBezTo>
                  <a:cubicBezTo>
                    <a:pt x="2680" y="2520"/>
                    <a:pt x="2666" y="2462"/>
                    <a:pt x="2622" y="2424"/>
                  </a:cubicBezTo>
                  <a:cubicBezTo>
                    <a:pt x="2622" y="2424"/>
                    <a:pt x="2621" y="2424"/>
                    <a:pt x="2621" y="2424"/>
                  </a:cubicBezTo>
                  <a:cubicBezTo>
                    <a:pt x="2613" y="2416"/>
                    <a:pt x="2603" y="2410"/>
                    <a:pt x="2594" y="2405"/>
                  </a:cubicBezTo>
                  <a:cubicBezTo>
                    <a:pt x="2585" y="2399"/>
                    <a:pt x="2576" y="2395"/>
                    <a:pt x="2567" y="2391"/>
                  </a:cubicBezTo>
                  <a:cubicBezTo>
                    <a:pt x="2629" y="2208"/>
                    <a:pt x="2604" y="2026"/>
                    <a:pt x="2542" y="1861"/>
                  </a:cubicBezTo>
                  <a:cubicBezTo>
                    <a:pt x="2466" y="1659"/>
                    <a:pt x="2332" y="1483"/>
                    <a:pt x="2230" y="1362"/>
                  </a:cubicBezTo>
                  <a:cubicBezTo>
                    <a:pt x="2116" y="1219"/>
                    <a:pt x="2004" y="1082"/>
                    <a:pt x="2007" y="880"/>
                  </a:cubicBezTo>
                  <a:cubicBezTo>
                    <a:pt x="2010" y="572"/>
                    <a:pt x="2040" y="1"/>
                    <a:pt x="1498" y="0"/>
                  </a:cubicBezTo>
                  <a:cubicBezTo>
                    <a:pt x="1476" y="0"/>
                    <a:pt x="1453" y="1"/>
                    <a:pt x="1429" y="3"/>
                  </a:cubicBezTo>
                  <a:cubicBezTo>
                    <a:pt x="824" y="52"/>
                    <a:pt x="984" y="692"/>
                    <a:pt x="975" y="906"/>
                  </a:cubicBezTo>
                  <a:cubicBezTo>
                    <a:pt x="964" y="1063"/>
                    <a:pt x="932" y="1186"/>
                    <a:pt x="825" y="1339"/>
                  </a:cubicBezTo>
                  <a:cubicBezTo>
                    <a:pt x="698" y="1490"/>
                    <a:pt x="520" y="1734"/>
                    <a:pt x="435" y="1987"/>
                  </a:cubicBezTo>
                  <a:cubicBezTo>
                    <a:pt x="395" y="2107"/>
                    <a:pt x="377" y="2229"/>
                    <a:pt x="394" y="2345"/>
                  </a:cubicBezTo>
                  <a:cubicBezTo>
                    <a:pt x="389" y="2349"/>
                    <a:pt x="383" y="2355"/>
                    <a:pt x="378" y="2360"/>
                  </a:cubicBezTo>
                  <a:cubicBezTo>
                    <a:pt x="341" y="2400"/>
                    <a:pt x="314" y="2448"/>
                    <a:pt x="283" y="2480"/>
                  </a:cubicBezTo>
                  <a:cubicBezTo>
                    <a:pt x="254" y="2509"/>
                    <a:pt x="214" y="2519"/>
                    <a:pt x="169" y="2536"/>
                  </a:cubicBezTo>
                  <a:cubicBezTo>
                    <a:pt x="124" y="2552"/>
                    <a:pt x="75" y="2575"/>
                    <a:pt x="45" y="2633"/>
                  </a:cubicBezTo>
                  <a:cubicBezTo>
                    <a:pt x="45" y="2633"/>
                    <a:pt x="45" y="2633"/>
                    <a:pt x="45" y="2633"/>
                  </a:cubicBezTo>
                  <a:cubicBezTo>
                    <a:pt x="45" y="2633"/>
                    <a:pt x="45" y="2633"/>
                    <a:pt x="45" y="2633"/>
                  </a:cubicBezTo>
                  <a:cubicBezTo>
                    <a:pt x="31" y="2659"/>
                    <a:pt x="26" y="2687"/>
                    <a:pt x="26" y="2716"/>
                  </a:cubicBezTo>
                  <a:cubicBezTo>
                    <a:pt x="26" y="2743"/>
                    <a:pt x="30" y="2769"/>
                    <a:pt x="34" y="2795"/>
                  </a:cubicBezTo>
                  <a:cubicBezTo>
                    <a:pt x="42" y="2849"/>
                    <a:pt x="51" y="2900"/>
                    <a:pt x="40" y="2935"/>
                  </a:cubicBezTo>
                  <a:cubicBezTo>
                    <a:pt x="4" y="3031"/>
                    <a:pt x="0" y="3098"/>
                    <a:pt x="25" y="3147"/>
                  </a:cubicBezTo>
                  <a:cubicBezTo>
                    <a:pt x="50" y="3196"/>
                    <a:pt x="101" y="3217"/>
                    <a:pt x="159" y="3229"/>
                  </a:cubicBezTo>
                  <a:cubicBezTo>
                    <a:pt x="276" y="3254"/>
                    <a:pt x="433" y="3248"/>
                    <a:pt x="557" y="3313"/>
                  </a:cubicBezTo>
                  <a:cubicBezTo>
                    <a:pt x="568" y="3293"/>
                    <a:pt x="568" y="3293"/>
                    <a:pt x="568" y="3293"/>
                  </a:cubicBezTo>
                  <a:cubicBezTo>
                    <a:pt x="557" y="3314"/>
                    <a:pt x="557" y="3314"/>
                    <a:pt x="557" y="3314"/>
                  </a:cubicBezTo>
                  <a:cubicBezTo>
                    <a:pt x="690" y="3383"/>
                    <a:pt x="825" y="3408"/>
                    <a:pt x="932" y="3383"/>
                  </a:cubicBezTo>
                  <a:cubicBezTo>
                    <a:pt x="1010" y="3365"/>
                    <a:pt x="1073" y="3319"/>
                    <a:pt x="1106" y="3248"/>
                  </a:cubicBezTo>
                  <a:cubicBezTo>
                    <a:pt x="1190" y="3247"/>
                    <a:pt x="1282" y="3212"/>
                    <a:pt x="1429" y="3203"/>
                  </a:cubicBezTo>
                  <a:cubicBezTo>
                    <a:pt x="1530" y="3195"/>
                    <a:pt x="1655" y="3239"/>
                    <a:pt x="1799" y="3231"/>
                  </a:cubicBezTo>
                  <a:cubicBezTo>
                    <a:pt x="1802" y="3247"/>
                    <a:pt x="1808" y="3262"/>
                    <a:pt x="1815" y="3276"/>
                  </a:cubicBezTo>
                  <a:cubicBezTo>
                    <a:pt x="1815" y="3276"/>
                    <a:pt x="1816" y="3276"/>
                    <a:pt x="1816" y="3276"/>
                  </a:cubicBezTo>
                  <a:cubicBezTo>
                    <a:pt x="1871" y="3388"/>
                    <a:pt x="1975" y="3439"/>
                    <a:pt x="2086" y="3430"/>
                  </a:cubicBezTo>
                  <a:cubicBezTo>
                    <a:pt x="2196" y="3422"/>
                    <a:pt x="2314" y="3356"/>
                    <a:pt x="2409" y="3243"/>
                  </a:cubicBezTo>
                  <a:cubicBezTo>
                    <a:pt x="2392" y="3229"/>
                    <a:pt x="2392" y="3229"/>
                    <a:pt x="2392" y="3229"/>
                  </a:cubicBezTo>
                  <a:cubicBezTo>
                    <a:pt x="2409" y="3243"/>
                    <a:pt x="2409" y="3243"/>
                    <a:pt x="2409" y="3243"/>
                  </a:cubicBezTo>
                  <a:cubicBezTo>
                    <a:pt x="2500" y="3133"/>
                    <a:pt x="2650" y="3088"/>
                    <a:pt x="2750" y="3027"/>
                  </a:cubicBezTo>
                  <a:cubicBezTo>
                    <a:pt x="2800" y="2997"/>
                    <a:pt x="2840" y="2960"/>
                    <a:pt x="2843" y="2905"/>
                  </a:cubicBezTo>
                  <a:cubicBezTo>
                    <a:pt x="2847" y="2850"/>
                    <a:pt x="2814" y="2789"/>
                    <a:pt x="2741" y="2707"/>
                  </a:cubicBezTo>
                  <a:close/>
                  <a:moveTo>
                    <a:pt x="1402" y="695"/>
                  </a:moveTo>
                  <a:cubicBezTo>
                    <a:pt x="1402" y="655"/>
                    <a:pt x="1408" y="621"/>
                    <a:pt x="1424" y="586"/>
                  </a:cubicBezTo>
                  <a:cubicBezTo>
                    <a:pt x="1439" y="550"/>
                    <a:pt x="1458" y="525"/>
                    <a:pt x="1485" y="505"/>
                  </a:cubicBezTo>
                  <a:cubicBezTo>
                    <a:pt x="1512" y="484"/>
                    <a:pt x="1539" y="475"/>
                    <a:pt x="1570" y="475"/>
                  </a:cubicBezTo>
                  <a:cubicBezTo>
                    <a:pt x="1572" y="475"/>
                    <a:pt x="1572" y="475"/>
                    <a:pt x="1572" y="475"/>
                  </a:cubicBezTo>
                  <a:cubicBezTo>
                    <a:pt x="1603" y="475"/>
                    <a:pt x="1629" y="484"/>
                    <a:pt x="1656" y="503"/>
                  </a:cubicBezTo>
                  <a:cubicBezTo>
                    <a:pt x="1683" y="523"/>
                    <a:pt x="1703" y="548"/>
                    <a:pt x="1719" y="583"/>
                  </a:cubicBezTo>
                  <a:cubicBezTo>
                    <a:pt x="1734" y="617"/>
                    <a:pt x="1742" y="650"/>
                    <a:pt x="1743" y="689"/>
                  </a:cubicBezTo>
                  <a:cubicBezTo>
                    <a:pt x="1743" y="690"/>
                    <a:pt x="1743" y="691"/>
                    <a:pt x="1743" y="692"/>
                  </a:cubicBezTo>
                  <a:cubicBezTo>
                    <a:pt x="1743" y="692"/>
                    <a:pt x="1743" y="692"/>
                    <a:pt x="1743" y="692"/>
                  </a:cubicBezTo>
                  <a:cubicBezTo>
                    <a:pt x="1743" y="732"/>
                    <a:pt x="1736" y="767"/>
                    <a:pt x="1721" y="802"/>
                  </a:cubicBezTo>
                  <a:cubicBezTo>
                    <a:pt x="1712" y="822"/>
                    <a:pt x="1702" y="839"/>
                    <a:pt x="1690" y="853"/>
                  </a:cubicBezTo>
                  <a:cubicBezTo>
                    <a:pt x="1686" y="851"/>
                    <a:pt x="1682" y="849"/>
                    <a:pt x="1678" y="848"/>
                  </a:cubicBezTo>
                  <a:cubicBezTo>
                    <a:pt x="1662" y="841"/>
                    <a:pt x="1649" y="836"/>
                    <a:pt x="1637" y="831"/>
                  </a:cubicBezTo>
                  <a:cubicBezTo>
                    <a:pt x="1625" y="827"/>
                    <a:pt x="1615" y="824"/>
                    <a:pt x="1606" y="820"/>
                  </a:cubicBezTo>
                  <a:cubicBezTo>
                    <a:pt x="1613" y="812"/>
                    <a:pt x="1626" y="802"/>
                    <a:pt x="1632" y="789"/>
                  </a:cubicBezTo>
                  <a:cubicBezTo>
                    <a:pt x="1639" y="770"/>
                    <a:pt x="1643" y="751"/>
                    <a:pt x="1644" y="729"/>
                  </a:cubicBezTo>
                  <a:cubicBezTo>
                    <a:pt x="1644" y="728"/>
                    <a:pt x="1644" y="728"/>
                    <a:pt x="1644" y="727"/>
                  </a:cubicBezTo>
                  <a:cubicBezTo>
                    <a:pt x="1645" y="705"/>
                    <a:pt x="1642" y="687"/>
                    <a:pt x="1636" y="669"/>
                  </a:cubicBezTo>
                  <a:cubicBezTo>
                    <a:pt x="1629" y="649"/>
                    <a:pt x="1621" y="635"/>
                    <a:pt x="1609" y="624"/>
                  </a:cubicBezTo>
                  <a:cubicBezTo>
                    <a:pt x="1597" y="612"/>
                    <a:pt x="1585" y="607"/>
                    <a:pt x="1571" y="606"/>
                  </a:cubicBezTo>
                  <a:cubicBezTo>
                    <a:pt x="1570" y="606"/>
                    <a:pt x="1570" y="606"/>
                    <a:pt x="1569" y="606"/>
                  </a:cubicBezTo>
                  <a:cubicBezTo>
                    <a:pt x="1555" y="606"/>
                    <a:pt x="1544" y="611"/>
                    <a:pt x="1532" y="621"/>
                  </a:cubicBezTo>
                  <a:cubicBezTo>
                    <a:pt x="1519" y="632"/>
                    <a:pt x="1510" y="645"/>
                    <a:pt x="1502" y="664"/>
                  </a:cubicBezTo>
                  <a:cubicBezTo>
                    <a:pt x="1494" y="683"/>
                    <a:pt x="1490" y="702"/>
                    <a:pt x="1489" y="724"/>
                  </a:cubicBezTo>
                  <a:cubicBezTo>
                    <a:pt x="1489" y="725"/>
                    <a:pt x="1489" y="725"/>
                    <a:pt x="1489" y="726"/>
                  </a:cubicBezTo>
                  <a:cubicBezTo>
                    <a:pt x="1489" y="739"/>
                    <a:pt x="1490" y="750"/>
                    <a:pt x="1492" y="761"/>
                  </a:cubicBezTo>
                  <a:cubicBezTo>
                    <a:pt x="1464" y="747"/>
                    <a:pt x="1429" y="737"/>
                    <a:pt x="1405" y="731"/>
                  </a:cubicBezTo>
                  <a:cubicBezTo>
                    <a:pt x="1403" y="721"/>
                    <a:pt x="1402" y="710"/>
                    <a:pt x="1402" y="698"/>
                  </a:cubicBezTo>
                  <a:lnTo>
                    <a:pt x="1402" y="695"/>
                  </a:lnTo>
                  <a:close/>
                  <a:moveTo>
                    <a:pt x="1045" y="609"/>
                  </a:moveTo>
                  <a:cubicBezTo>
                    <a:pt x="1054" y="578"/>
                    <a:pt x="1067" y="555"/>
                    <a:pt x="1086" y="537"/>
                  </a:cubicBezTo>
                  <a:cubicBezTo>
                    <a:pt x="1104" y="518"/>
                    <a:pt x="1123" y="509"/>
                    <a:pt x="1146" y="508"/>
                  </a:cubicBezTo>
                  <a:cubicBezTo>
                    <a:pt x="1147" y="508"/>
                    <a:pt x="1149" y="508"/>
                    <a:pt x="1151" y="508"/>
                  </a:cubicBezTo>
                  <a:cubicBezTo>
                    <a:pt x="1171" y="508"/>
                    <a:pt x="1189" y="515"/>
                    <a:pt x="1208" y="530"/>
                  </a:cubicBezTo>
                  <a:cubicBezTo>
                    <a:pt x="1229" y="546"/>
                    <a:pt x="1244" y="567"/>
                    <a:pt x="1257" y="597"/>
                  </a:cubicBezTo>
                  <a:cubicBezTo>
                    <a:pt x="1270" y="626"/>
                    <a:pt x="1277" y="656"/>
                    <a:pt x="1279" y="690"/>
                  </a:cubicBezTo>
                  <a:cubicBezTo>
                    <a:pt x="1279" y="691"/>
                    <a:pt x="1279" y="691"/>
                    <a:pt x="1279" y="691"/>
                  </a:cubicBezTo>
                  <a:cubicBezTo>
                    <a:pt x="1280" y="705"/>
                    <a:pt x="1280" y="719"/>
                    <a:pt x="1279" y="732"/>
                  </a:cubicBezTo>
                  <a:cubicBezTo>
                    <a:pt x="1279" y="732"/>
                    <a:pt x="1279" y="732"/>
                    <a:pt x="1279" y="732"/>
                  </a:cubicBezTo>
                  <a:cubicBezTo>
                    <a:pt x="1275" y="733"/>
                    <a:pt x="1271" y="735"/>
                    <a:pt x="1267" y="736"/>
                  </a:cubicBezTo>
                  <a:cubicBezTo>
                    <a:pt x="1245" y="744"/>
                    <a:pt x="1227" y="752"/>
                    <a:pt x="1211" y="763"/>
                  </a:cubicBezTo>
                  <a:cubicBezTo>
                    <a:pt x="1212" y="752"/>
                    <a:pt x="1212" y="740"/>
                    <a:pt x="1211" y="726"/>
                  </a:cubicBezTo>
                  <a:cubicBezTo>
                    <a:pt x="1211" y="726"/>
                    <a:pt x="1211" y="725"/>
                    <a:pt x="1211" y="724"/>
                  </a:cubicBezTo>
                  <a:cubicBezTo>
                    <a:pt x="1209" y="707"/>
                    <a:pt x="1206" y="692"/>
                    <a:pt x="1199" y="677"/>
                  </a:cubicBezTo>
                  <a:cubicBezTo>
                    <a:pt x="1193" y="662"/>
                    <a:pt x="1185" y="651"/>
                    <a:pt x="1176" y="642"/>
                  </a:cubicBezTo>
                  <a:cubicBezTo>
                    <a:pt x="1167" y="635"/>
                    <a:pt x="1158" y="631"/>
                    <a:pt x="1149" y="631"/>
                  </a:cubicBezTo>
                  <a:cubicBezTo>
                    <a:pt x="1148" y="631"/>
                    <a:pt x="1147" y="631"/>
                    <a:pt x="1146" y="632"/>
                  </a:cubicBezTo>
                  <a:cubicBezTo>
                    <a:pt x="1136" y="632"/>
                    <a:pt x="1128" y="637"/>
                    <a:pt x="1119" y="647"/>
                  </a:cubicBezTo>
                  <a:cubicBezTo>
                    <a:pt x="1111" y="657"/>
                    <a:pt x="1106" y="669"/>
                    <a:pt x="1102" y="686"/>
                  </a:cubicBezTo>
                  <a:cubicBezTo>
                    <a:pt x="1098" y="702"/>
                    <a:pt x="1097" y="718"/>
                    <a:pt x="1099" y="736"/>
                  </a:cubicBezTo>
                  <a:cubicBezTo>
                    <a:pt x="1099" y="737"/>
                    <a:pt x="1099" y="737"/>
                    <a:pt x="1099" y="738"/>
                  </a:cubicBezTo>
                  <a:cubicBezTo>
                    <a:pt x="1101" y="756"/>
                    <a:pt x="1104" y="771"/>
                    <a:pt x="1111" y="785"/>
                  </a:cubicBezTo>
                  <a:cubicBezTo>
                    <a:pt x="1117" y="801"/>
                    <a:pt x="1125" y="812"/>
                    <a:pt x="1134" y="820"/>
                  </a:cubicBezTo>
                  <a:cubicBezTo>
                    <a:pt x="1136" y="821"/>
                    <a:pt x="1138" y="823"/>
                    <a:pt x="1139" y="824"/>
                  </a:cubicBezTo>
                  <a:cubicBezTo>
                    <a:pt x="1129" y="832"/>
                    <a:pt x="1122" y="837"/>
                    <a:pt x="1114" y="843"/>
                  </a:cubicBezTo>
                  <a:cubicBezTo>
                    <a:pt x="1109" y="847"/>
                    <a:pt x="1103" y="852"/>
                    <a:pt x="1095" y="857"/>
                  </a:cubicBezTo>
                  <a:cubicBezTo>
                    <a:pt x="1079" y="842"/>
                    <a:pt x="1067" y="823"/>
                    <a:pt x="1056" y="798"/>
                  </a:cubicBezTo>
                  <a:cubicBezTo>
                    <a:pt x="1043" y="769"/>
                    <a:pt x="1036" y="739"/>
                    <a:pt x="1034" y="705"/>
                  </a:cubicBezTo>
                  <a:cubicBezTo>
                    <a:pt x="1034" y="704"/>
                    <a:pt x="1034" y="704"/>
                    <a:pt x="1034" y="704"/>
                  </a:cubicBezTo>
                  <a:cubicBezTo>
                    <a:pt x="1032" y="670"/>
                    <a:pt x="1035" y="640"/>
                    <a:pt x="1045" y="609"/>
                  </a:cubicBezTo>
                  <a:close/>
                  <a:moveTo>
                    <a:pt x="1060" y="915"/>
                  </a:moveTo>
                  <a:cubicBezTo>
                    <a:pt x="1092" y="891"/>
                    <a:pt x="1115" y="875"/>
                    <a:pt x="1130" y="864"/>
                  </a:cubicBezTo>
                  <a:cubicBezTo>
                    <a:pt x="1144" y="853"/>
                    <a:pt x="1150" y="849"/>
                    <a:pt x="1155" y="845"/>
                  </a:cubicBezTo>
                  <a:cubicBezTo>
                    <a:pt x="1155" y="845"/>
                    <a:pt x="1155" y="845"/>
                    <a:pt x="1155" y="845"/>
                  </a:cubicBezTo>
                  <a:cubicBezTo>
                    <a:pt x="1155" y="845"/>
                    <a:pt x="1155" y="845"/>
                    <a:pt x="1155" y="845"/>
                  </a:cubicBezTo>
                  <a:cubicBezTo>
                    <a:pt x="1179" y="822"/>
                    <a:pt x="1218" y="780"/>
                    <a:pt x="1275" y="761"/>
                  </a:cubicBezTo>
                  <a:cubicBezTo>
                    <a:pt x="1295" y="754"/>
                    <a:pt x="1317" y="749"/>
                    <a:pt x="1342" y="749"/>
                  </a:cubicBezTo>
                  <a:cubicBezTo>
                    <a:pt x="1390" y="749"/>
                    <a:pt x="1447" y="765"/>
                    <a:pt x="1516" y="809"/>
                  </a:cubicBezTo>
                  <a:cubicBezTo>
                    <a:pt x="1558" y="837"/>
                    <a:pt x="1591" y="839"/>
                    <a:pt x="1667" y="871"/>
                  </a:cubicBezTo>
                  <a:cubicBezTo>
                    <a:pt x="1667" y="872"/>
                    <a:pt x="1667" y="872"/>
                    <a:pt x="1667" y="872"/>
                  </a:cubicBezTo>
                  <a:cubicBezTo>
                    <a:pt x="1668" y="872"/>
                    <a:pt x="1668" y="872"/>
                    <a:pt x="1668" y="872"/>
                  </a:cubicBezTo>
                  <a:cubicBezTo>
                    <a:pt x="1704" y="887"/>
                    <a:pt x="1726" y="906"/>
                    <a:pt x="1736" y="927"/>
                  </a:cubicBezTo>
                  <a:cubicBezTo>
                    <a:pt x="1747" y="947"/>
                    <a:pt x="1747" y="970"/>
                    <a:pt x="1738" y="993"/>
                  </a:cubicBezTo>
                  <a:cubicBezTo>
                    <a:pt x="1720" y="1040"/>
                    <a:pt x="1664" y="1090"/>
                    <a:pt x="1586" y="1114"/>
                  </a:cubicBezTo>
                  <a:cubicBezTo>
                    <a:pt x="1586" y="1114"/>
                    <a:pt x="1586" y="1114"/>
                    <a:pt x="1586" y="1114"/>
                  </a:cubicBezTo>
                  <a:cubicBezTo>
                    <a:pt x="1586" y="1114"/>
                    <a:pt x="1586" y="1114"/>
                    <a:pt x="1586" y="1114"/>
                  </a:cubicBezTo>
                  <a:cubicBezTo>
                    <a:pt x="1547" y="1127"/>
                    <a:pt x="1514" y="1154"/>
                    <a:pt x="1474" y="1177"/>
                  </a:cubicBezTo>
                  <a:cubicBezTo>
                    <a:pt x="1435" y="1199"/>
                    <a:pt x="1390" y="1218"/>
                    <a:pt x="1330" y="1214"/>
                  </a:cubicBezTo>
                  <a:cubicBezTo>
                    <a:pt x="1304" y="1213"/>
                    <a:pt x="1283" y="1207"/>
                    <a:pt x="1265" y="1200"/>
                  </a:cubicBezTo>
                  <a:cubicBezTo>
                    <a:pt x="1248" y="1192"/>
                    <a:pt x="1233" y="1182"/>
                    <a:pt x="1219" y="1171"/>
                  </a:cubicBezTo>
                  <a:cubicBezTo>
                    <a:pt x="1191" y="1149"/>
                    <a:pt x="1167" y="1120"/>
                    <a:pt x="1131" y="1100"/>
                  </a:cubicBezTo>
                  <a:cubicBezTo>
                    <a:pt x="1131" y="1100"/>
                    <a:pt x="1131" y="1100"/>
                    <a:pt x="1131" y="1100"/>
                  </a:cubicBezTo>
                  <a:cubicBezTo>
                    <a:pt x="1131" y="1099"/>
                    <a:pt x="1131" y="1099"/>
                    <a:pt x="1131" y="1099"/>
                  </a:cubicBezTo>
                  <a:cubicBezTo>
                    <a:pt x="1074" y="1067"/>
                    <a:pt x="1042" y="1029"/>
                    <a:pt x="1033" y="997"/>
                  </a:cubicBezTo>
                  <a:cubicBezTo>
                    <a:pt x="1023" y="964"/>
                    <a:pt x="1032" y="937"/>
                    <a:pt x="1060" y="915"/>
                  </a:cubicBezTo>
                  <a:close/>
                  <a:moveTo>
                    <a:pt x="1083" y="3152"/>
                  </a:moveTo>
                  <a:cubicBezTo>
                    <a:pt x="1083" y="3152"/>
                    <a:pt x="1083" y="3152"/>
                    <a:pt x="1083" y="3152"/>
                  </a:cubicBezTo>
                  <a:cubicBezTo>
                    <a:pt x="1083" y="3152"/>
                    <a:pt x="1083" y="3152"/>
                    <a:pt x="1083" y="3152"/>
                  </a:cubicBezTo>
                  <a:cubicBezTo>
                    <a:pt x="1075" y="3259"/>
                    <a:pt x="1014" y="3318"/>
                    <a:pt x="922" y="3339"/>
                  </a:cubicBezTo>
                  <a:cubicBezTo>
                    <a:pt x="829" y="3360"/>
                    <a:pt x="704" y="3339"/>
                    <a:pt x="578" y="3273"/>
                  </a:cubicBezTo>
                  <a:cubicBezTo>
                    <a:pt x="578" y="3273"/>
                    <a:pt x="578" y="3273"/>
                    <a:pt x="578" y="3273"/>
                  </a:cubicBezTo>
                  <a:cubicBezTo>
                    <a:pt x="439" y="3200"/>
                    <a:pt x="274" y="3207"/>
                    <a:pt x="169" y="3185"/>
                  </a:cubicBezTo>
                  <a:cubicBezTo>
                    <a:pt x="116" y="3174"/>
                    <a:pt x="81" y="3157"/>
                    <a:pt x="65" y="3126"/>
                  </a:cubicBezTo>
                  <a:cubicBezTo>
                    <a:pt x="49" y="3095"/>
                    <a:pt x="49" y="3042"/>
                    <a:pt x="83" y="2950"/>
                  </a:cubicBezTo>
                  <a:cubicBezTo>
                    <a:pt x="83" y="2949"/>
                    <a:pt x="83" y="2949"/>
                    <a:pt x="83" y="2949"/>
                  </a:cubicBezTo>
                  <a:cubicBezTo>
                    <a:pt x="83" y="2949"/>
                    <a:pt x="83" y="2949"/>
                    <a:pt x="83" y="2949"/>
                  </a:cubicBezTo>
                  <a:cubicBezTo>
                    <a:pt x="100" y="2897"/>
                    <a:pt x="87" y="2841"/>
                    <a:pt x="79" y="2788"/>
                  </a:cubicBezTo>
                  <a:cubicBezTo>
                    <a:pt x="71" y="2736"/>
                    <a:pt x="67" y="2688"/>
                    <a:pt x="85" y="2654"/>
                  </a:cubicBezTo>
                  <a:cubicBezTo>
                    <a:pt x="85" y="2654"/>
                    <a:pt x="85" y="2654"/>
                    <a:pt x="85" y="2654"/>
                  </a:cubicBezTo>
                  <a:cubicBezTo>
                    <a:pt x="109" y="2609"/>
                    <a:pt x="142" y="2593"/>
                    <a:pt x="184" y="2578"/>
                  </a:cubicBezTo>
                  <a:cubicBezTo>
                    <a:pt x="226" y="2563"/>
                    <a:pt x="276" y="2551"/>
                    <a:pt x="316" y="2512"/>
                  </a:cubicBezTo>
                  <a:cubicBezTo>
                    <a:pt x="316" y="2512"/>
                    <a:pt x="316" y="2512"/>
                    <a:pt x="316" y="2512"/>
                  </a:cubicBezTo>
                  <a:cubicBezTo>
                    <a:pt x="316" y="2512"/>
                    <a:pt x="316" y="2512"/>
                    <a:pt x="316" y="2512"/>
                  </a:cubicBezTo>
                  <a:cubicBezTo>
                    <a:pt x="352" y="2473"/>
                    <a:pt x="380" y="2425"/>
                    <a:pt x="412" y="2391"/>
                  </a:cubicBezTo>
                  <a:cubicBezTo>
                    <a:pt x="439" y="2362"/>
                    <a:pt x="466" y="2343"/>
                    <a:pt x="506" y="2343"/>
                  </a:cubicBezTo>
                  <a:cubicBezTo>
                    <a:pt x="507" y="2343"/>
                    <a:pt x="507" y="2343"/>
                    <a:pt x="508" y="2343"/>
                  </a:cubicBezTo>
                  <a:cubicBezTo>
                    <a:pt x="515" y="2343"/>
                    <a:pt x="522" y="2344"/>
                    <a:pt x="530" y="2345"/>
                  </a:cubicBezTo>
                  <a:cubicBezTo>
                    <a:pt x="584" y="2353"/>
                    <a:pt x="631" y="2391"/>
                    <a:pt x="677" y="2452"/>
                  </a:cubicBezTo>
                  <a:cubicBezTo>
                    <a:pt x="808" y="2691"/>
                    <a:pt x="808" y="2691"/>
                    <a:pt x="808" y="2691"/>
                  </a:cubicBezTo>
                  <a:cubicBezTo>
                    <a:pt x="808" y="2691"/>
                    <a:pt x="808" y="2691"/>
                    <a:pt x="808" y="2691"/>
                  </a:cubicBezTo>
                  <a:cubicBezTo>
                    <a:pt x="808" y="2691"/>
                    <a:pt x="808" y="2691"/>
                    <a:pt x="808" y="2691"/>
                  </a:cubicBezTo>
                  <a:cubicBezTo>
                    <a:pt x="843" y="2764"/>
                    <a:pt x="916" y="2844"/>
                    <a:pt x="979" y="2926"/>
                  </a:cubicBezTo>
                  <a:cubicBezTo>
                    <a:pt x="1041" y="3007"/>
                    <a:pt x="1089" y="3089"/>
                    <a:pt x="1083" y="3152"/>
                  </a:cubicBezTo>
                  <a:close/>
                  <a:moveTo>
                    <a:pt x="1072" y="2979"/>
                  </a:moveTo>
                  <a:cubicBezTo>
                    <a:pt x="1055" y="2951"/>
                    <a:pt x="1035" y="2924"/>
                    <a:pt x="1015" y="2898"/>
                  </a:cubicBezTo>
                  <a:cubicBezTo>
                    <a:pt x="1002" y="2881"/>
                    <a:pt x="989" y="2864"/>
                    <a:pt x="975" y="2847"/>
                  </a:cubicBezTo>
                  <a:cubicBezTo>
                    <a:pt x="1001" y="2847"/>
                    <a:pt x="1023" y="2843"/>
                    <a:pt x="1041" y="2835"/>
                  </a:cubicBezTo>
                  <a:cubicBezTo>
                    <a:pt x="1064" y="2825"/>
                    <a:pt x="1079" y="2809"/>
                    <a:pt x="1087" y="2788"/>
                  </a:cubicBezTo>
                  <a:cubicBezTo>
                    <a:pt x="1102" y="2746"/>
                    <a:pt x="1087" y="2688"/>
                    <a:pt x="1037" y="2621"/>
                  </a:cubicBezTo>
                  <a:cubicBezTo>
                    <a:pt x="988" y="2554"/>
                    <a:pt x="904" y="2478"/>
                    <a:pt x="781" y="2403"/>
                  </a:cubicBezTo>
                  <a:cubicBezTo>
                    <a:pt x="781" y="2403"/>
                    <a:pt x="781" y="2403"/>
                    <a:pt x="781" y="2403"/>
                  </a:cubicBezTo>
                  <a:cubicBezTo>
                    <a:pt x="690" y="2346"/>
                    <a:pt x="640" y="2278"/>
                    <a:pt x="616" y="2203"/>
                  </a:cubicBezTo>
                  <a:cubicBezTo>
                    <a:pt x="593" y="2128"/>
                    <a:pt x="596" y="2047"/>
                    <a:pt x="614" y="1967"/>
                  </a:cubicBezTo>
                  <a:cubicBezTo>
                    <a:pt x="649" y="1813"/>
                    <a:pt x="739" y="1664"/>
                    <a:pt x="797" y="1570"/>
                  </a:cubicBezTo>
                  <a:cubicBezTo>
                    <a:pt x="812" y="1559"/>
                    <a:pt x="802" y="1591"/>
                    <a:pt x="738" y="1710"/>
                  </a:cubicBezTo>
                  <a:cubicBezTo>
                    <a:pt x="681" y="1818"/>
                    <a:pt x="575" y="2067"/>
                    <a:pt x="721" y="2262"/>
                  </a:cubicBezTo>
                  <a:cubicBezTo>
                    <a:pt x="725" y="2123"/>
                    <a:pt x="758" y="1982"/>
                    <a:pt x="813" y="1850"/>
                  </a:cubicBezTo>
                  <a:cubicBezTo>
                    <a:pt x="894" y="1666"/>
                    <a:pt x="1063" y="1348"/>
                    <a:pt x="1077" y="1095"/>
                  </a:cubicBezTo>
                  <a:cubicBezTo>
                    <a:pt x="1084" y="1100"/>
                    <a:pt x="1108" y="1116"/>
                    <a:pt x="1118" y="1122"/>
                  </a:cubicBezTo>
                  <a:cubicBezTo>
                    <a:pt x="1118" y="1122"/>
                    <a:pt x="1118" y="1122"/>
                    <a:pt x="1118" y="1122"/>
                  </a:cubicBezTo>
                  <a:cubicBezTo>
                    <a:pt x="1149" y="1140"/>
                    <a:pt x="1173" y="1167"/>
                    <a:pt x="1203" y="1191"/>
                  </a:cubicBezTo>
                  <a:cubicBezTo>
                    <a:pt x="1233" y="1216"/>
                    <a:pt x="1271" y="1237"/>
                    <a:pt x="1328" y="1240"/>
                  </a:cubicBezTo>
                  <a:cubicBezTo>
                    <a:pt x="1334" y="1240"/>
                    <a:pt x="1339" y="1240"/>
                    <a:pt x="1344" y="1240"/>
                  </a:cubicBezTo>
                  <a:cubicBezTo>
                    <a:pt x="1403" y="1240"/>
                    <a:pt x="1449" y="1221"/>
                    <a:pt x="1487" y="1199"/>
                  </a:cubicBezTo>
                  <a:cubicBezTo>
                    <a:pt x="1529" y="1176"/>
                    <a:pt x="1562" y="1149"/>
                    <a:pt x="1593" y="1139"/>
                  </a:cubicBezTo>
                  <a:cubicBezTo>
                    <a:pt x="1594" y="1139"/>
                    <a:pt x="1594" y="1139"/>
                    <a:pt x="1594" y="1139"/>
                  </a:cubicBezTo>
                  <a:cubicBezTo>
                    <a:pt x="1660" y="1118"/>
                    <a:pt x="1713" y="1081"/>
                    <a:pt x="1743" y="1038"/>
                  </a:cubicBezTo>
                  <a:cubicBezTo>
                    <a:pt x="1795" y="1242"/>
                    <a:pt x="1915" y="1536"/>
                    <a:pt x="1992" y="1680"/>
                  </a:cubicBezTo>
                  <a:cubicBezTo>
                    <a:pt x="2033" y="1756"/>
                    <a:pt x="2115" y="1918"/>
                    <a:pt x="2150" y="2113"/>
                  </a:cubicBezTo>
                  <a:cubicBezTo>
                    <a:pt x="2173" y="2112"/>
                    <a:pt x="2197" y="2115"/>
                    <a:pt x="2224" y="2122"/>
                  </a:cubicBezTo>
                  <a:cubicBezTo>
                    <a:pt x="2316" y="1883"/>
                    <a:pt x="2145" y="1625"/>
                    <a:pt x="2067" y="1554"/>
                  </a:cubicBezTo>
                  <a:cubicBezTo>
                    <a:pt x="2036" y="1523"/>
                    <a:pt x="2034" y="1509"/>
                    <a:pt x="2050" y="1510"/>
                  </a:cubicBezTo>
                  <a:cubicBezTo>
                    <a:pt x="2134" y="1585"/>
                    <a:pt x="2246" y="1735"/>
                    <a:pt x="2286" y="1905"/>
                  </a:cubicBezTo>
                  <a:cubicBezTo>
                    <a:pt x="2304" y="1983"/>
                    <a:pt x="2308" y="2064"/>
                    <a:pt x="2289" y="2144"/>
                  </a:cubicBezTo>
                  <a:cubicBezTo>
                    <a:pt x="2298" y="2148"/>
                    <a:pt x="2308" y="2153"/>
                    <a:pt x="2318" y="2157"/>
                  </a:cubicBezTo>
                  <a:cubicBezTo>
                    <a:pt x="2466" y="2230"/>
                    <a:pt x="2521" y="2292"/>
                    <a:pt x="2495" y="2378"/>
                  </a:cubicBezTo>
                  <a:cubicBezTo>
                    <a:pt x="2486" y="2378"/>
                    <a:pt x="2477" y="2378"/>
                    <a:pt x="2469" y="2378"/>
                  </a:cubicBezTo>
                  <a:cubicBezTo>
                    <a:pt x="2468" y="2378"/>
                    <a:pt x="2467" y="2378"/>
                    <a:pt x="2467" y="2378"/>
                  </a:cubicBezTo>
                  <a:cubicBezTo>
                    <a:pt x="2488" y="2310"/>
                    <a:pt x="2441" y="2260"/>
                    <a:pt x="2314" y="2203"/>
                  </a:cubicBezTo>
                  <a:cubicBezTo>
                    <a:pt x="2183" y="2145"/>
                    <a:pt x="2078" y="2151"/>
                    <a:pt x="2060" y="2268"/>
                  </a:cubicBezTo>
                  <a:cubicBezTo>
                    <a:pt x="2059" y="2274"/>
                    <a:pt x="2058" y="2280"/>
                    <a:pt x="2058" y="2287"/>
                  </a:cubicBezTo>
                  <a:cubicBezTo>
                    <a:pt x="2048" y="2290"/>
                    <a:pt x="2038" y="2294"/>
                    <a:pt x="2028" y="2300"/>
                  </a:cubicBezTo>
                  <a:cubicBezTo>
                    <a:pt x="1966" y="2333"/>
                    <a:pt x="1933" y="2395"/>
                    <a:pt x="1914" y="2470"/>
                  </a:cubicBezTo>
                  <a:cubicBezTo>
                    <a:pt x="1895" y="2545"/>
                    <a:pt x="1890" y="2636"/>
                    <a:pt x="1885" y="2737"/>
                  </a:cubicBezTo>
                  <a:cubicBezTo>
                    <a:pt x="1885" y="2738"/>
                    <a:pt x="1885" y="2738"/>
                    <a:pt x="1885" y="2738"/>
                  </a:cubicBezTo>
                  <a:cubicBezTo>
                    <a:pt x="1882" y="2789"/>
                    <a:pt x="1861" y="2858"/>
                    <a:pt x="1839" y="2932"/>
                  </a:cubicBezTo>
                  <a:cubicBezTo>
                    <a:pt x="1624" y="3085"/>
                    <a:pt x="1325" y="3152"/>
                    <a:pt x="1072" y="2979"/>
                  </a:cubicBezTo>
                  <a:close/>
                  <a:moveTo>
                    <a:pt x="2798" y="2902"/>
                  </a:moveTo>
                  <a:cubicBezTo>
                    <a:pt x="2796" y="2936"/>
                    <a:pt x="2772" y="2961"/>
                    <a:pt x="2726" y="2988"/>
                  </a:cubicBezTo>
                  <a:cubicBezTo>
                    <a:pt x="2636" y="3043"/>
                    <a:pt x="2476" y="3090"/>
                    <a:pt x="2374" y="3214"/>
                  </a:cubicBezTo>
                  <a:cubicBezTo>
                    <a:pt x="2285" y="3319"/>
                    <a:pt x="2177" y="3377"/>
                    <a:pt x="2082" y="3385"/>
                  </a:cubicBezTo>
                  <a:cubicBezTo>
                    <a:pt x="1987" y="3392"/>
                    <a:pt x="1905" y="3353"/>
                    <a:pt x="1856" y="3256"/>
                  </a:cubicBezTo>
                  <a:cubicBezTo>
                    <a:pt x="1856" y="3255"/>
                    <a:pt x="1856" y="3255"/>
                    <a:pt x="1856" y="3255"/>
                  </a:cubicBezTo>
                  <a:cubicBezTo>
                    <a:pt x="1856" y="3255"/>
                    <a:pt x="1856" y="3255"/>
                    <a:pt x="1856" y="3255"/>
                  </a:cubicBezTo>
                  <a:cubicBezTo>
                    <a:pt x="1826" y="3198"/>
                    <a:pt x="1838" y="3108"/>
                    <a:pt x="1864" y="3013"/>
                  </a:cubicBezTo>
                  <a:cubicBezTo>
                    <a:pt x="1889" y="2917"/>
                    <a:pt x="1925" y="2820"/>
                    <a:pt x="1930" y="2740"/>
                  </a:cubicBezTo>
                  <a:cubicBezTo>
                    <a:pt x="1930" y="2740"/>
                    <a:pt x="1930" y="2740"/>
                    <a:pt x="1930" y="2740"/>
                  </a:cubicBezTo>
                  <a:cubicBezTo>
                    <a:pt x="1935" y="2638"/>
                    <a:pt x="1941" y="2549"/>
                    <a:pt x="1958" y="2481"/>
                  </a:cubicBezTo>
                  <a:cubicBezTo>
                    <a:pt x="1975" y="2412"/>
                    <a:pt x="2002" y="2366"/>
                    <a:pt x="2050" y="2340"/>
                  </a:cubicBezTo>
                  <a:cubicBezTo>
                    <a:pt x="2052" y="2338"/>
                    <a:pt x="2054" y="2337"/>
                    <a:pt x="2057" y="2336"/>
                  </a:cubicBezTo>
                  <a:cubicBezTo>
                    <a:pt x="2062" y="2424"/>
                    <a:pt x="2106" y="2514"/>
                    <a:pt x="2183" y="2534"/>
                  </a:cubicBezTo>
                  <a:cubicBezTo>
                    <a:pt x="2267" y="2556"/>
                    <a:pt x="2389" y="2484"/>
                    <a:pt x="2440" y="2424"/>
                  </a:cubicBezTo>
                  <a:cubicBezTo>
                    <a:pt x="2450" y="2424"/>
                    <a:pt x="2460" y="2424"/>
                    <a:pt x="2470" y="2423"/>
                  </a:cubicBezTo>
                  <a:cubicBezTo>
                    <a:pt x="2515" y="2422"/>
                    <a:pt x="2553" y="2425"/>
                    <a:pt x="2592" y="2459"/>
                  </a:cubicBezTo>
                  <a:cubicBezTo>
                    <a:pt x="2592" y="2459"/>
                    <a:pt x="2592" y="2459"/>
                    <a:pt x="2592" y="2459"/>
                  </a:cubicBezTo>
                  <a:cubicBezTo>
                    <a:pt x="2592" y="2459"/>
                    <a:pt x="2592" y="2459"/>
                    <a:pt x="2592" y="2459"/>
                  </a:cubicBezTo>
                  <a:cubicBezTo>
                    <a:pt x="2622" y="2484"/>
                    <a:pt x="2636" y="2531"/>
                    <a:pt x="2648" y="2585"/>
                  </a:cubicBezTo>
                  <a:cubicBezTo>
                    <a:pt x="2660" y="2638"/>
                    <a:pt x="2670" y="2696"/>
                    <a:pt x="2707" y="2737"/>
                  </a:cubicBezTo>
                  <a:cubicBezTo>
                    <a:pt x="2707" y="2737"/>
                    <a:pt x="2707" y="2737"/>
                    <a:pt x="2707" y="2737"/>
                  </a:cubicBezTo>
                  <a:cubicBezTo>
                    <a:pt x="2707" y="2737"/>
                    <a:pt x="2707" y="2737"/>
                    <a:pt x="2707" y="2737"/>
                  </a:cubicBezTo>
                  <a:cubicBezTo>
                    <a:pt x="2777" y="2816"/>
                    <a:pt x="2800" y="2868"/>
                    <a:pt x="2798" y="29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4" name="Freeform 38"/>
            <p:cNvSpPr>
              <a:spLocks/>
            </p:cNvSpPr>
            <p:nvPr/>
          </p:nvSpPr>
          <p:spPr bwMode="auto">
            <a:xfrm>
              <a:off x="-6841" y="6500"/>
              <a:ext cx="83" cy="47"/>
            </a:xfrm>
            <a:custGeom>
              <a:avLst/>
              <a:gdLst>
                <a:gd name="T0" fmla="*/ 0 w 65"/>
                <a:gd name="T1" fmla="*/ 14 h 36"/>
                <a:gd name="T2" fmla="*/ 24 w 65"/>
                <a:gd name="T3" fmla="*/ 24 h 36"/>
                <a:gd name="T4" fmla="*/ 44 w 65"/>
                <a:gd name="T5" fmla="*/ 36 h 36"/>
                <a:gd name="T6" fmla="*/ 63 w 65"/>
                <a:gd name="T7" fmla="*/ 26 h 36"/>
                <a:gd name="T8" fmla="*/ 42 w 65"/>
                <a:gd name="T9" fmla="*/ 7 h 36"/>
                <a:gd name="T10" fmla="*/ 5 w 65"/>
                <a:gd name="T11" fmla="*/ 6 h 36"/>
                <a:gd name="T12" fmla="*/ 0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0" y="14"/>
                  </a:moveTo>
                  <a:cubicBezTo>
                    <a:pt x="3" y="22"/>
                    <a:pt x="16" y="20"/>
                    <a:pt x="24" y="24"/>
                  </a:cubicBezTo>
                  <a:cubicBezTo>
                    <a:pt x="31" y="28"/>
                    <a:pt x="36" y="36"/>
                    <a:pt x="44" y="36"/>
                  </a:cubicBezTo>
                  <a:cubicBezTo>
                    <a:pt x="51" y="36"/>
                    <a:pt x="63" y="33"/>
                    <a:pt x="63" y="26"/>
                  </a:cubicBezTo>
                  <a:cubicBezTo>
                    <a:pt x="65" y="17"/>
                    <a:pt x="51" y="10"/>
                    <a:pt x="42" y="7"/>
                  </a:cubicBezTo>
                  <a:cubicBezTo>
                    <a:pt x="30" y="3"/>
                    <a:pt x="16" y="0"/>
                    <a:pt x="5" y="6"/>
                  </a:cubicBezTo>
                  <a:cubicBezTo>
                    <a:pt x="2" y="8"/>
                    <a:pt x="0" y="11"/>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5" name="Freeform 39"/>
            <p:cNvSpPr>
              <a:spLocks/>
            </p:cNvSpPr>
            <p:nvPr/>
          </p:nvSpPr>
          <p:spPr bwMode="auto">
            <a:xfrm>
              <a:off x="-7025" y="6500"/>
              <a:ext cx="83" cy="47"/>
            </a:xfrm>
            <a:custGeom>
              <a:avLst/>
              <a:gdLst>
                <a:gd name="T0" fmla="*/ 64 w 65"/>
                <a:gd name="T1" fmla="*/ 14 h 36"/>
                <a:gd name="T2" fmla="*/ 41 w 65"/>
                <a:gd name="T3" fmla="*/ 24 h 36"/>
                <a:gd name="T4" fmla="*/ 21 w 65"/>
                <a:gd name="T5" fmla="*/ 36 h 36"/>
                <a:gd name="T6" fmla="*/ 1 w 65"/>
                <a:gd name="T7" fmla="*/ 26 h 36"/>
                <a:gd name="T8" fmla="*/ 23 w 65"/>
                <a:gd name="T9" fmla="*/ 7 h 36"/>
                <a:gd name="T10" fmla="*/ 60 w 65"/>
                <a:gd name="T11" fmla="*/ 6 h 36"/>
                <a:gd name="T12" fmla="*/ 64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64" y="14"/>
                  </a:moveTo>
                  <a:cubicBezTo>
                    <a:pt x="62" y="22"/>
                    <a:pt x="48" y="20"/>
                    <a:pt x="41" y="24"/>
                  </a:cubicBezTo>
                  <a:cubicBezTo>
                    <a:pt x="34" y="28"/>
                    <a:pt x="28" y="36"/>
                    <a:pt x="21" y="36"/>
                  </a:cubicBezTo>
                  <a:cubicBezTo>
                    <a:pt x="13" y="36"/>
                    <a:pt x="2" y="33"/>
                    <a:pt x="1" y="26"/>
                  </a:cubicBezTo>
                  <a:cubicBezTo>
                    <a:pt x="0" y="17"/>
                    <a:pt x="14" y="10"/>
                    <a:pt x="23" y="7"/>
                  </a:cubicBezTo>
                  <a:cubicBezTo>
                    <a:pt x="34" y="3"/>
                    <a:pt x="49" y="0"/>
                    <a:pt x="60" y="6"/>
                  </a:cubicBezTo>
                  <a:cubicBezTo>
                    <a:pt x="62" y="8"/>
                    <a:pt x="65" y="11"/>
                    <a:pt x="6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sp>
        <p:nvSpPr>
          <p:cNvPr id="138" name="Oval 137"/>
          <p:cNvSpPr/>
          <p:nvPr/>
        </p:nvSpPr>
        <p:spPr bwMode="auto">
          <a:xfrm>
            <a:off x="7214712" y="1860482"/>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107" name="Group 42"/>
          <p:cNvGrpSpPr>
            <a:grpSpLocks noChangeAspect="1"/>
          </p:cNvGrpSpPr>
          <p:nvPr/>
        </p:nvGrpSpPr>
        <p:grpSpPr bwMode="auto">
          <a:xfrm>
            <a:off x="7381358" y="1951496"/>
            <a:ext cx="632699" cy="640109"/>
            <a:chOff x="3492" y="1769"/>
            <a:chExt cx="854" cy="864"/>
          </a:xfrm>
          <a:solidFill>
            <a:schemeClr val="bg1"/>
          </a:solidFill>
        </p:grpSpPr>
        <p:sp>
          <p:nvSpPr>
            <p:cNvPr id="109" name="Freeform 43"/>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0" name="Freeform 44"/>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1" name="Freeform 45"/>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2" name="Freeform 46"/>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sp>
        <p:nvSpPr>
          <p:cNvPr id="139" name="Oval 138"/>
          <p:cNvSpPr/>
          <p:nvPr/>
        </p:nvSpPr>
        <p:spPr bwMode="auto">
          <a:xfrm>
            <a:off x="7404699" y="3789253"/>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86" name="Group 21"/>
          <p:cNvGrpSpPr>
            <a:grpSpLocks noChangeAspect="1"/>
          </p:cNvGrpSpPr>
          <p:nvPr/>
        </p:nvGrpSpPr>
        <p:grpSpPr bwMode="auto">
          <a:xfrm>
            <a:off x="7638882" y="3949808"/>
            <a:ext cx="535895" cy="642564"/>
            <a:chOff x="2860" y="939"/>
            <a:chExt cx="2110" cy="2530"/>
          </a:xfrm>
          <a:solidFill>
            <a:schemeClr val="bg1"/>
          </a:solidFill>
        </p:grpSpPr>
        <p:sp>
          <p:nvSpPr>
            <p:cNvPr id="88" name="Freeform 22"/>
            <p:cNvSpPr>
              <a:spLocks/>
            </p:cNvSpPr>
            <p:nvPr/>
          </p:nvSpPr>
          <p:spPr bwMode="auto">
            <a:xfrm>
              <a:off x="2860" y="939"/>
              <a:ext cx="1979" cy="1976"/>
            </a:xfrm>
            <a:custGeom>
              <a:avLst/>
              <a:gdLst>
                <a:gd name="T0" fmla="*/ 924 w 985"/>
                <a:gd name="T1" fmla="*/ 0 h 985"/>
                <a:gd name="T2" fmla="*/ 61 w 985"/>
                <a:gd name="T3" fmla="*/ 0 h 985"/>
                <a:gd name="T4" fmla="*/ 0 w 985"/>
                <a:gd name="T5" fmla="*/ 61 h 985"/>
                <a:gd name="T6" fmla="*/ 0 w 985"/>
                <a:gd name="T7" fmla="*/ 387 h 985"/>
                <a:gd name="T8" fmla="*/ 194 w 985"/>
                <a:gd name="T9" fmla="*/ 333 h 985"/>
                <a:gd name="T10" fmla="*/ 323 w 985"/>
                <a:gd name="T11" fmla="*/ 386 h 985"/>
                <a:gd name="T12" fmla="*/ 217 w 985"/>
                <a:gd name="T13" fmla="*/ 333 h 985"/>
                <a:gd name="T14" fmla="*/ 130 w 985"/>
                <a:gd name="T15" fmla="*/ 239 h 985"/>
                <a:gd name="T16" fmla="*/ 183 w 985"/>
                <a:gd name="T17" fmla="*/ 125 h 985"/>
                <a:gd name="T18" fmla="*/ 423 w 985"/>
                <a:gd name="T19" fmla="*/ 156 h 985"/>
                <a:gd name="T20" fmla="*/ 292 w 985"/>
                <a:gd name="T21" fmla="*/ 131 h 985"/>
                <a:gd name="T22" fmla="*/ 441 w 985"/>
                <a:gd name="T23" fmla="*/ 104 h 985"/>
                <a:gd name="T24" fmla="*/ 739 w 985"/>
                <a:gd name="T25" fmla="*/ 162 h 985"/>
                <a:gd name="T26" fmla="*/ 786 w 985"/>
                <a:gd name="T27" fmla="*/ 394 h 985"/>
                <a:gd name="T28" fmla="*/ 604 w 985"/>
                <a:gd name="T29" fmla="*/ 366 h 985"/>
                <a:gd name="T30" fmla="*/ 745 w 985"/>
                <a:gd name="T31" fmla="*/ 410 h 985"/>
                <a:gd name="T32" fmla="*/ 774 w 985"/>
                <a:gd name="T33" fmla="*/ 744 h 985"/>
                <a:gd name="T34" fmla="*/ 581 w 985"/>
                <a:gd name="T35" fmla="*/ 570 h 985"/>
                <a:gd name="T36" fmla="*/ 767 w 985"/>
                <a:gd name="T37" fmla="*/ 765 h 985"/>
                <a:gd name="T38" fmla="*/ 699 w 985"/>
                <a:gd name="T39" fmla="*/ 907 h 985"/>
                <a:gd name="T40" fmla="*/ 289 w 985"/>
                <a:gd name="T41" fmla="*/ 731 h 985"/>
                <a:gd name="T42" fmla="*/ 81 w 985"/>
                <a:gd name="T43" fmla="*/ 985 h 985"/>
                <a:gd name="T44" fmla="*/ 924 w 985"/>
                <a:gd name="T45" fmla="*/ 985 h 985"/>
                <a:gd name="T46" fmla="*/ 985 w 985"/>
                <a:gd name="T47" fmla="*/ 924 h 985"/>
                <a:gd name="T48" fmla="*/ 985 w 985"/>
                <a:gd name="T49" fmla="*/ 61 h 985"/>
                <a:gd name="T50" fmla="*/ 924 w 985"/>
                <a:gd name="T51"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85" h="985">
                  <a:moveTo>
                    <a:pt x="924" y="0"/>
                  </a:moveTo>
                  <a:cubicBezTo>
                    <a:pt x="61" y="0"/>
                    <a:pt x="61" y="0"/>
                    <a:pt x="61" y="0"/>
                  </a:cubicBezTo>
                  <a:cubicBezTo>
                    <a:pt x="27" y="0"/>
                    <a:pt x="0" y="27"/>
                    <a:pt x="0" y="61"/>
                  </a:cubicBezTo>
                  <a:cubicBezTo>
                    <a:pt x="0" y="387"/>
                    <a:pt x="0" y="387"/>
                    <a:pt x="0" y="387"/>
                  </a:cubicBezTo>
                  <a:cubicBezTo>
                    <a:pt x="194" y="333"/>
                    <a:pt x="194" y="333"/>
                    <a:pt x="194" y="333"/>
                  </a:cubicBezTo>
                  <a:cubicBezTo>
                    <a:pt x="323" y="386"/>
                    <a:pt x="323" y="386"/>
                    <a:pt x="323" y="386"/>
                  </a:cubicBezTo>
                  <a:cubicBezTo>
                    <a:pt x="217" y="333"/>
                    <a:pt x="217" y="333"/>
                    <a:pt x="217" y="333"/>
                  </a:cubicBezTo>
                  <a:cubicBezTo>
                    <a:pt x="217" y="333"/>
                    <a:pt x="143" y="292"/>
                    <a:pt x="130" y="239"/>
                  </a:cubicBezTo>
                  <a:cubicBezTo>
                    <a:pt x="117" y="186"/>
                    <a:pt x="183" y="125"/>
                    <a:pt x="183" y="125"/>
                  </a:cubicBezTo>
                  <a:cubicBezTo>
                    <a:pt x="423" y="156"/>
                    <a:pt x="423" y="156"/>
                    <a:pt x="423" y="156"/>
                  </a:cubicBezTo>
                  <a:cubicBezTo>
                    <a:pt x="292" y="131"/>
                    <a:pt x="292" y="131"/>
                    <a:pt x="292" y="131"/>
                  </a:cubicBezTo>
                  <a:cubicBezTo>
                    <a:pt x="292" y="131"/>
                    <a:pt x="338" y="101"/>
                    <a:pt x="441" y="104"/>
                  </a:cubicBezTo>
                  <a:cubicBezTo>
                    <a:pt x="554" y="108"/>
                    <a:pt x="713" y="136"/>
                    <a:pt x="739" y="162"/>
                  </a:cubicBezTo>
                  <a:cubicBezTo>
                    <a:pt x="765" y="189"/>
                    <a:pt x="814" y="366"/>
                    <a:pt x="786" y="394"/>
                  </a:cubicBezTo>
                  <a:cubicBezTo>
                    <a:pt x="773" y="407"/>
                    <a:pt x="604" y="366"/>
                    <a:pt x="604" y="366"/>
                  </a:cubicBezTo>
                  <a:cubicBezTo>
                    <a:pt x="745" y="410"/>
                    <a:pt x="745" y="410"/>
                    <a:pt x="745" y="410"/>
                  </a:cubicBezTo>
                  <a:cubicBezTo>
                    <a:pt x="745" y="410"/>
                    <a:pt x="823" y="590"/>
                    <a:pt x="774" y="744"/>
                  </a:cubicBezTo>
                  <a:cubicBezTo>
                    <a:pt x="774" y="744"/>
                    <a:pt x="666" y="685"/>
                    <a:pt x="581" y="570"/>
                  </a:cubicBezTo>
                  <a:cubicBezTo>
                    <a:pt x="652" y="718"/>
                    <a:pt x="767" y="765"/>
                    <a:pt x="767" y="765"/>
                  </a:cubicBezTo>
                  <a:cubicBezTo>
                    <a:pt x="767" y="765"/>
                    <a:pt x="724" y="882"/>
                    <a:pt x="699" y="907"/>
                  </a:cubicBezTo>
                  <a:cubicBezTo>
                    <a:pt x="289" y="731"/>
                    <a:pt x="289" y="731"/>
                    <a:pt x="289" y="731"/>
                  </a:cubicBezTo>
                  <a:cubicBezTo>
                    <a:pt x="81" y="985"/>
                    <a:pt x="81" y="985"/>
                    <a:pt x="81" y="985"/>
                  </a:cubicBezTo>
                  <a:cubicBezTo>
                    <a:pt x="924" y="985"/>
                    <a:pt x="924" y="985"/>
                    <a:pt x="924" y="985"/>
                  </a:cubicBezTo>
                  <a:cubicBezTo>
                    <a:pt x="958" y="985"/>
                    <a:pt x="985" y="958"/>
                    <a:pt x="985" y="924"/>
                  </a:cubicBezTo>
                  <a:cubicBezTo>
                    <a:pt x="985" y="61"/>
                    <a:pt x="985" y="61"/>
                    <a:pt x="985" y="61"/>
                  </a:cubicBezTo>
                  <a:cubicBezTo>
                    <a:pt x="985" y="27"/>
                    <a:pt x="958" y="0"/>
                    <a:pt x="9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89" name="Freeform 23"/>
            <p:cNvSpPr>
              <a:spLocks/>
            </p:cNvSpPr>
            <p:nvPr/>
          </p:nvSpPr>
          <p:spPr bwMode="auto">
            <a:xfrm>
              <a:off x="2890" y="3064"/>
              <a:ext cx="575" cy="405"/>
            </a:xfrm>
            <a:custGeom>
              <a:avLst/>
              <a:gdLst>
                <a:gd name="T0" fmla="*/ 169 w 286"/>
                <a:gd name="T1" fmla="*/ 105 h 202"/>
                <a:gd name="T2" fmla="*/ 169 w 286"/>
                <a:gd name="T3" fmla="*/ 171 h 202"/>
                <a:gd name="T4" fmla="*/ 162 w 286"/>
                <a:gd name="T5" fmla="*/ 194 h 202"/>
                <a:gd name="T6" fmla="*/ 143 w 286"/>
                <a:gd name="T7" fmla="*/ 202 h 202"/>
                <a:gd name="T8" fmla="*/ 125 w 286"/>
                <a:gd name="T9" fmla="*/ 194 h 202"/>
                <a:gd name="T10" fmla="*/ 118 w 286"/>
                <a:gd name="T11" fmla="*/ 171 h 202"/>
                <a:gd name="T12" fmla="*/ 118 w 286"/>
                <a:gd name="T13" fmla="*/ 92 h 202"/>
                <a:gd name="T14" fmla="*/ 117 w 286"/>
                <a:gd name="T15" fmla="*/ 62 h 202"/>
                <a:gd name="T16" fmla="*/ 110 w 286"/>
                <a:gd name="T17" fmla="*/ 45 h 202"/>
                <a:gd name="T18" fmla="*/ 92 w 286"/>
                <a:gd name="T19" fmla="*/ 39 h 202"/>
                <a:gd name="T20" fmla="*/ 60 w 286"/>
                <a:gd name="T21" fmla="*/ 56 h 202"/>
                <a:gd name="T22" fmla="*/ 52 w 286"/>
                <a:gd name="T23" fmla="*/ 104 h 202"/>
                <a:gd name="T24" fmla="*/ 52 w 286"/>
                <a:gd name="T25" fmla="*/ 171 h 202"/>
                <a:gd name="T26" fmla="*/ 45 w 286"/>
                <a:gd name="T27" fmla="*/ 194 h 202"/>
                <a:gd name="T28" fmla="*/ 26 w 286"/>
                <a:gd name="T29" fmla="*/ 202 h 202"/>
                <a:gd name="T30" fmla="*/ 8 w 286"/>
                <a:gd name="T31" fmla="*/ 194 h 202"/>
                <a:gd name="T32" fmla="*/ 0 w 286"/>
                <a:gd name="T33" fmla="*/ 171 h 202"/>
                <a:gd name="T34" fmla="*/ 0 w 286"/>
                <a:gd name="T35" fmla="*/ 29 h 202"/>
                <a:gd name="T36" fmla="*/ 7 w 286"/>
                <a:gd name="T37" fmla="*/ 7 h 202"/>
                <a:gd name="T38" fmla="*/ 24 w 286"/>
                <a:gd name="T39" fmla="*/ 0 h 202"/>
                <a:gd name="T40" fmla="*/ 41 w 286"/>
                <a:gd name="T41" fmla="*/ 7 h 202"/>
                <a:gd name="T42" fmla="*/ 48 w 286"/>
                <a:gd name="T43" fmla="*/ 26 h 202"/>
                <a:gd name="T44" fmla="*/ 48 w 286"/>
                <a:gd name="T45" fmla="*/ 30 h 202"/>
                <a:gd name="T46" fmla="*/ 76 w 286"/>
                <a:gd name="T47" fmla="*/ 8 h 202"/>
                <a:gd name="T48" fmla="*/ 109 w 286"/>
                <a:gd name="T49" fmla="*/ 0 h 202"/>
                <a:gd name="T50" fmla="*/ 141 w 286"/>
                <a:gd name="T51" fmla="*/ 8 h 202"/>
                <a:gd name="T52" fmla="*/ 163 w 286"/>
                <a:gd name="T53" fmla="*/ 30 h 202"/>
                <a:gd name="T54" fmla="*/ 190 w 286"/>
                <a:gd name="T55" fmla="*/ 8 h 202"/>
                <a:gd name="T56" fmla="*/ 222 w 286"/>
                <a:gd name="T57" fmla="*/ 0 h 202"/>
                <a:gd name="T58" fmla="*/ 257 w 286"/>
                <a:gd name="T59" fmla="*/ 8 h 202"/>
                <a:gd name="T60" fmla="*/ 279 w 286"/>
                <a:gd name="T61" fmla="*/ 31 h 202"/>
                <a:gd name="T62" fmla="*/ 286 w 286"/>
                <a:gd name="T63" fmla="*/ 74 h 202"/>
                <a:gd name="T64" fmla="*/ 286 w 286"/>
                <a:gd name="T65" fmla="*/ 171 h 202"/>
                <a:gd name="T66" fmla="*/ 279 w 286"/>
                <a:gd name="T67" fmla="*/ 194 h 202"/>
                <a:gd name="T68" fmla="*/ 260 w 286"/>
                <a:gd name="T69" fmla="*/ 202 h 202"/>
                <a:gd name="T70" fmla="*/ 242 w 286"/>
                <a:gd name="T71" fmla="*/ 194 h 202"/>
                <a:gd name="T72" fmla="*/ 234 w 286"/>
                <a:gd name="T73" fmla="*/ 171 h 202"/>
                <a:gd name="T74" fmla="*/ 234 w 286"/>
                <a:gd name="T75" fmla="*/ 87 h 202"/>
                <a:gd name="T76" fmla="*/ 233 w 286"/>
                <a:gd name="T77" fmla="*/ 62 h 202"/>
                <a:gd name="T78" fmla="*/ 226 w 286"/>
                <a:gd name="T79" fmla="*/ 45 h 202"/>
                <a:gd name="T80" fmla="*/ 207 w 286"/>
                <a:gd name="T81" fmla="*/ 39 h 202"/>
                <a:gd name="T82" fmla="*/ 189 w 286"/>
                <a:gd name="T83" fmla="*/ 45 h 202"/>
                <a:gd name="T84" fmla="*/ 175 w 286"/>
                <a:gd name="T85" fmla="*/ 60 h 202"/>
                <a:gd name="T86" fmla="*/ 169 w 286"/>
                <a:gd name="T87" fmla="*/ 10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6" h="202">
                  <a:moveTo>
                    <a:pt x="169" y="105"/>
                  </a:moveTo>
                  <a:cubicBezTo>
                    <a:pt x="169" y="171"/>
                    <a:pt x="169" y="171"/>
                    <a:pt x="169" y="171"/>
                  </a:cubicBezTo>
                  <a:cubicBezTo>
                    <a:pt x="169" y="181"/>
                    <a:pt x="167" y="189"/>
                    <a:pt x="162" y="194"/>
                  </a:cubicBezTo>
                  <a:cubicBezTo>
                    <a:pt x="157" y="200"/>
                    <a:pt x="151" y="202"/>
                    <a:pt x="143" y="202"/>
                  </a:cubicBezTo>
                  <a:cubicBezTo>
                    <a:pt x="136" y="202"/>
                    <a:pt x="130" y="200"/>
                    <a:pt x="125" y="194"/>
                  </a:cubicBezTo>
                  <a:cubicBezTo>
                    <a:pt x="120" y="189"/>
                    <a:pt x="118" y="181"/>
                    <a:pt x="118" y="171"/>
                  </a:cubicBezTo>
                  <a:cubicBezTo>
                    <a:pt x="118" y="92"/>
                    <a:pt x="118" y="92"/>
                    <a:pt x="118" y="92"/>
                  </a:cubicBezTo>
                  <a:cubicBezTo>
                    <a:pt x="118" y="79"/>
                    <a:pt x="117" y="69"/>
                    <a:pt x="117" y="62"/>
                  </a:cubicBezTo>
                  <a:cubicBezTo>
                    <a:pt x="116" y="56"/>
                    <a:pt x="113" y="50"/>
                    <a:pt x="110" y="45"/>
                  </a:cubicBezTo>
                  <a:cubicBezTo>
                    <a:pt x="106" y="41"/>
                    <a:pt x="100" y="39"/>
                    <a:pt x="92" y="39"/>
                  </a:cubicBezTo>
                  <a:cubicBezTo>
                    <a:pt x="75" y="39"/>
                    <a:pt x="65" y="44"/>
                    <a:pt x="60" y="56"/>
                  </a:cubicBezTo>
                  <a:cubicBezTo>
                    <a:pt x="54" y="67"/>
                    <a:pt x="52" y="83"/>
                    <a:pt x="52" y="104"/>
                  </a:cubicBezTo>
                  <a:cubicBezTo>
                    <a:pt x="52" y="171"/>
                    <a:pt x="52" y="171"/>
                    <a:pt x="52" y="171"/>
                  </a:cubicBezTo>
                  <a:cubicBezTo>
                    <a:pt x="52" y="181"/>
                    <a:pt x="49" y="189"/>
                    <a:pt x="45" y="194"/>
                  </a:cubicBezTo>
                  <a:cubicBezTo>
                    <a:pt x="40" y="200"/>
                    <a:pt x="34" y="202"/>
                    <a:pt x="26" y="202"/>
                  </a:cubicBezTo>
                  <a:cubicBezTo>
                    <a:pt x="19" y="202"/>
                    <a:pt x="12" y="200"/>
                    <a:pt x="8" y="194"/>
                  </a:cubicBezTo>
                  <a:cubicBezTo>
                    <a:pt x="3" y="189"/>
                    <a:pt x="0" y="181"/>
                    <a:pt x="0" y="171"/>
                  </a:cubicBezTo>
                  <a:cubicBezTo>
                    <a:pt x="0" y="29"/>
                    <a:pt x="0" y="29"/>
                    <a:pt x="0" y="29"/>
                  </a:cubicBezTo>
                  <a:cubicBezTo>
                    <a:pt x="0" y="19"/>
                    <a:pt x="2" y="12"/>
                    <a:pt x="7" y="7"/>
                  </a:cubicBezTo>
                  <a:cubicBezTo>
                    <a:pt x="11" y="2"/>
                    <a:pt x="17" y="0"/>
                    <a:pt x="24" y="0"/>
                  </a:cubicBezTo>
                  <a:cubicBezTo>
                    <a:pt x="31" y="0"/>
                    <a:pt x="37" y="2"/>
                    <a:pt x="41" y="7"/>
                  </a:cubicBezTo>
                  <a:cubicBezTo>
                    <a:pt x="46" y="11"/>
                    <a:pt x="48" y="18"/>
                    <a:pt x="48" y="26"/>
                  </a:cubicBezTo>
                  <a:cubicBezTo>
                    <a:pt x="48" y="30"/>
                    <a:pt x="48" y="30"/>
                    <a:pt x="48" y="30"/>
                  </a:cubicBezTo>
                  <a:cubicBezTo>
                    <a:pt x="57" y="20"/>
                    <a:pt x="66" y="12"/>
                    <a:pt x="76" y="8"/>
                  </a:cubicBezTo>
                  <a:cubicBezTo>
                    <a:pt x="86" y="3"/>
                    <a:pt x="97" y="0"/>
                    <a:pt x="109" y="0"/>
                  </a:cubicBezTo>
                  <a:cubicBezTo>
                    <a:pt x="121" y="0"/>
                    <a:pt x="132" y="3"/>
                    <a:pt x="141" y="8"/>
                  </a:cubicBezTo>
                  <a:cubicBezTo>
                    <a:pt x="150" y="13"/>
                    <a:pt x="157" y="20"/>
                    <a:pt x="163" y="30"/>
                  </a:cubicBezTo>
                  <a:cubicBezTo>
                    <a:pt x="172" y="20"/>
                    <a:pt x="181" y="13"/>
                    <a:pt x="190" y="8"/>
                  </a:cubicBezTo>
                  <a:cubicBezTo>
                    <a:pt x="200" y="3"/>
                    <a:pt x="211" y="0"/>
                    <a:pt x="222" y="0"/>
                  </a:cubicBezTo>
                  <a:cubicBezTo>
                    <a:pt x="236" y="0"/>
                    <a:pt x="248" y="3"/>
                    <a:pt x="257" y="8"/>
                  </a:cubicBezTo>
                  <a:cubicBezTo>
                    <a:pt x="267" y="14"/>
                    <a:pt x="275" y="21"/>
                    <a:pt x="279" y="31"/>
                  </a:cubicBezTo>
                  <a:cubicBezTo>
                    <a:pt x="284" y="40"/>
                    <a:pt x="286" y="54"/>
                    <a:pt x="286" y="74"/>
                  </a:cubicBezTo>
                  <a:cubicBezTo>
                    <a:pt x="286" y="171"/>
                    <a:pt x="286" y="171"/>
                    <a:pt x="286" y="171"/>
                  </a:cubicBezTo>
                  <a:cubicBezTo>
                    <a:pt x="286" y="181"/>
                    <a:pt x="283" y="189"/>
                    <a:pt x="279" y="194"/>
                  </a:cubicBezTo>
                  <a:cubicBezTo>
                    <a:pt x="274" y="200"/>
                    <a:pt x="268" y="202"/>
                    <a:pt x="260" y="202"/>
                  </a:cubicBezTo>
                  <a:cubicBezTo>
                    <a:pt x="252" y="202"/>
                    <a:pt x="246" y="200"/>
                    <a:pt x="242" y="194"/>
                  </a:cubicBezTo>
                  <a:cubicBezTo>
                    <a:pt x="237" y="189"/>
                    <a:pt x="234" y="181"/>
                    <a:pt x="234" y="171"/>
                  </a:cubicBezTo>
                  <a:cubicBezTo>
                    <a:pt x="234" y="87"/>
                    <a:pt x="234" y="87"/>
                    <a:pt x="234" y="87"/>
                  </a:cubicBezTo>
                  <a:cubicBezTo>
                    <a:pt x="234" y="77"/>
                    <a:pt x="234" y="68"/>
                    <a:pt x="233" y="62"/>
                  </a:cubicBezTo>
                  <a:cubicBezTo>
                    <a:pt x="232" y="55"/>
                    <a:pt x="230" y="50"/>
                    <a:pt x="226" y="45"/>
                  </a:cubicBezTo>
                  <a:cubicBezTo>
                    <a:pt x="222" y="41"/>
                    <a:pt x="215" y="39"/>
                    <a:pt x="207" y="39"/>
                  </a:cubicBezTo>
                  <a:cubicBezTo>
                    <a:pt x="201" y="39"/>
                    <a:pt x="194" y="41"/>
                    <a:pt x="189" y="45"/>
                  </a:cubicBezTo>
                  <a:cubicBezTo>
                    <a:pt x="183" y="48"/>
                    <a:pt x="178" y="54"/>
                    <a:pt x="175" y="60"/>
                  </a:cubicBezTo>
                  <a:cubicBezTo>
                    <a:pt x="171" y="69"/>
                    <a:pt x="169" y="83"/>
                    <a:pt x="16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0" name="Freeform 24"/>
            <p:cNvSpPr>
              <a:spLocks noEditPoints="1"/>
            </p:cNvSpPr>
            <p:nvPr/>
          </p:nvSpPr>
          <p:spPr bwMode="auto">
            <a:xfrm>
              <a:off x="3537" y="3064"/>
              <a:ext cx="398" cy="405"/>
            </a:xfrm>
            <a:custGeom>
              <a:avLst/>
              <a:gdLst>
                <a:gd name="T0" fmla="*/ 198 w 198"/>
                <a:gd name="T1" fmla="*/ 101 h 202"/>
                <a:gd name="T2" fmla="*/ 191 w 198"/>
                <a:gd name="T3" fmla="*/ 142 h 202"/>
                <a:gd name="T4" fmla="*/ 171 w 198"/>
                <a:gd name="T5" fmla="*/ 175 h 202"/>
                <a:gd name="T6" fmla="*/ 140 w 198"/>
                <a:gd name="T7" fmla="*/ 195 h 202"/>
                <a:gd name="T8" fmla="*/ 99 w 198"/>
                <a:gd name="T9" fmla="*/ 202 h 202"/>
                <a:gd name="T10" fmla="*/ 59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9 w 198"/>
                <a:gd name="T23" fmla="*/ 7 h 202"/>
                <a:gd name="T24" fmla="*/ 99 w 198"/>
                <a:gd name="T25" fmla="*/ 0 h 202"/>
                <a:gd name="T26" fmla="*/ 140 w 198"/>
                <a:gd name="T27" fmla="*/ 7 h 202"/>
                <a:gd name="T28" fmla="*/ 172 w 198"/>
                <a:gd name="T29" fmla="*/ 28 h 202"/>
                <a:gd name="T30" fmla="*/ 192 w 198"/>
                <a:gd name="T31" fmla="*/ 60 h 202"/>
                <a:gd name="T32" fmla="*/ 198 w 198"/>
                <a:gd name="T33" fmla="*/ 101 h 202"/>
                <a:gd name="T34" fmla="*/ 148 w 198"/>
                <a:gd name="T35" fmla="*/ 101 h 202"/>
                <a:gd name="T36" fmla="*/ 135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5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6" y="130"/>
                    <a:pt x="191" y="142"/>
                  </a:cubicBezTo>
                  <a:cubicBezTo>
                    <a:pt x="187" y="155"/>
                    <a:pt x="180" y="166"/>
                    <a:pt x="171" y="175"/>
                  </a:cubicBezTo>
                  <a:cubicBezTo>
                    <a:pt x="163" y="183"/>
                    <a:pt x="152" y="190"/>
                    <a:pt x="140" y="195"/>
                  </a:cubicBezTo>
                  <a:cubicBezTo>
                    <a:pt x="128" y="200"/>
                    <a:pt x="114" y="202"/>
                    <a:pt x="99" y="202"/>
                  </a:cubicBezTo>
                  <a:cubicBezTo>
                    <a:pt x="84" y="202"/>
                    <a:pt x="71" y="200"/>
                    <a:pt x="59" y="195"/>
                  </a:cubicBezTo>
                  <a:cubicBezTo>
                    <a:pt x="46" y="190"/>
                    <a:pt x="36" y="183"/>
                    <a:pt x="27" y="174"/>
                  </a:cubicBezTo>
                  <a:cubicBezTo>
                    <a:pt x="18" y="165"/>
                    <a:pt x="12" y="154"/>
                    <a:pt x="7" y="142"/>
                  </a:cubicBezTo>
                  <a:cubicBezTo>
                    <a:pt x="3" y="130"/>
                    <a:pt x="0" y="116"/>
                    <a:pt x="0" y="101"/>
                  </a:cubicBezTo>
                  <a:cubicBezTo>
                    <a:pt x="0" y="86"/>
                    <a:pt x="3" y="72"/>
                    <a:pt x="7" y="60"/>
                  </a:cubicBezTo>
                  <a:cubicBezTo>
                    <a:pt x="12" y="47"/>
                    <a:pt x="19" y="36"/>
                    <a:pt x="27" y="28"/>
                  </a:cubicBezTo>
                  <a:cubicBezTo>
                    <a:pt x="36" y="19"/>
                    <a:pt x="46" y="12"/>
                    <a:pt x="59" y="7"/>
                  </a:cubicBezTo>
                  <a:cubicBezTo>
                    <a:pt x="71" y="2"/>
                    <a:pt x="84" y="0"/>
                    <a:pt x="99" y="0"/>
                  </a:cubicBezTo>
                  <a:cubicBezTo>
                    <a:pt x="114" y="0"/>
                    <a:pt x="128" y="2"/>
                    <a:pt x="140" y="7"/>
                  </a:cubicBezTo>
                  <a:cubicBezTo>
                    <a:pt x="152" y="12"/>
                    <a:pt x="163" y="19"/>
                    <a:pt x="172" y="28"/>
                  </a:cubicBezTo>
                  <a:cubicBezTo>
                    <a:pt x="180" y="37"/>
                    <a:pt x="187" y="48"/>
                    <a:pt x="192" y="60"/>
                  </a:cubicBezTo>
                  <a:cubicBezTo>
                    <a:pt x="196" y="73"/>
                    <a:pt x="198" y="86"/>
                    <a:pt x="198" y="101"/>
                  </a:cubicBezTo>
                  <a:close/>
                  <a:moveTo>
                    <a:pt x="148" y="101"/>
                  </a:moveTo>
                  <a:cubicBezTo>
                    <a:pt x="148" y="81"/>
                    <a:pt x="144" y="65"/>
                    <a:pt x="135" y="54"/>
                  </a:cubicBezTo>
                  <a:cubicBezTo>
                    <a:pt x="126" y="43"/>
                    <a:pt x="114" y="37"/>
                    <a:pt x="99" y="37"/>
                  </a:cubicBezTo>
                  <a:cubicBezTo>
                    <a:pt x="89" y="37"/>
                    <a:pt x="81" y="39"/>
                    <a:pt x="73" y="44"/>
                  </a:cubicBezTo>
                  <a:cubicBezTo>
                    <a:pt x="66" y="49"/>
                    <a:pt x="60" y="57"/>
                    <a:pt x="56" y="67"/>
                  </a:cubicBezTo>
                  <a:cubicBezTo>
                    <a:pt x="52" y="77"/>
                    <a:pt x="50" y="88"/>
                    <a:pt x="50" y="101"/>
                  </a:cubicBezTo>
                  <a:cubicBezTo>
                    <a:pt x="50" y="114"/>
                    <a:pt x="52" y="126"/>
                    <a:pt x="56" y="135"/>
                  </a:cubicBezTo>
                  <a:cubicBezTo>
                    <a:pt x="60" y="145"/>
                    <a:pt x="66" y="152"/>
                    <a:pt x="73" y="158"/>
                  </a:cubicBezTo>
                  <a:cubicBezTo>
                    <a:pt x="81" y="163"/>
                    <a:pt x="89" y="165"/>
                    <a:pt x="99" y="165"/>
                  </a:cubicBezTo>
                  <a:cubicBezTo>
                    <a:pt x="114" y="165"/>
                    <a:pt x="126" y="160"/>
                    <a:pt x="135" y="148"/>
                  </a:cubicBezTo>
                  <a:cubicBezTo>
                    <a:pt x="144"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1" name="Freeform 25"/>
            <p:cNvSpPr>
              <a:spLocks/>
            </p:cNvSpPr>
            <p:nvPr/>
          </p:nvSpPr>
          <p:spPr bwMode="auto">
            <a:xfrm>
              <a:off x="4013" y="3064"/>
              <a:ext cx="356" cy="405"/>
            </a:xfrm>
            <a:custGeom>
              <a:avLst/>
              <a:gdLst>
                <a:gd name="T0" fmla="*/ 46 w 177"/>
                <a:gd name="T1" fmla="*/ 27 h 202"/>
                <a:gd name="T2" fmla="*/ 46 w 177"/>
                <a:gd name="T3" fmla="*/ 33 h 202"/>
                <a:gd name="T4" fmla="*/ 75 w 177"/>
                <a:gd name="T5" fmla="*/ 8 h 202"/>
                <a:gd name="T6" fmla="*/ 110 w 177"/>
                <a:gd name="T7" fmla="*/ 0 h 202"/>
                <a:gd name="T8" fmla="*/ 146 w 177"/>
                <a:gd name="T9" fmla="*/ 8 h 202"/>
                <a:gd name="T10" fmla="*/ 169 w 177"/>
                <a:gd name="T11" fmla="*/ 33 h 202"/>
                <a:gd name="T12" fmla="*/ 175 w 177"/>
                <a:gd name="T13" fmla="*/ 52 h 202"/>
                <a:gd name="T14" fmla="*/ 177 w 177"/>
                <a:gd name="T15" fmla="*/ 79 h 202"/>
                <a:gd name="T16" fmla="*/ 177 w 177"/>
                <a:gd name="T17" fmla="*/ 172 h 202"/>
                <a:gd name="T18" fmla="*/ 170 w 177"/>
                <a:gd name="T19" fmla="*/ 195 h 202"/>
                <a:gd name="T20" fmla="*/ 152 w 177"/>
                <a:gd name="T21" fmla="*/ 202 h 202"/>
                <a:gd name="T22" fmla="*/ 134 w 177"/>
                <a:gd name="T23" fmla="*/ 195 h 202"/>
                <a:gd name="T24" fmla="*/ 127 w 177"/>
                <a:gd name="T25" fmla="*/ 172 h 202"/>
                <a:gd name="T26" fmla="*/ 127 w 177"/>
                <a:gd name="T27" fmla="*/ 89 h 202"/>
                <a:gd name="T28" fmla="*/ 120 w 177"/>
                <a:gd name="T29" fmla="*/ 51 h 202"/>
                <a:gd name="T30" fmla="*/ 93 w 177"/>
                <a:gd name="T31" fmla="*/ 38 h 202"/>
                <a:gd name="T32" fmla="*/ 69 w 177"/>
                <a:gd name="T33" fmla="*/ 46 h 202"/>
                <a:gd name="T34" fmla="*/ 53 w 177"/>
                <a:gd name="T35" fmla="*/ 68 h 202"/>
                <a:gd name="T36" fmla="*/ 49 w 177"/>
                <a:gd name="T37" fmla="*/ 110 h 202"/>
                <a:gd name="T38" fmla="*/ 49 w 177"/>
                <a:gd name="T39" fmla="*/ 172 h 202"/>
                <a:gd name="T40" fmla="*/ 42 w 177"/>
                <a:gd name="T41" fmla="*/ 195 h 202"/>
                <a:gd name="T42" fmla="*/ 24 w 177"/>
                <a:gd name="T43" fmla="*/ 202 h 202"/>
                <a:gd name="T44" fmla="*/ 6 w 177"/>
                <a:gd name="T45" fmla="*/ 195 h 202"/>
                <a:gd name="T46" fmla="*/ 0 w 177"/>
                <a:gd name="T47" fmla="*/ 172 h 202"/>
                <a:gd name="T48" fmla="*/ 0 w 177"/>
                <a:gd name="T49" fmla="*/ 28 h 202"/>
                <a:gd name="T50" fmla="*/ 6 w 177"/>
                <a:gd name="T51" fmla="*/ 7 h 202"/>
                <a:gd name="T52" fmla="*/ 23 w 177"/>
                <a:gd name="T53" fmla="*/ 0 h 202"/>
                <a:gd name="T54" fmla="*/ 34 w 177"/>
                <a:gd name="T55" fmla="*/ 3 h 202"/>
                <a:gd name="T56" fmla="*/ 43 w 177"/>
                <a:gd name="T57" fmla="*/ 12 h 202"/>
                <a:gd name="T58" fmla="*/ 46 w 177"/>
                <a:gd name="T59"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7" h="202">
                  <a:moveTo>
                    <a:pt x="46" y="27"/>
                  </a:moveTo>
                  <a:cubicBezTo>
                    <a:pt x="46" y="33"/>
                    <a:pt x="46" y="33"/>
                    <a:pt x="46" y="33"/>
                  </a:cubicBezTo>
                  <a:cubicBezTo>
                    <a:pt x="55" y="22"/>
                    <a:pt x="64" y="13"/>
                    <a:pt x="75" y="8"/>
                  </a:cubicBezTo>
                  <a:cubicBezTo>
                    <a:pt x="85" y="3"/>
                    <a:pt x="97" y="0"/>
                    <a:pt x="110" y="0"/>
                  </a:cubicBezTo>
                  <a:cubicBezTo>
                    <a:pt x="124" y="0"/>
                    <a:pt x="135" y="3"/>
                    <a:pt x="146" y="8"/>
                  </a:cubicBezTo>
                  <a:cubicBezTo>
                    <a:pt x="156" y="14"/>
                    <a:pt x="164" y="22"/>
                    <a:pt x="169" y="33"/>
                  </a:cubicBezTo>
                  <a:cubicBezTo>
                    <a:pt x="172" y="39"/>
                    <a:pt x="174" y="45"/>
                    <a:pt x="175" y="52"/>
                  </a:cubicBezTo>
                  <a:cubicBezTo>
                    <a:pt x="176" y="59"/>
                    <a:pt x="177" y="68"/>
                    <a:pt x="177" y="79"/>
                  </a:cubicBezTo>
                  <a:cubicBezTo>
                    <a:pt x="177" y="172"/>
                    <a:pt x="177" y="172"/>
                    <a:pt x="177" y="172"/>
                  </a:cubicBezTo>
                  <a:cubicBezTo>
                    <a:pt x="177" y="182"/>
                    <a:pt x="174" y="190"/>
                    <a:pt x="170" y="195"/>
                  </a:cubicBezTo>
                  <a:cubicBezTo>
                    <a:pt x="165" y="200"/>
                    <a:pt x="159" y="202"/>
                    <a:pt x="152" y="202"/>
                  </a:cubicBezTo>
                  <a:cubicBezTo>
                    <a:pt x="145" y="202"/>
                    <a:pt x="139" y="200"/>
                    <a:pt x="134" y="195"/>
                  </a:cubicBezTo>
                  <a:cubicBezTo>
                    <a:pt x="129" y="189"/>
                    <a:pt x="127" y="182"/>
                    <a:pt x="127" y="172"/>
                  </a:cubicBezTo>
                  <a:cubicBezTo>
                    <a:pt x="127" y="89"/>
                    <a:pt x="127" y="89"/>
                    <a:pt x="127" y="89"/>
                  </a:cubicBezTo>
                  <a:cubicBezTo>
                    <a:pt x="127" y="73"/>
                    <a:pt x="125" y="60"/>
                    <a:pt x="120" y="51"/>
                  </a:cubicBezTo>
                  <a:cubicBezTo>
                    <a:pt x="116" y="43"/>
                    <a:pt x="107" y="38"/>
                    <a:pt x="93" y="38"/>
                  </a:cubicBezTo>
                  <a:cubicBezTo>
                    <a:pt x="84" y="38"/>
                    <a:pt x="76" y="41"/>
                    <a:pt x="69" y="46"/>
                  </a:cubicBezTo>
                  <a:cubicBezTo>
                    <a:pt x="61" y="52"/>
                    <a:pt x="56" y="59"/>
                    <a:pt x="53" y="68"/>
                  </a:cubicBezTo>
                  <a:cubicBezTo>
                    <a:pt x="50" y="76"/>
                    <a:pt x="49" y="89"/>
                    <a:pt x="49" y="110"/>
                  </a:cubicBezTo>
                  <a:cubicBezTo>
                    <a:pt x="49" y="172"/>
                    <a:pt x="49" y="172"/>
                    <a:pt x="49" y="172"/>
                  </a:cubicBezTo>
                  <a:cubicBezTo>
                    <a:pt x="49" y="182"/>
                    <a:pt x="47" y="190"/>
                    <a:pt x="42" y="195"/>
                  </a:cubicBezTo>
                  <a:cubicBezTo>
                    <a:pt x="37" y="200"/>
                    <a:pt x="31" y="202"/>
                    <a:pt x="24" y="202"/>
                  </a:cubicBezTo>
                  <a:cubicBezTo>
                    <a:pt x="17" y="202"/>
                    <a:pt x="11" y="200"/>
                    <a:pt x="6" y="195"/>
                  </a:cubicBezTo>
                  <a:cubicBezTo>
                    <a:pt x="2" y="189"/>
                    <a:pt x="0" y="182"/>
                    <a:pt x="0" y="172"/>
                  </a:cubicBezTo>
                  <a:cubicBezTo>
                    <a:pt x="0" y="28"/>
                    <a:pt x="0" y="28"/>
                    <a:pt x="0" y="28"/>
                  </a:cubicBezTo>
                  <a:cubicBezTo>
                    <a:pt x="0" y="19"/>
                    <a:pt x="2" y="12"/>
                    <a:pt x="6" y="7"/>
                  </a:cubicBezTo>
                  <a:cubicBezTo>
                    <a:pt x="10" y="2"/>
                    <a:pt x="15" y="0"/>
                    <a:pt x="23" y="0"/>
                  </a:cubicBezTo>
                  <a:cubicBezTo>
                    <a:pt x="27" y="0"/>
                    <a:pt x="31" y="1"/>
                    <a:pt x="34" y="3"/>
                  </a:cubicBezTo>
                  <a:cubicBezTo>
                    <a:pt x="38" y="5"/>
                    <a:pt x="41" y="8"/>
                    <a:pt x="43" y="12"/>
                  </a:cubicBezTo>
                  <a:cubicBezTo>
                    <a:pt x="45" y="16"/>
                    <a:pt x="46" y="21"/>
                    <a:pt x="46"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2" name="Freeform 26"/>
            <p:cNvSpPr>
              <a:spLocks noEditPoints="1"/>
            </p:cNvSpPr>
            <p:nvPr/>
          </p:nvSpPr>
          <p:spPr bwMode="auto">
            <a:xfrm>
              <a:off x="4445" y="3064"/>
              <a:ext cx="398" cy="405"/>
            </a:xfrm>
            <a:custGeom>
              <a:avLst/>
              <a:gdLst>
                <a:gd name="T0" fmla="*/ 198 w 198"/>
                <a:gd name="T1" fmla="*/ 101 h 202"/>
                <a:gd name="T2" fmla="*/ 191 w 198"/>
                <a:gd name="T3" fmla="*/ 142 h 202"/>
                <a:gd name="T4" fmla="*/ 171 w 198"/>
                <a:gd name="T5" fmla="*/ 175 h 202"/>
                <a:gd name="T6" fmla="*/ 139 w 198"/>
                <a:gd name="T7" fmla="*/ 195 h 202"/>
                <a:gd name="T8" fmla="*/ 99 w 198"/>
                <a:gd name="T9" fmla="*/ 202 h 202"/>
                <a:gd name="T10" fmla="*/ 58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8 w 198"/>
                <a:gd name="T23" fmla="*/ 7 h 202"/>
                <a:gd name="T24" fmla="*/ 99 w 198"/>
                <a:gd name="T25" fmla="*/ 0 h 202"/>
                <a:gd name="T26" fmla="*/ 139 w 198"/>
                <a:gd name="T27" fmla="*/ 7 h 202"/>
                <a:gd name="T28" fmla="*/ 171 w 198"/>
                <a:gd name="T29" fmla="*/ 28 h 202"/>
                <a:gd name="T30" fmla="*/ 191 w 198"/>
                <a:gd name="T31" fmla="*/ 60 h 202"/>
                <a:gd name="T32" fmla="*/ 198 w 198"/>
                <a:gd name="T33" fmla="*/ 101 h 202"/>
                <a:gd name="T34" fmla="*/ 148 w 198"/>
                <a:gd name="T35" fmla="*/ 101 h 202"/>
                <a:gd name="T36" fmla="*/ 134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4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5" y="130"/>
                    <a:pt x="191" y="142"/>
                  </a:cubicBezTo>
                  <a:cubicBezTo>
                    <a:pt x="186" y="155"/>
                    <a:pt x="180" y="166"/>
                    <a:pt x="171" y="175"/>
                  </a:cubicBezTo>
                  <a:cubicBezTo>
                    <a:pt x="162" y="183"/>
                    <a:pt x="152" y="190"/>
                    <a:pt x="139" y="195"/>
                  </a:cubicBezTo>
                  <a:cubicBezTo>
                    <a:pt x="127" y="200"/>
                    <a:pt x="114" y="202"/>
                    <a:pt x="99" y="202"/>
                  </a:cubicBezTo>
                  <a:cubicBezTo>
                    <a:pt x="83" y="202"/>
                    <a:pt x="70" y="200"/>
                    <a:pt x="58" y="195"/>
                  </a:cubicBezTo>
                  <a:cubicBezTo>
                    <a:pt x="46" y="190"/>
                    <a:pt x="35" y="183"/>
                    <a:pt x="27" y="174"/>
                  </a:cubicBezTo>
                  <a:cubicBezTo>
                    <a:pt x="18" y="165"/>
                    <a:pt x="11" y="154"/>
                    <a:pt x="7" y="142"/>
                  </a:cubicBezTo>
                  <a:cubicBezTo>
                    <a:pt x="2" y="130"/>
                    <a:pt x="0" y="116"/>
                    <a:pt x="0" y="101"/>
                  </a:cubicBezTo>
                  <a:cubicBezTo>
                    <a:pt x="0" y="86"/>
                    <a:pt x="2" y="72"/>
                    <a:pt x="7" y="60"/>
                  </a:cubicBezTo>
                  <a:cubicBezTo>
                    <a:pt x="11" y="47"/>
                    <a:pt x="18" y="36"/>
                    <a:pt x="27" y="28"/>
                  </a:cubicBezTo>
                  <a:cubicBezTo>
                    <a:pt x="35" y="19"/>
                    <a:pt x="46" y="12"/>
                    <a:pt x="58" y="7"/>
                  </a:cubicBezTo>
                  <a:cubicBezTo>
                    <a:pt x="70" y="2"/>
                    <a:pt x="84" y="0"/>
                    <a:pt x="99" y="0"/>
                  </a:cubicBezTo>
                  <a:cubicBezTo>
                    <a:pt x="114" y="0"/>
                    <a:pt x="127" y="2"/>
                    <a:pt x="139" y="7"/>
                  </a:cubicBezTo>
                  <a:cubicBezTo>
                    <a:pt x="152" y="12"/>
                    <a:pt x="162" y="19"/>
                    <a:pt x="171" y="28"/>
                  </a:cubicBezTo>
                  <a:cubicBezTo>
                    <a:pt x="180" y="37"/>
                    <a:pt x="186" y="48"/>
                    <a:pt x="191" y="60"/>
                  </a:cubicBezTo>
                  <a:cubicBezTo>
                    <a:pt x="196" y="73"/>
                    <a:pt x="198" y="86"/>
                    <a:pt x="198" y="101"/>
                  </a:cubicBezTo>
                  <a:close/>
                  <a:moveTo>
                    <a:pt x="148" y="101"/>
                  </a:moveTo>
                  <a:cubicBezTo>
                    <a:pt x="148" y="81"/>
                    <a:pt x="143" y="65"/>
                    <a:pt x="134" y="54"/>
                  </a:cubicBezTo>
                  <a:cubicBezTo>
                    <a:pt x="126" y="43"/>
                    <a:pt x="114" y="37"/>
                    <a:pt x="99" y="37"/>
                  </a:cubicBezTo>
                  <a:cubicBezTo>
                    <a:pt x="89" y="37"/>
                    <a:pt x="80" y="39"/>
                    <a:pt x="73" y="44"/>
                  </a:cubicBezTo>
                  <a:cubicBezTo>
                    <a:pt x="65" y="49"/>
                    <a:pt x="60" y="57"/>
                    <a:pt x="56" y="67"/>
                  </a:cubicBezTo>
                  <a:cubicBezTo>
                    <a:pt x="52" y="77"/>
                    <a:pt x="50" y="88"/>
                    <a:pt x="50" y="101"/>
                  </a:cubicBezTo>
                  <a:cubicBezTo>
                    <a:pt x="50" y="114"/>
                    <a:pt x="52" y="126"/>
                    <a:pt x="56" y="135"/>
                  </a:cubicBezTo>
                  <a:cubicBezTo>
                    <a:pt x="60" y="145"/>
                    <a:pt x="65" y="152"/>
                    <a:pt x="73" y="158"/>
                  </a:cubicBezTo>
                  <a:cubicBezTo>
                    <a:pt x="80" y="163"/>
                    <a:pt x="89" y="165"/>
                    <a:pt x="99" y="165"/>
                  </a:cubicBezTo>
                  <a:cubicBezTo>
                    <a:pt x="114" y="165"/>
                    <a:pt x="126" y="160"/>
                    <a:pt x="134" y="148"/>
                  </a:cubicBezTo>
                  <a:cubicBezTo>
                    <a:pt x="143"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3" name="Freeform 27"/>
            <p:cNvSpPr>
              <a:spLocks/>
            </p:cNvSpPr>
            <p:nvPr/>
          </p:nvSpPr>
          <p:spPr bwMode="auto">
            <a:xfrm>
              <a:off x="4827" y="2996"/>
              <a:ext cx="56" cy="78"/>
            </a:xfrm>
            <a:custGeom>
              <a:avLst/>
              <a:gdLst>
                <a:gd name="T0" fmla="*/ 24 w 56"/>
                <a:gd name="T1" fmla="*/ 10 h 78"/>
                <a:gd name="T2" fmla="*/ 0 w 56"/>
                <a:gd name="T3" fmla="*/ 10 h 78"/>
                <a:gd name="T4" fmla="*/ 0 w 56"/>
                <a:gd name="T5" fmla="*/ 0 h 78"/>
                <a:gd name="T6" fmla="*/ 56 w 56"/>
                <a:gd name="T7" fmla="*/ 0 h 78"/>
                <a:gd name="T8" fmla="*/ 56 w 56"/>
                <a:gd name="T9" fmla="*/ 10 h 78"/>
                <a:gd name="T10" fmla="*/ 34 w 56"/>
                <a:gd name="T11" fmla="*/ 10 h 78"/>
                <a:gd name="T12" fmla="*/ 34 w 56"/>
                <a:gd name="T13" fmla="*/ 78 h 78"/>
                <a:gd name="T14" fmla="*/ 24 w 56"/>
                <a:gd name="T15" fmla="*/ 78 h 78"/>
                <a:gd name="T16" fmla="*/ 24 w 56"/>
                <a:gd name="T17"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8">
                  <a:moveTo>
                    <a:pt x="24" y="10"/>
                  </a:moveTo>
                  <a:lnTo>
                    <a:pt x="0" y="10"/>
                  </a:lnTo>
                  <a:lnTo>
                    <a:pt x="0" y="0"/>
                  </a:lnTo>
                  <a:lnTo>
                    <a:pt x="56" y="0"/>
                  </a:lnTo>
                  <a:lnTo>
                    <a:pt x="56" y="10"/>
                  </a:lnTo>
                  <a:lnTo>
                    <a:pt x="34" y="10"/>
                  </a:lnTo>
                  <a:lnTo>
                    <a:pt x="34" y="78"/>
                  </a:lnTo>
                  <a:lnTo>
                    <a:pt x="24" y="78"/>
                  </a:lnTo>
                  <a:lnTo>
                    <a:pt x="2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4" name="Freeform 28"/>
            <p:cNvSpPr>
              <a:spLocks/>
            </p:cNvSpPr>
            <p:nvPr/>
          </p:nvSpPr>
          <p:spPr bwMode="auto">
            <a:xfrm>
              <a:off x="4892" y="2996"/>
              <a:ext cx="78" cy="78"/>
            </a:xfrm>
            <a:custGeom>
              <a:avLst/>
              <a:gdLst>
                <a:gd name="T0" fmla="*/ 33 w 39"/>
                <a:gd name="T1" fmla="*/ 22 h 39"/>
                <a:gd name="T2" fmla="*/ 33 w 39"/>
                <a:gd name="T3" fmla="*/ 5 h 39"/>
                <a:gd name="T4" fmla="*/ 32 w 39"/>
                <a:gd name="T5" fmla="*/ 5 h 39"/>
                <a:gd name="T6" fmla="*/ 28 w 39"/>
                <a:gd name="T7" fmla="*/ 20 h 39"/>
                <a:gd name="T8" fmla="*/ 21 w 39"/>
                <a:gd name="T9" fmla="*/ 39 h 39"/>
                <a:gd name="T10" fmla="*/ 17 w 39"/>
                <a:gd name="T11" fmla="*/ 39 h 39"/>
                <a:gd name="T12" fmla="*/ 11 w 39"/>
                <a:gd name="T13" fmla="*/ 20 h 39"/>
                <a:gd name="T14" fmla="*/ 6 w 39"/>
                <a:gd name="T15" fmla="*/ 5 h 39"/>
                <a:gd name="T16" fmla="*/ 6 w 39"/>
                <a:gd name="T17" fmla="*/ 5 h 39"/>
                <a:gd name="T18" fmla="*/ 5 w 39"/>
                <a:gd name="T19" fmla="*/ 22 h 39"/>
                <a:gd name="T20" fmla="*/ 4 w 39"/>
                <a:gd name="T21" fmla="*/ 39 h 39"/>
                <a:gd name="T22" fmla="*/ 0 w 39"/>
                <a:gd name="T23" fmla="*/ 39 h 39"/>
                <a:gd name="T24" fmla="*/ 2 w 39"/>
                <a:gd name="T25" fmla="*/ 0 h 39"/>
                <a:gd name="T26" fmla="*/ 9 w 39"/>
                <a:gd name="T27" fmla="*/ 0 h 39"/>
                <a:gd name="T28" fmla="*/ 15 w 39"/>
                <a:gd name="T29" fmla="*/ 19 h 39"/>
                <a:gd name="T30" fmla="*/ 19 w 39"/>
                <a:gd name="T31" fmla="*/ 32 h 39"/>
                <a:gd name="T32" fmla="*/ 19 w 39"/>
                <a:gd name="T33" fmla="*/ 32 h 39"/>
                <a:gd name="T34" fmla="*/ 23 w 39"/>
                <a:gd name="T35" fmla="*/ 19 h 39"/>
                <a:gd name="T36" fmla="*/ 30 w 39"/>
                <a:gd name="T37" fmla="*/ 0 h 39"/>
                <a:gd name="T38" fmla="*/ 37 w 39"/>
                <a:gd name="T39" fmla="*/ 0 h 39"/>
                <a:gd name="T40" fmla="*/ 39 w 39"/>
                <a:gd name="T41" fmla="*/ 39 h 39"/>
                <a:gd name="T42" fmla="*/ 34 w 39"/>
                <a:gd name="T43" fmla="*/ 39 h 39"/>
                <a:gd name="T44" fmla="*/ 33 w 39"/>
                <a:gd name="T45" fmla="*/ 2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9">
                  <a:moveTo>
                    <a:pt x="33" y="22"/>
                  </a:moveTo>
                  <a:cubicBezTo>
                    <a:pt x="33" y="17"/>
                    <a:pt x="33" y="10"/>
                    <a:pt x="33" y="5"/>
                  </a:cubicBezTo>
                  <a:cubicBezTo>
                    <a:pt x="32" y="5"/>
                    <a:pt x="32" y="5"/>
                    <a:pt x="32" y="5"/>
                  </a:cubicBezTo>
                  <a:cubicBezTo>
                    <a:pt x="31" y="10"/>
                    <a:pt x="30" y="15"/>
                    <a:pt x="28" y="20"/>
                  </a:cubicBezTo>
                  <a:cubicBezTo>
                    <a:pt x="21" y="39"/>
                    <a:pt x="21" y="39"/>
                    <a:pt x="21" y="39"/>
                  </a:cubicBezTo>
                  <a:cubicBezTo>
                    <a:pt x="17" y="39"/>
                    <a:pt x="17" y="39"/>
                    <a:pt x="17" y="39"/>
                  </a:cubicBezTo>
                  <a:cubicBezTo>
                    <a:pt x="11" y="20"/>
                    <a:pt x="11" y="20"/>
                    <a:pt x="11" y="20"/>
                  </a:cubicBezTo>
                  <a:cubicBezTo>
                    <a:pt x="9" y="15"/>
                    <a:pt x="7" y="10"/>
                    <a:pt x="6" y="5"/>
                  </a:cubicBezTo>
                  <a:cubicBezTo>
                    <a:pt x="6" y="5"/>
                    <a:pt x="6" y="5"/>
                    <a:pt x="6" y="5"/>
                  </a:cubicBezTo>
                  <a:cubicBezTo>
                    <a:pt x="6" y="10"/>
                    <a:pt x="6" y="17"/>
                    <a:pt x="5" y="22"/>
                  </a:cubicBezTo>
                  <a:cubicBezTo>
                    <a:pt x="4" y="39"/>
                    <a:pt x="4" y="39"/>
                    <a:pt x="4" y="39"/>
                  </a:cubicBezTo>
                  <a:cubicBezTo>
                    <a:pt x="0" y="39"/>
                    <a:pt x="0" y="39"/>
                    <a:pt x="0" y="39"/>
                  </a:cubicBezTo>
                  <a:cubicBezTo>
                    <a:pt x="2" y="0"/>
                    <a:pt x="2" y="0"/>
                    <a:pt x="2" y="0"/>
                  </a:cubicBezTo>
                  <a:cubicBezTo>
                    <a:pt x="9" y="0"/>
                    <a:pt x="9" y="0"/>
                    <a:pt x="9" y="0"/>
                  </a:cubicBezTo>
                  <a:cubicBezTo>
                    <a:pt x="15" y="19"/>
                    <a:pt x="15" y="19"/>
                    <a:pt x="15" y="19"/>
                  </a:cubicBezTo>
                  <a:cubicBezTo>
                    <a:pt x="17" y="24"/>
                    <a:pt x="18" y="28"/>
                    <a:pt x="19" y="32"/>
                  </a:cubicBezTo>
                  <a:cubicBezTo>
                    <a:pt x="19" y="32"/>
                    <a:pt x="19" y="32"/>
                    <a:pt x="19" y="32"/>
                  </a:cubicBezTo>
                  <a:cubicBezTo>
                    <a:pt x="20" y="28"/>
                    <a:pt x="22" y="24"/>
                    <a:pt x="23" y="19"/>
                  </a:cubicBezTo>
                  <a:cubicBezTo>
                    <a:pt x="30" y="0"/>
                    <a:pt x="30" y="0"/>
                    <a:pt x="30" y="0"/>
                  </a:cubicBezTo>
                  <a:cubicBezTo>
                    <a:pt x="37" y="0"/>
                    <a:pt x="37" y="0"/>
                    <a:pt x="37" y="0"/>
                  </a:cubicBezTo>
                  <a:cubicBezTo>
                    <a:pt x="39" y="39"/>
                    <a:pt x="39" y="39"/>
                    <a:pt x="39" y="39"/>
                  </a:cubicBezTo>
                  <a:cubicBezTo>
                    <a:pt x="34" y="39"/>
                    <a:pt x="34" y="39"/>
                    <a:pt x="34" y="39"/>
                  </a:cubicBezTo>
                  <a:lnTo>
                    <a:pt x="33"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grpSp>
        <p:nvGrpSpPr>
          <p:cNvPr id="158" name="Group 157"/>
          <p:cNvGrpSpPr/>
          <p:nvPr/>
        </p:nvGrpSpPr>
        <p:grpSpPr>
          <a:xfrm>
            <a:off x="7464792" y="2969123"/>
            <a:ext cx="1298042" cy="682729"/>
            <a:chOff x="7614673" y="3028093"/>
            <a:chExt cx="1324257" cy="696518"/>
          </a:xfrm>
        </p:grpSpPr>
        <p:sp>
          <p:nvSpPr>
            <p:cNvPr id="157" name="Oval 156"/>
            <p:cNvSpPr/>
            <p:nvPr/>
          </p:nvSpPr>
          <p:spPr bwMode="auto">
            <a:xfrm>
              <a:off x="7894637" y="3036083"/>
              <a:ext cx="688528" cy="688528"/>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56" name="TextBox 155"/>
            <p:cNvSpPr txBox="1"/>
            <p:nvPr/>
          </p:nvSpPr>
          <p:spPr>
            <a:xfrm>
              <a:off x="7614673" y="3028093"/>
              <a:ext cx="1324257" cy="634530"/>
            </a:xfrm>
            <a:prstGeom prst="rect">
              <a:avLst/>
            </a:prstGeom>
            <a:solidFill>
              <a:srgbClr val="7030A0"/>
            </a:solid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mn-ea"/>
                  <a:cs typeface="+mn-cs"/>
                </a:rPr>
                <a:t>macOS </a:t>
              </a:r>
            </a:p>
          </p:txBody>
        </p:sp>
      </p:grpSp>
      <p:pic>
        <p:nvPicPr>
          <p:cNvPr id="16" name="Picture 15"/>
          <p:cNvPicPr>
            <a:picLocks noChangeAspect="1"/>
          </p:cNvPicPr>
          <p:nvPr/>
        </p:nvPicPr>
        <p:blipFill>
          <a:blip r:embed="rId4"/>
          <a:stretch>
            <a:fillRect/>
          </a:stretch>
        </p:blipFill>
        <p:spPr>
          <a:xfrm>
            <a:off x="4047821" y="3980174"/>
            <a:ext cx="506081" cy="596449"/>
          </a:xfrm>
          <a:prstGeom prst="rect">
            <a:avLst/>
          </a:prstGeom>
        </p:spPr>
      </p:pic>
      <p:grpSp>
        <p:nvGrpSpPr>
          <p:cNvPr id="13" name="Group 12">
            <a:extLst>
              <a:ext uri="{FF2B5EF4-FFF2-40B4-BE49-F238E27FC236}">
                <a16:creationId xmlns:a16="http://schemas.microsoft.com/office/drawing/2014/main" id="{C09D9545-E92F-43BE-8CD2-F51FD5756147}"/>
              </a:ext>
            </a:extLst>
          </p:cNvPr>
          <p:cNvGrpSpPr/>
          <p:nvPr/>
        </p:nvGrpSpPr>
        <p:grpSpPr>
          <a:xfrm>
            <a:off x="713546" y="25485"/>
            <a:ext cx="10665322" cy="6856055"/>
            <a:chOff x="713546" y="25485"/>
            <a:chExt cx="10665322" cy="6856055"/>
          </a:xfrm>
        </p:grpSpPr>
        <p:grpSp>
          <p:nvGrpSpPr>
            <p:cNvPr id="4" name="Group 3">
              <a:extLst>
                <a:ext uri="{FF2B5EF4-FFF2-40B4-BE49-F238E27FC236}">
                  <a16:creationId xmlns:a16="http://schemas.microsoft.com/office/drawing/2014/main" id="{B6F34F45-3C45-4F4E-8535-5D90A5540E37}"/>
                </a:ext>
              </a:extLst>
            </p:cNvPr>
            <p:cNvGrpSpPr/>
            <p:nvPr/>
          </p:nvGrpSpPr>
          <p:grpSpPr>
            <a:xfrm>
              <a:off x="713546" y="25485"/>
              <a:ext cx="10665322" cy="6856055"/>
              <a:chOff x="655233" y="23291"/>
              <a:chExt cx="10879184" cy="6993533"/>
            </a:xfrm>
          </p:grpSpPr>
          <p:grpSp>
            <p:nvGrpSpPr>
              <p:cNvPr id="3" name="Group 2">
                <a:extLst>
                  <a:ext uri="{FF2B5EF4-FFF2-40B4-BE49-F238E27FC236}">
                    <a16:creationId xmlns:a16="http://schemas.microsoft.com/office/drawing/2014/main" id="{32C55B84-CC86-474D-994C-AB0FDFA84AAE}"/>
                  </a:ext>
                </a:extLst>
              </p:cNvPr>
              <p:cNvGrpSpPr/>
              <p:nvPr/>
            </p:nvGrpSpPr>
            <p:grpSpPr>
              <a:xfrm>
                <a:off x="655233" y="23291"/>
                <a:ext cx="10879184" cy="6993533"/>
                <a:chOff x="655233" y="23291"/>
                <a:chExt cx="10879184" cy="6993533"/>
              </a:xfrm>
            </p:grpSpPr>
            <p:grpSp>
              <p:nvGrpSpPr>
                <p:cNvPr id="147" name="Group 146"/>
                <p:cNvGrpSpPr/>
                <p:nvPr/>
              </p:nvGrpSpPr>
              <p:grpSpPr>
                <a:xfrm>
                  <a:off x="655233" y="23291"/>
                  <a:ext cx="10879184" cy="6993533"/>
                  <a:chOff x="654443" y="22798"/>
                  <a:chExt cx="10880728" cy="6994525"/>
                </a:xfrm>
              </p:grpSpPr>
              <p:sp>
                <p:nvSpPr>
                  <p:cNvPr id="35" name="Rectangle 34"/>
                  <p:cNvSpPr/>
                  <p:nvPr/>
                </p:nvSpPr>
                <p:spPr>
                  <a:xfrm>
                    <a:off x="968906" y="3811194"/>
                    <a:ext cx="1554787"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SignalR</a:t>
                    </a:r>
                  </a:p>
                </p:txBody>
              </p:sp>
              <p:grpSp>
                <p:nvGrpSpPr>
                  <p:cNvPr id="146" name="Group 145"/>
                  <p:cNvGrpSpPr/>
                  <p:nvPr/>
                </p:nvGrpSpPr>
                <p:grpSpPr>
                  <a:xfrm>
                    <a:off x="654443" y="22798"/>
                    <a:ext cx="10880728" cy="6994525"/>
                    <a:chOff x="654443" y="22798"/>
                    <a:chExt cx="10880728" cy="6994525"/>
                  </a:xfrm>
                </p:grpSpPr>
                <p:pic>
                  <p:nvPicPr>
                    <p:cNvPr id="145" name="Picture 144"/>
                    <p:cNvPicPr>
                      <a:picLocks noChangeAspect="1"/>
                    </p:cNvPicPr>
                    <p:nvPr/>
                  </p:nvPicPr>
                  <p:blipFill rotWithShape="1">
                    <a:blip r:embed="rId5"/>
                    <a:srcRect t="17842" b="17842"/>
                    <a:stretch/>
                  </p:blipFill>
                  <p:spPr>
                    <a:xfrm>
                      <a:off x="654443" y="22798"/>
                      <a:ext cx="10880728" cy="6994525"/>
                    </a:xfrm>
                    <a:prstGeom prst="rect">
                      <a:avLst/>
                    </a:prstGeom>
                  </p:spPr>
                </p:pic>
                <p:sp>
                  <p:nvSpPr>
                    <p:cNvPr id="23" name="Rectangle 22"/>
                    <p:cNvSpPr/>
                    <p:nvPr/>
                  </p:nvSpPr>
                  <p:spPr>
                    <a:xfrm>
                      <a:off x="2166791" y="1833043"/>
                      <a:ext cx="200078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SDK for Hadoop</a:t>
                      </a:r>
                    </a:p>
                  </p:txBody>
                </p:sp>
                <p:sp>
                  <p:nvSpPr>
                    <p:cNvPr id="24" name="Rectangle 23"/>
                    <p:cNvSpPr/>
                    <p:nvPr/>
                  </p:nvSpPr>
                  <p:spPr>
                    <a:xfrm>
                      <a:off x="1915156" y="5955917"/>
                      <a:ext cx="302682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Compiler Platform ("Roslyn")</a:t>
                      </a:r>
                    </a:p>
                  </p:txBody>
                </p:sp>
                <p:sp>
                  <p:nvSpPr>
                    <p:cNvPr id="28" name="Rectangle 27"/>
                    <p:cNvSpPr/>
                    <p:nvPr/>
                  </p:nvSpPr>
                  <p:spPr>
                    <a:xfrm>
                      <a:off x="8885614" y="3961584"/>
                      <a:ext cx="2097406"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Micro Framework</a:t>
                      </a:r>
                    </a:p>
                  </p:txBody>
                </p:sp>
                <p:sp>
                  <p:nvSpPr>
                    <p:cNvPr id="31" name="Rectangle 30"/>
                    <p:cNvSpPr/>
                    <p:nvPr/>
                  </p:nvSpPr>
                  <p:spPr>
                    <a:xfrm>
                      <a:off x="7084674" y="6584591"/>
                      <a:ext cx="135854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MVC</a:t>
                      </a:r>
                    </a:p>
                  </p:txBody>
                </p:sp>
                <p:sp>
                  <p:nvSpPr>
                    <p:cNvPr id="32" name="Rectangle 31"/>
                    <p:cNvSpPr/>
                    <p:nvPr/>
                  </p:nvSpPr>
                  <p:spPr>
                    <a:xfrm>
                      <a:off x="6999020" y="6084517"/>
                      <a:ext cx="168171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Web API</a:t>
                      </a:r>
                    </a:p>
                  </p:txBody>
                </p:sp>
                <p:sp>
                  <p:nvSpPr>
                    <p:cNvPr id="34" name="Rectangle 33"/>
                    <p:cNvSpPr/>
                    <p:nvPr/>
                  </p:nvSpPr>
                  <p:spPr>
                    <a:xfrm>
                      <a:off x="9336324" y="2220322"/>
                      <a:ext cx="1861257"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Web Pages</a:t>
                      </a:r>
                    </a:p>
                  </p:txBody>
                </p:sp>
                <p:sp>
                  <p:nvSpPr>
                    <p:cNvPr id="36" name="Rectangle 35"/>
                    <p:cNvSpPr/>
                    <p:nvPr/>
                  </p:nvSpPr>
                  <p:spPr>
                    <a:xfrm>
                      <a:off x="8287244" y="948647"/>
                      <a:ext cx="1896508"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MVVM Light Toolkit</a:t>
                      </a:r>
                    </a:p>
                  </p:txBody>
                </p:sp>
                <p:sp>
                  <p:nvSpPr>
                    <p:cNvPr id="37" name="Rectangle 36"/>
                    <p:cNvSpPr/>
                    <p:nvPr/>
                  </p:nvSpPr>
                  <p:spPr>
                    <a:xfrm>
                      <a:off x="7571186" y="110546"/>
                      <a:ext cx="1039691"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Core</a:t>
                      </a:r>
                    </a:p>
                  </p:txBody>
                </p:sp>
                <p:sp>
                  <p:nvSpPr>
                    <p:cNvPr id="38" name="Rectangle 37"/>
                    <p:cNvSpPr/>
                    <p:nvPr/>
                  </p:nvSpPr>
                  <p:spPr>
                    <a:xfrm>
                      <a:off x="4648620" y="6229462"/>
                      <a:ext cx="848968"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Orleans</a:t>
                      </a:r>
                    </a:p>
                  </p:txBody>
                </p:sp>
                <p:sp>
                  <p:nvSpPr>
                    <p:cNvPr id="39" name="Rectangle 38"/>
                    <p:cNvSpPr/>
                    <p:nvPr/>
                  </p:nvSpPr>
                  <p:spPr>
                    <a:xfrm>
                      <a:off x="10115971" y="1729753"/>
                      <a:ext cx="561183"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MEF</a:t>
                      </a:r>
                    </a:p>
                  </p:txBody>
                </p:sp>
                <p:sp>
                  <p:nvSpPr>
                    <p:cNvPr id="40" name="Rectangle 39"/>
                    <p:cNvSpPr/>
                    <p:nvPr/>
                  </p:nvSpPr>
                  <p:spPr>
                    <a:xfrm>
                      <a:off x="7922931" y="5141786"/>
                      <a:ext cx="305429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OWIN Authentication Middleware</a:t>
                      </a:r>
                    </a:p>
                  </p:txBody>
                </p:sp>
                <p:sp>
                  <p:nvSpPr>
                    <p:cNvPr id="41" name="Rectangle 40"/>
                    <p:cNvSpPr/>
                    <p:nvPr/>
                  </p:nvSpPr>
                  <p:spPr>
                    <a:xfrm>
                      <a:off x="2901943" y="4877224"/>
                      <a:ext cx="134082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Orchard CMS</a:t>
                      </a:r>
                    </a:p>
                  </p:txBody>
                </p:sp>
                <p:sp>
                  <p:nvSpPr>
                    <p:cNvPr id="42" name="Rectangle 41"/>
                    <p:cNvSpPr/>
                    <p:nvPr/>
                  </p:nvSpPr>
                  <p:spPr>
                    <a:xfrm>
                      <a:off x="8197991" y="5650370"/>
                      <a:ext cx="265801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Azure SDK for .NET</a:t>
                      </a:r>
                    </a:p>
                  </p:txBody>
                </p:sp>
                <p:sp>
                  <p:nvSpPr>
                    <p:cNvPr id="43" name="Rectangle 42"/>
                    <p:cNvSpPr/>
                    <p:nvPr/>
                  </p:nvSpPr>
                  <p:spPr>
                    <a:xfrm>
                      <a:off x="1414037" y="2680213"/>
                      <a:ext cx="158991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IdentityManager</a:t>
                      </a:r>
                    </a:p>
                  </p:txBody>
                </p:sp>
                <p:sp>
                  <p:nvSpPr>
                    <p:cNvPr id="44" name="Rectangle 43"/>
                    <p:cNvSpPr/>
                    <p:nvPr/>
                  </p:nvSpPr>
                  <p:spPr>
                    <a:xfrm>
                      <a:off x="1485084" y="2204898"/>
                      <a:ext cx="87852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Mimekit</a:t>
                      </a:r>
                    </a:p>
                  </p:txBody>
                </p:sp>
                <p:sp>
                  <p:nvSpPr>
                    <p:cNvPr id="45" name="Rectangle 44"/>
                    <p:cNvSpPr/>
                    <p:nvPr/>
                  </p:nvSpPr>
                  <p:spPr>
                    <a:xfrm>
                      <a:off x="1534154" y="4635906"/>
                      <a:ext cx="135750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Xamarin.Auth</a:t>
                      </a:r>
                    </a:p>
                  </p:txBody>
                </p:sp>
                <p:sp>
                  <p:nvSpPr>
                    <p:cNvPr id="46" name="Rectangle 45"/>
                    <p:cNvSpPr/>
                    <p:nvPr/>
                  </p:nvSpPr>
                  <p:spPr>
                    <a:xfrm>
                      <a:off x="8970108" y="2693782"/>
                      <a:ext cx="2197883"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Couchbase Lite for .NET</a:t>
                      </a:r>
                    </a:p>
                  </p:txBody>
                </p:sp>
                <p:sp>
                  <p:nvSpPr>
                    <p:cNvPr id="47" name="Rectangle 46"/>
                    <p:cNvSpPr/>
                    <p:nvPr/>
                  </p:nvSpPr>
                  <p:spPr>
                    <a:xfrm>
                      <a:off x="9937159" y="1155702"/>
                      <a:ext cx="772116"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Mailkit</a:t>
                      </a:r>
                    </a:p>
                  </p:txBody>
                </p:sp>
                <p:sp>
                  <p:nvSpPr>
                    <p:cNvPr id="48" name="Rectangle 47"/>
                    <p:cNvSpPr/>
                    <p:nvPr/>
                  </p:nvSpPr>
                  <p:spPr>
                    <a:xfrm>
                      <a:off x="4869673" y="653330"/>
                      <a:ext cx="1348604"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Core</a:t>
                      </a:r>
                    </a:p>
                  </p:txBody>
                </p:sp>
                <p:sp>
                  <p:nvSpPr>
                    <p:cNvPr id="49" name="Rectangle 48"/>
                    <p:cNvSpPr/>
                    <p:nvPr/>
                  </p:nvSpPr>
                  <p:spPr>
                    <a:xfrm>
                      <a:off x="3055916" y="1079117"/>
                      <a:ext cx="246248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Salesforce Toolkits for .NET</a:t>
                      </a:r>
                    </a:p>
                  </p:txBody>
                </p:sp>
                <p:sp>
                  <p:nvSpPr>
                    <p:cNvPr id="50" name="Rectangle 49"/>
                    <p:cNvSpPr/>
                    <p:nvPr/>
                  </p:nvSpPr>
                  <p:spPr>
                    <a:xfrm>
                      <a:off x="3198259" y="2481897"/>
                      <a:ext cx="750859"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NuGet</a:t>
                      </a:r>
                    </a:p>
                  </p:txBody>
                </p:sp>
                <p:sp>
                  <p:nvSpPr>
                    <p:cNvPr id="51" name="Rectangle 50"/>
                    <p:cNvSpPr/>
                    <p:nvPr/>
                  </p:nvSpPr>
                  <p:spPr>
                    <a:xfrm>
                      <a:off x="8868588" y="6312464"/>
                      <a:ext cx="1110749" cy="55550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Kudu</a:t>
                      </a: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Cecil</a:t>
                      </a:r>
                    </a:p>
                  </p:txBody>
                </p:sp>
                <p:sp>
                  <p:nvSpPr>
                    <p:cNvPr id="52" name="Rectangle 51"/>
                    <p:cNvSpPr/>
                    <p:nvPr/>
                  </p:nvSpPr>
                  <p:spPr>
                    <a:xfrm>
                      <a:off x="8599770" y="173035"/>
                      <a:ext cx="886703"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MSBuild</a:t>
                      </a:r>
                    </a:p>
                  </p:txBody>
                </p:sp>
                <p:sp>
                  <p:nvSpPr>
                    <p:cNvPr id="53" name="Rectangle 52"/>
                    <p:cNvSpPr/>
                    <p:nvPr/>
                  </p:nvSpPr>
                  <p:spPr>
                    <a:xfrm>
                      <a:off x="2479900" y="6379060"/>
                      <a:ext cx="630056"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LLILC</a:t>
                      </a:r>
                    </a:p>
                  </p:txBody>
                </p:sp>
                <p:sp>
                  <p:nvSpPr>
                    <p:cNvPr id="54" name="Rectangle 53"/>
                    <p:cNvSpPr/>
                    <p:nvPr/>
                  </p:nvSpPr>
                  <p:spPr>
                    <a:xfrm>
                      <a:off x="5882132" y="5960546"/>
                      <a:ext cx="665832"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Prism</a:t>
                      </a:r>
                    </a:p>
                  </p:txBody>
                </p:sp>
                <p:sp>
                  <p:nvSpPr>
                    <p:cNvPr id="55" name="Rectangle 54"/>
                    <p:cNvSpPr/>
                    <p:nvPr/>
                  </p:nvSpPr>
                  <p:spPr>
                    <a:xfrm>
                      <a:off x="1352180" y="1421059"/>
                      <a:ext cx="201524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WorldWide Telescope</a:t>
                      </a:r>
                    </a:p>
                  </p:txBody>
                </p:sp>
                <p:sp>
                  <p:nvSpPr>
                    <p:cNvPr id="56" name="Rectangle 55"/>
                    <p:cNvSpPr/>
                    <p:nvPr/>
                  </p:nvSpPr>
                  <p:spPr>
                    <a:xfrm>
                      <a:off x="1984636" y="636032"/>
                      <a:ext cx="265637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AJAX Control Toolkit</a:t>
                      </a:r>
                    </a:p>
                  </p:txBody>
                </p:sp>
                <p:sp>
                  <p:nvSpPr>
                    <p:cNvPr id="57" name="Rectangle 56"/>
                    <p:cNvSpPr/>
                    <p:nvPr/>
                  </p:nvSpPr>
                  <p:spPr>
                    <a:xfrm>
                      <a:off x="1300868" y="3287673"/>
                      <a:ext cx="1653106"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Entity Framework</a:t>
                      </a:r>
                    </a:p>
                  </p:txBody>
                </p:sp>
                <p:sp>
                  <p:nvSpPr>
                    <p:cNvPr id="58" name="Rectangle 57"/>
                    <p:cNvSpPr/>
                    <p:nvPr/>
                  </p:nvSpPr>
                  <p:spPr>
                    <a:xfrm>
                      <a:off x="7909447" y="590426"/>
                      <a:ext cx="274625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Azure WebJobs SDK</a:t>
                      </a:r>
                    </a:p>
                  </p:txBody>
                </p:sp>
                <p:sp>
                  <p:nvSpPr>
                    <p:cNvPr id="59" name="Rectangle 58"/>
                    <p:cNvSpPr/>
                    <p:nvPr/>
                  </p:nvSpPr>
                  <p:spPr>
                    <a:xfrm>
                      <a:off x="2107812" y="178774"/>
                      <a:ext cx="299123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Web Protection Library</a:t>
                      </a:r>
                    </a:p>
                  </p:txBody>
                </p:sp>
                <p:sp>
                  <p:nvSpPr>
                    <p:cNvPr id="60" name="Rectangle 59"/>
                    <p:cNvSpPr/>
                    <p:nvPr/>
                  </p:nvSpPr>
                  <p:spPr>
                    <a:xfrm>
                      <a:off x="2280499" y="4172134"/>
                      <a:ext cx="161019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Open Live Writer</a:t>
                      </a:r>
                    </a:p>
                  </p:txBody>
                </p:sp>
                <p:sp>
                  <p:nvSpPr>
                    <p:cNvPr id="61" name="Rectangle 60"/>
                    <p:cNvSpPr/>
                    <p:nvPr/>
                  </p:nvSpPr>
                  <p:spPr>
                    <a:xfrm>
                      <a:off x="8571015" y="1460249"/>
                      <a:ext cx="148361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Open XML SDK</a:t>
                      </a:r>
                    </a:p>
                  </p:txBody>
                </p:sp>
                <p:sp>
                  <p:nvSpPr>
                    <p:cNvPr id="62" name="Rectangle 61"/>
                    <p:cNvSpPr/>
                    <p:nvPr/>
                  </p:nvSpPr>
                  <p:spPr>
                    <a:xfrm>
                      <a:off x="1586770" y="5319293"/>
                      <a:ext cx="1093391"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ProtoBuild</a:t>
                      </a:r>
                    </a:p>
                  </p:txBody>
                </p:sp>
                <p:sp>
                  <p:nvSpPr>
                    <p:cNvPr id="63" name="Rectangle 62"/>
                    <p:cNvSpPr/>
                    <p:nvPr/>
                  </p:nvSpPr>
                  <p:spPr>
                    <a:xfrm>
                      <a:off x="5166963" y="6578498"/>
                      <a:ext cx="1536602"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System.Drawing</a:t>
                      </a:r>
                    </a:p>
                  </p:txBody>
                </p:sp>
                <p:sp>
                  <p:nvSpPr>
                    <p:cNvPr id="64" name="Rectangle 63"/>
                    <p:cNvSpPr/>
                    <p:nvPr/>
                  </p:nvSpPr>
                  <p:spPr>
                    <a:xfrm>
                      <a:off x="3335063" y="5486161"/>
                      <a:ext cx="136429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IdentityServer</a:t>
                      </a:r>
                    </a:p>
                  </p:txBody>
                </p:sp>
                <p:sp>
                  <p:nvSpPr>
                    <p:cNvPr id="65" name="Rectangle 64"/>
                    <p:cNvSpPr/>
                    <p:nvPr/>
                  </p:nvSpPr>
                  <p:spPr>
                    <a:xfrm>
                      <a:off x="3390343" y="6549078"/>
                      <a:ext cx="97814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Umbraco</a:t>
                      </a:r>
                    </a:p>
                  </p:txBody>
                </p:sp>
                <p:sp>
                  <p:nvSpPr>
                    <p:cNvPr id="66" name="Rectangle 65"/>
                    <p:cNvSpPr/>
                    <p:nvPr/>
                  </p:nvSpPr>
                  <p:spPr>
                    <a:xfrm>
                      <a:off x="9210390" y="3198398"/>
                      <a:ext cx="58898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WCF</a:t>
                      </a:r>
                    </a:p>
                  </p:txBody>
                </p:sp>
                <p:sp>
                  <p:nvSpPr>
                    <p:cNvPr id="67" name="Rectangle 66"/>
                    <p:cNvSpPr/>
                    <p:nvPr/>
                  </p:nvSpPr>
                  <p:spPr>
                    <a:xfrm>
                      <a:off x="9779524" y="3536953"/>
                      <a:ext cx="154554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Xamarin.Mobile</a:t>
                      </a:r>
                    </a:p>
                  </p:txBody>
                </p:sp>
                <p:sp>
                  <p:nvSpPr>
                    <p:cNvPr id="68" name="Rectangle 67"/>
                    <p:cNvSpPr/>
                    <p:nvPr/>
                  </p:nvSpPr>
                  <p:spPr>
                    <a:xfrm>
                      <a:off x="8583167" y="4416587"/>
                      <a:ext cx="70507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Mono</a:t>
                      </a:r>
                    </a:p>
                  </p:txBody>
                </p:sp>
                <p:sp>
                  <p:nvSpPr>
                    <p:cNvPr id="69" name="Rectangle 68"/>
                    <p:cNvSpPr/>
                    <p:nvPr/>
                  </p:nvSpPr>
                  <p:spPr>
                    <a:xfrm>
                      <a:off x="9437259" y="4657977"/>
                      <a:ext cx="128409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 SDK</a:t>
                      </a:r>
                    </a:p>
                  </p:txBody>
                </p:sp>
                <p:sp>
                  <p:nvSpPr>
                    <p:cNvPr id="70" name="Rectangle 69"/>
                    <p:cNvSpPr/>
                    <p:nvPr/>
                  </p:nvSpPr>
                  <p:spPr>
                    <a:xfrm>
                      <a:off x="9727303" y="6042374"/>
                      <a:ext cx="606312"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Cake</a:t>
                      </a:r>
                    </a:p>
                  </p:txBody>
                </p:sp>
              </p:grpSp>
            </p:grpSp>
            <p:sp>
              <p:nvSpPr>
                <p:cNvPr id="95" name="Rectangle 94">
                  <a:extLst>
                    <a:ext uri="{FF2B5EF4-FFF2-40B4-BE49-F238E27FC236}">
                      <a16:creationId xmlns:a16="http://schemas.microsoft.com/office/drawing/2014/main" id="{26CCF0D4-C988-48A6-A73B-726C6B1E9812}"/>
                    </a:ext>
                  </a:extLst>
                </p:cNvPr>
                <p:cNvSpPr/>
                <p:nvPr/>
              </p:nvSpPr>
              <p:spPr>
                <a:xfrm>
                  <a:off x="5280715" y="23291"/>
                  <a:ext cx="1006092" cy="816919"/>
                </a:xfrm>
                <a:prstGeom prst="rect">
                  <a:avLst/>
                </a:prstGeom>
              </p:spPr>
              <p:txBody>
                <a:bodyPr wrap="squar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Steeltoe</a:t>
                  </a: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2" name="Group 1"/>
              <p:cNvGrpSpPr/>
              <p:nvPr/>
            </p:nvGrpSpPr>
            <p:grpSpPr>
              <a:xfrm>
                <a:off x="3778354" y="1471798"/>
                <a:ext cx="5310285" cy="1141228"/>
                <a:chOff x="3606186" y="1430612"/>
                <a:chExt cx="5311041" cy="1141388"/>
              </a:xfrm>
            </p:grpSpPr>
            <p:sp>
              <p:nvSpPr>
                <p:cNvPr id="97" name="Rectangle 96"/>
                <p:cNvSpPr/>
                <p:nvPr/>
              </p:nvSpPr>
              <p:spPr>
                <a:xfrm>
                  <a:off x="3606186" y="1430612"/>
                  <a:ext cx="767211" cy="34521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Nancy</a:t>
                  </a:r>
                </a:p>
              </p:txBody>
            </p:sp>
            <p:sp>
              <p:nvSpPr>
                <p:cNvPr id="98" name="Rectangle 97"/>
                <p:cNvSpPr/>
                <p:nvPr/>
              </p:nvSpPr>
              <p:spPr>
                <a:xfrm>
                  <a:off x="8249760" y="2226788"/>
                  <a:ext cx="667467" cy="34521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xUnit</a:t>
                  </a:r>
                </a:p>
              </p:txBody>
            </p:sp>
          </p:grpSp>
        </p:grpSp>
        <p:sp>
          <p:nvSpPr>
            <p:cNvPr id="5" name="TextBox 4">
              <a:extLst>
                <a:ext uri="{FF2B5EF4-FFF2-40B4-BE49-F238E27FC236}">
                  <a16:creationId xmlns:a16="http://schemas.microsoft.com/office/drawing/2014/main" id="{35600791-89F6-4219-9319-3D50EFBF1334}"/>
                </a:ext>
              </a:extLst>
            </p:cNvPr>
            <p:cNvSpPr txBox="1"/>
            <p:nvPr/>
          </p:nvSpPr>
          <p:spPr>
            <a:xfrm>
              <a:off x="5991215" y="341471"/>
              <a:ext cx="1280543"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DotNetNuke</a:t>
              </a:r>
            </a:p>
          </p:txBody>
        </p:sp>
        <p:sp>
          <p:nvSpPr>
            <p:cNvPr id="6" name="TextBox 5">
              <a:extLst>
                <a:ext uri="{FF2B5EF4-FFF2-40B4-BE49-F238E27FC236}">
                  <a16:creationId xmlns:a16="http://schemas.microsoft.com/office/drawing/2014/main" id="{64337412-88C8-4517-B798-78C1BCFC4412}"/>
                </a:ext>
              </a:extLst>
            </p:cNvPr>
            <p:cNvSpPr txBox="1"/>
            <p:nvPr/>
          </p:nvSpPr>
          <p:spPr>
            <a:xfrm>
              <a:off x="6650786" y="641730"/>
              <a:ext cx="1134349"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SourceLink</a:t>
              </a:r>
            </a:p>
          </p:txBody>
        </p:sp>
        <p:sp>
          <p:nvSpPr>
            <p:cNvPr id="7" name="TextBox 6">
              <a:extLst>
                <a:ext uri="{FF2B5EF4-FFF2-40B4-BE49-F238E27FC236}">
                  <a16:creationId xmlns:a16="http://schemas.microsoft.com/office/drawing/2014/main" id="{6766BA00-6E8F-4217-B8FD-195B80E85BED}"/>
                </a:ext>
              </a:extLst>
            </p:cNvPr>
            <p:cNvSpPr txBox="1"/>
            <p:nvPr/>
          </p:nvSpPr>
          <p:spPr>
            <a:xfrm>
              <a:off x="6475509" y="1025561"/>
              <a:ext cx="689612"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nUnit</a:t>
              </a:r>
            </a:p>
          </p:txBody>
        </p:sp>
        <p:sp>
          <p:nvSpPr>
            <p:cNvPr id="8" name="TextBox 7">
              <a:extLst>
                <a:ext uri="{FF2B5EF4-FFF2-40B4-BE49-F238E27FC236}">
                  <a16:creationId xmlns:a16="http://schemas.microsoft.com/office/drawing/2014/main" id="{E3D69C73-FC11-45AC-BD17-B141E0907D7C}"/>
                </a:ext>
              </a:extLst>
            </p:cNvPr>
            <p:cNvSpPr txBox="1"/>
            <p:nvPr/>
          </p:nvSpPr>
          <p:spPr>
            <a:xfrm>
              <a:off x="7986789" y="1719309"/>
              <a:ext cx="1198470"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MvvmCross</a:t>
              </a:r>
            </a:p>
          </p:txBody>
        </p:sp>
        <p:sp>
          <p:nvSpPr>
            <p:cNvPr id="9" name="TextBox 8">
              <a:extLst>
                <a:ext uri="{FF2B5EF4-FFF2-40B4-BE49-F238E27FC236}">
                  <a16:creationId xmlns:a16="http://schemas.microsoft.com/office/drawing/2014/main" id="{7B8087E1-A873-461A-A48A-2FCB3BF279D8}"/>
                </a:ext>
              </a:extLst>
            </p:cNvPr>
            <p:cNvSpPr txBox="1"/>
            <p:nvPr/>
          </p:nvSpPr>
          <p:spPr>
            <a:xfrm>
              <a:off x="7245263" y="1198135"/>
              <a:ext cx="1102866"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IronPython</a:t>
              </a:r>
              <a:endParaRPr kumimoji="0" lang="en-US" sz="1470" b="0" i="0" u="none" strike="noStrike" kern="1200" cap="none" spc="0" normalizeH="0" baseline="0" noProof="0" dirty="0">
                <a:ln>
                  <a:noFill/>
                </a:ln>
                <a:solidFill>
                  <a:srgbClr val="101128"/>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92C287F2-0E0F-41CB-B074-86C2788ECC73}"/>
                </a:ext>
              </a:extLst>
            </p:cNvPr>
            <p:cNvSpPr txBox="1"/>
            <p:nvPr/>
          </p:nvSpPr>
          <p:spPr>
            <a:xfrm>
              <a:off x="8458144" y="3426917"/>
              <a:ext cx="861839" cy="31854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ILMerge</a:t>
              </a:r>
              <a:endParaRPr kumimoji="0" lang="en-US" sz="1470" b="0" i="0" u="none" strike="noStrike" kern="1200" cap="none" spc="0" normalizeH="0" baseline="0" noProof="0" dirty="0">
                <a:ln>
                  <a:noFill/>
                </a:ln>
                <a:solidFill>
                  <a:srgbClr val="101128"/>
                </a:solidFill>
                <a:effectLst/>
                <a:uLnTx/>
                <a:uFillTx/>
                <a:latin typeface="Calibri"/>
                <a:ea typeface="+mn-ea"/>
                <a:cs typeface="+mn-cs"/>
              </a:endParaRPr>
            </a:p>
          </p:txBody>
        </p:sp>
      </p:grpSp>
      <p:grpSp>
        <p:nvGrpSpPr>
          <p:cNvPr id="106" name="Group 105">
            <a:extLst>
              <a:ext uri="{FF2B5EF4-FFF2-40B4-BE49-F238E27FC236}">
                <a16:creationId xmlns:a16="http://schemas.microsoft.com/office/drawing/2014/main" id="{543F7783-FDB1-42B8-BCA6-3162226CC81F}"/>
              </a:ext>
            </a:extLst>
          </p:cNvPr>
          <p:cNvGrpSpPr/>
          <p:nvPr/>
        </p:nvGrpSpPr>
        <p:grpSpPr>
          <a:xfrm>
            <a:off x="3615004" y="2988107"/>
            <a:ext cx="838111" cy="682729"/>
            <a:chOff x="7849282" y="3028093"/>
            <a:chExt cx="855037" cy="696518"/>
          </a:xfrm>
        </p:grpSpPr>
        <p:sp>
          <p:nvSpPr>
            <p:cNvPr id="108" name="Oval 107">
              <a:extLst>
                <a:ext uri="{FF2B5EF4-FFF2-40B4-BE49-F238E27FC236}">
                  <a16:creationId xmlns:a16="http://schemas.microsoft.com/office/drawing/2014/main" id="{18E8023A-FF9E-460E-84AA-5274D47BFA14}"/>
                </a:ext>
              </a:extLst>
            </p:cNvPr>
            <p:cNvSpPr/>
            <p:nvPr/>
          </p:nvSpPr>
          <p:spPr bwMode="auto">
            <a:xfrm>
              <a:off x="7894637" y="3036083"/>
              <a:ext cx="688528" cy="688528"/>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13" name="TextBox 112">
              <a:extLst>
                <a:ext uri="{FF2B5EF4-FFF2-40B4-BE49-F238E27FC236}">
                  <a16:creationId xmlns:a16="http://schemas.microsoft.com/office/drawing/2014/main" id="{C1D29BF7-6D34-469D-9AC6-B84295D97096}"/>
                </a:ext>
              </a:extLst>
            </p:cNvPr>
            <p:cNvSpPr txBox="1"/>
            <p:nvPr/>
          </p:nvSpPr>
          <p:spPr>
            <a:xfrm>
              <a:off x="7849282" y="3028093"/>
              <a:ext cx="855037" cy="627904"/>
            </a:xfrm>
            <a:prstGeom prst="rect">
              <a:avLst/>
            </a:prstGeom>
            <a:solidFill>
              <a:srgbClr val="7030A0"/>
            </a:solid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mn-ea"/>
                  <a:cs typeface="+mn-cs"/>
                </a:rPr>
                <a:t>iOS </a:t>
              </a:r>
            </a:p>
          </p:txBody>
        </p:sp>
      </p:grpSp>
    </p:spTree>
    <p:extLst>
      <p:ext uri="{BB962C8B-B14F-4D97-AF65-F5344CB8AC3E}">
        <p14:creationId xmlns:p14="http://schemas.microsoft.com/office/powerpoint/2010/main" val="1809594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xit" presetSubtype="0" fill="hold" grpId="1" nodeType="afterEffect">
                                  <p:stCondLst>
                                    <p:cond delay="0"/>
                                  </p:stCondLst>
                                  <p:childTnLst>
                                    <p:animEffect transition="out" filter="fade">
                                      <p:cBhvr>
                                        <p:cTn id="10" dur="1500"/>
                                        <p:tgtEl>
                                          <p:spTgt spid="11"/>
                                        </p:tgtEl>
                                      </p:cBhvr>
                                    </p:animEffect>
                                    <p:set>
                                      <p:cBhvr>
                                        <p:cTn id="11" dur="1" fill="hold">
                                          <p:stCondLst>
                                            <p:cond delay="1499"/>
                                          </p:stCondLst>
                                        </p:cTn>
                                        <p:tgtEl>
                                          <p:spTgt spid="11"/>
                                        </p:tgtEl>
                                        <p:attrNameLst>
                                          <p:attrName>style.visibility</p:attrName>
                                        </p:attrNameLst>
                                      </p:cBhvr>
                                      <p:to>
                                        <p:strVal val="hidden"/>
                                      </p:to>
                                    </p:se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.NET Core</a:t>
            </a:r>
          </a:p>
        </p:txBody>
      </p:sp>
      <p:grpSp>
        <p:nvGrpSpPr>
          <p:cNvPr id="6" name="Group 5"/>
          <p:cNvGrpSpPr/>
          <p:nvPr/>
        </p:nvGrpSpPr>
        <p:grpSpPr>
          <a:xfrm>
            <a:off x="525418" y="1086896"/>
            <a:ext cx="10846122" cy="5043039"/>
            <a:chOff x="525418" y="1086896"/>
            <a:chExt cx="10846122" cy="5043039"/>
          </a:xfrm>
        </p:grpSpPr>
        <p:sp>
          <p:nvSpPr>
            <p:cNvPr id="38" name="Rectangle 37"/>
            <p:cNvSpPr/>
            <p:nvPr/>
          </p:nvSpPr>
          <p:spPr bwMode="auto">
            <a:xfrm>
              <a:off x="9045306" y="1086896"/>
              <a:ext cx="2191573" cy="5043039"/>
            </a:xfrm>
            <a:prstGeom prst="rect">
              <a:avLst/>
            </a:prstGeom>
            <a:solidFill>
              <a:srgbClr val="9672D6"/>
            </a:solidFill>
            <a:ln w="25400" cap="flat" cmpd="sng" algn="ctr">
              <a:noFill/>
              <a:prstDash val="solid"/>
              <a:headEnd type="none" w="med" len="med"/>
              <a:tailEnd type="none" w="med" len="med"/>
            </a:ln>
            <a:effectLst/>
          </p:spPr>
          <p:txBody>
            <a:bodyPr vert="horz" wrap="square" lIns="716190" tIns="268572" rIns="87760" bIns="87764" numCol="1" rtlCol="0" anchor="t" anchorCtr="0" compatLnSpc="1">
              <a:prstTxWarp prst="textNoShape">
                <a:avLst/>
              </a:prstTxWarp>
            </a:bodyPr>
            <a:lstStyle/>
            <a:p>
              <a:pPr defTabSz="894964"/>
              <a:r>
                <a:rPr lang="en-US" sz="2742" dirty="0">
                  <a:gradFill>
                    <a:gsLst>
                      <a:gs pos="14679">
                        <a:srgbClr val="FFFFFF"/>
                      </a:gs>
                      <a:gs pos="38000">
                        <a:srgbClr val="FFFFFF"/>
                      </a:gs>
                    </a:gsLst>
                    <a:lin ang="5400000" scaled="1"/>
                  </a:gradFill>
                  <a:latin typeface="Segoe UI Light"/>
                </a:rPr>
                <a:t>  </a:t>
              </a:r>
            </a:p>
          </p:txBody>
        </p:sp>
        <p:sp>
          <p:nvSpPr>
            <p:cNvPr id="37" name="Rectangle 36"/>
            <p:cNvSpPr/>
            <p:nvPr/>
          </p:nvSpPr>
          <p:spPr bwMode="auto">
            <a:xfrm>
              <a:off x="6640429" y="1094076"/>
              <a:ext cx="2194223" cy="5035859"/>
            </a:xfrm>
            <a:prstGeom prst="rect">
              <a:avLst/>
            </a:prstGeom>
            <a:solidFill>
              <a:srgbClr val="66B120"/>
            </a:solidFill>
            <a:ln w="25400" cap="flat" cmpd="sng" algn="ctr">
              <a:noFill/>
              <a:prstDash val="solid"/>
              <a:headEnd type="none" w="med" len="med"/>
              <a:tailEnd type="none" w="med" len="med"/>
            </a:ln>
            <a:effectLst/>
          </p:spPr>
          <p:txBody>
            <a:bodyPr vert="horz" wrap="square" lIns="716190" tIns="268572" rIns="87760" bIns="87764" numCol="1" rtlCol="0" anchor="t" anchorCtr="0" compatLnSpc="1">
              <a:prstTxWarp prst="textNoShape">
                <a:avLst/>
              </a:prstTxWarp>
            </a:bodyPr>
            <a:lstStyle/>
            <a:p>
              <a:pPr defTabSz="894964"/>
              <a:r>
                <a:rPr lang="en-US" sz="2742" dirty="0">
                  <a:gradFill>
                    <a:gsLst>
                      <a:gs pos="14679">
                        <a:srgbClr val="FFFFFF"/>
                      </a:gs>
                      <a:gs pos="38000">
                        <a:srgbClr val="FFFFFF"/>
                      </a:gs>
                    </a:gsLst>
                    <a:lin ang="5400000" scaled="1"/>
                  </a:gradFill>
                  <a:latin typeface="Segoe UI Light"/>
                </a:rPr>
                <a:t>  </a:t>
              </a:r>
            </a:p>
          </p:txBody>
        </p:sp>
        <p:sp>
          <p:nvSpPr>
            <p:cNvPr id="30" name="Rectangle 29"/>
            <p:cNvSpPr/>
            <p:nvPr/>
          </p:nvSpPr>
          <p:spPr bwMode="auto">
            <a:xfrm>
              <a:off x="1922739" y="1094077"/>
              <a:ext cx="4513540" cy="5035858"/>
            </a:xfrm>
            <a:prstGeom prst="rect">
              <a:avLst/>
            </a:prstGeom>
            <a:solidFill>
              <a:srgbClr val="C1C133"/>
            </a:solidFill>
            <a:ln w="25400" cap="flat" cmpd="sng" algn="ctr">
              <a:noFill/>
              <a:prstDash val="solid"/>
              <a:headEnd type="none" w="med" len="med"/>
              <a:tailEnd type="none" w="med" len="med"/>
            </a:ln>
            <a:effectLst/>
          </p:spPr>
          <p:txBody>
            <a:bodyPr vert="horz" wrap="square" lIns="716190" tIns="268572" rIns="87760" bIns="87764" numCol="1" rtlCol="0" anchor="t" anchorCtr="0" compatLnSpc="1">
              <a:prstTxWarp prst="textNoShape">
                <a:avLst/>
              </a:prstTxWarp>
            </a:bodyPr>
            <a:lstStyle/>
            <a:p>
              <a:pPr defTabSz="894964"/>
              <a:r>
                <a:rPr lang="en-US" sz="2742" dirty="0">
                  <a:gradFill>
                    <a:gsLst>
                      <a:gs pos="14679">
                        <a:srgbClr val="FFFFFF"/>
                      </a:gs>
                      <a:gs pos="38000">
                        <a:srgbClr val="FFFFFF"/>
                      </a:gs>
                    </a:gsLst>
                    <a:lin ang="5400000" scaled="1"/>
                  </a:gradFill>
                  <a:latin typeface="Segoe UI Light"/>
                </a:rPr>
                <a:t>  </a:t>
              </a:r>
            </a:p>
          </p:txBody>
        </p:sp>
        <p:sp>
          <p:nvSpPr>
            <p:cNvPr id="34" name="Rectangle 33"/>
            <p:cNvSpPr/>
            <p:nvPr/>
          </p:nvSpPr>
          <p:spPr>
            <a:xfrm>
              <a:off x="1770338" y="1761534"/>
              <a:ext cx="9601202" cy="642824"/>
            </a:xfrm>
            <a:prstGeom prst="rect">
              <a:avLst/>
            </a:prstGeom>
            <a:solidFill>
              <a:srgbClr val="000000">
                <a:alpha val="10196"/>
              </a:srgbClr>
            </a:solidFill>
          </p:spPr>
          <p:txBody>
            <a:bodyPr wrap="square" rtlCol="0" anchor="ctr">
              <a:noAutofit/>
            </a:bodyPr>
            <a:lstStyle/>
            <a:p>
              <a:pPr algn="ctr"/>
              <a:endParaRPr lang="en-US" sz="1400" dirty="0">
                <a:solidFill>
                  <a:srgbClr val="FFFFFF"/>
                </a:solidFill>
                <a:latin typeface="Segoe UI Semibold" panose="020B0702040204020203" pitchFamily="34" charset="0"/>
                <a:cs typeface="Segoe UI Semibold" panose="020B0702040204020203" pitchFamily="34" charset="0"/>
              </a:endParaRPr>
            </a:p>
          </p:txBody>
        </p:sp>
        <p:sp>
          <p:nvSpPr>
            <p:cNvPr id="36" name="TextBox 35"/>
            <p:cNvSpPr txBox="1"/>
            <p:nvPr/>
          </p:nvSpPr>
          <p:spPr>
            <a:xfrm>
              <a:off x="1932868" y="1094076"/>
              <a:ext cx="4503411" cy="578940"/>
            </a:xfrm>
            <a:prstGeom prst="rect">
              <a:avLst/>
            </a:prstGeom>
            <a:solidFill>
              <a:srgbClr val="000000">
                <a:alpha val="10196"/>
              </a:srgbClr>
            </a:solidFill>
          </p:spPr>
          <p:txBody>
            <a:bodyPr wrap="square" rtlCol="0" anchor="ctr">
              <a:noAutofit/>
            </a:bodyPr>
            <a:lstStyle/>
            <a:p>
              <a:pPr algn="ctr"/>
              <a:r>
                <a:rPr lang="en-US" sz="2400" dirty="0">
                  <a:solidFill>
                    <a:srgbClr val="FFFFFF"/>
                  </a:solidFill>
                  <a:latin typeface="Segoe UI Semibold" panose="020B0702040204020203" pitchFamily="34" charset="0"/>
                  <a:cs typeface="Segoe UI Semibold" panose="020B0702040204020203" pitchFamily="34" charset="0"/>
                </a:rPr>
                <a:t>.NET Core</a:t>
              </a:r>
            </a:p>
          </p:txBody>
        </p:sp>
        <p:sp>
          <p:nvSpPr>
            <p:cNvPr id="39" name="TextBox 38"/>
            <p:cNvSpPr txBox="1"/>
            <p:nvPr/>
          </p:nvSpPr>
          <p:spPr>
            <a:xfrm>
              <a:off x="6637911" y="1094076"/>
              <a:ext cx="2201289" cy="578940"/>
            </a:xfrm>
            <a:prstGeom prst="rect">
              <a:avLst/>
            </a:prstGeom>
            <a:solidFill>
              <a:srgbClr val="000000">
                <a:alpha val="10196"/>
              </a:srgbClr>
            </a:solidFill>
          </p:spPr>
          <p:txBody>
            <a:bodyPr wrap="square" rtlCol="0" anchor="ctr">
              <a:noAutofit/>
            </a:bodyPr>
            <a:lstStyle/>
            <a:p>
              <a:pPr algn="ctr"/>
              <a:r>
                <a:rPr lang="en-US" sz="2400" dirty="0">
                  <a:solidFill>
                    <a:srgbClr val="FFFFFF"/>
                  </a:solidFill>
                  <a:latin typeface="Segoe UI Semibold" panose="020B0702040204020203" pitchFamily="34" charset="0"/>
                  <a:cs typeface="Segoe UI Semibold" panose="020B0702040204020203" pitchFamily="34" charset="0"/>
                </a:rPr>
                <a:t>ASP.NET Core</a:t>
              </a:r>
            </a:p>
          </p:txBody>
        </p:sp>
        <p:sp>
          <p:nvSpPr>
            <p:cNvPr id="40" name="TextBox 39"/>
            <p:cNvSpPr txBox="1"/>
            <p:nvPr/>
          </p:nvSpPr>
          <p:spPr>
            <a:xfrm>
              <a:off x="9037113" y="1086896"/>
              <a:ext cx="2191977" cy="578940"/>
            </a:xfrm>
            <a:prstGeom prst="rect">
              <a:avLst/>
            </a:prstGeom>
            <a:solidFill>
              <a:srgbClr val="000000">
                <a:alpha val="10196"/>
              </a:srgbClr>
            </a:solidFill>
          </p:spPr>
          <p:txBody>
            <a:bodyPr wrap="square" rtlCol="0" anchor="ctr">
              <a:noAutofit/>
            </a:bodyPr>
            <a:lstStyle/>
            <a:p>
              <a:pPr algn="ctr"/>
              <a:r>
                <a:rPr lang="en-US" sz="2400" dirty="0">
                  <a:solidFill>
                    <a:srgbClr val="FFFFFF"/>
                  </a:solidFill>
                  <a:latin typeface="Segoe UI Semibold" panose="020B0702040204020203" pitchFamily="34" charset="0"/>
                  <a:cs typeface="Segoe UI Semibold" panose="020B0702040204020203" pitchFamily="34" charset="0"/>
                </a:rPr>
                <a:t>EF Core</a:t>
              </a:r>
            </a:p>
          </p:txBody>
        </p:sp>
        <p:sp>
          <p:nvSpPr>
            <p:cNvPr id="41" name="TextBox 40"/>
            <p:cNvSpPr txBox="1"/>
            <p:nvPr/>
          </p:nvSpPr>
          <p:spPr>
            <a:xfrm>
              <a:off x="525419" y="1761534"/>
              <a:ext cx="1244920" cy="653427"/>
            </a:xfrm>
            <a:prstGeom prst="rect">
              <a:avLst/>
            </a:prstGeom>
            <a:solidFill>
              <a:srgbClr val="BABABA"/>
            </a:solidFill>
          </p:spPr>
          <p:txBody>
            <a:bodyPr wrap="square" rtlCol="0" anchor="ctr">
              <a:noAutofit/>
            </a:bodyPr>
            <a:lstStyle>
              <a:defPPr>
                <a:defRPr lang="en-US"/>
              </a:defPPr>
              <a:lvl1pPr algn="ctr">
                <a:defRPr sz="1600">
                  <a:solidFill>
                    <a:schemeClr val="bg1"/>
                  </a:solidFill>
                  <a:latin typeface="Segoe UI Semilight" panose="020B0402040204020203" pitchFamily="34" charset="0"/>
                  <a:cs typeface="Segoe UI Semilight" panose="020B0402040204020203" pitchFamily="34" charset="0"/>
                </a:defRPr>
              </a:lvl1pPr>
            </a:lstStyle>
            <a:p>
              <a:r>
                <a:rPr lang="en-US" sz="1400" dirty="0">
                  <a:solidFill>
                    <a:srgbClr val="FFFFFF"/>
                  </a:solidFill>
                  <a:latin typeface="Segoe UI Semibold" panose="020B0702040204020203" pitchFamily="34" charset="0"/>
                  <a:cs typeface="Segoe UI Semibold" panose="020B0702040204020203" pitchFamily="34" charset="0"/>
                </a:rPr>
                <a:t>Source License</a:t>
              </a:r>
            </a:p>
          </p:txBody>
        </p:sp>
        <p:sp>
          <p:nvSpPr>
            <p:cNvPr id="44" name="TextBox 43"/>
            <p:cNvSpPr txBox="1"/>
            <p:nvPr/>
          </p:nvSpPr>
          <p:spPr>
            <a:xfrm>
              <a:off x="525418" y="2477477"/>
              <a:ext cx="1244920" cy="653427"/>
            </a:xfrm>
            <a:prstGeom prst="rect">
              <a:avLst/>
            </a:prstGeom>
            <a:solidFill>
              <a:srgbClr val="BABABA"/>
            </a:solidFill>
          </p:spPr>
          <p:txBody>
            <a:bodyPr wrap="square" rtlCol="0" anchor="ctr">
              <a:noAutofit/>
            </a:bodyPr>
            <a:lstStyle>
              <a:defPPr>
                <a:defRPr lang="en-US"/>
              </a:defPPr>
              <a:lvl1pPr algn="ctr">
                <a:defRPr sz="1600">
                  <a:solidFill>
                    <a:schemeClr val="bg1"/>
                  </a:solidFill>
                  <a:latin typeface="Segoe UI Semilight" panose="020B0402040204020203" pitchFamily="34" charset="0"/>
                  <a:cs typeface="Segoe UI Semilight" panose="020B0402040204020203" pitchFamily="34" charset="0"/>
                </a:defRPr>
              </a:lvl1pPr>
            </a:lstStyle>
            <a:p>
              <a:r>
                <a:rPr lang="en-US" sz="1400" dirty="0">
                  <a:solidFill>
                    <a:srgbClr val="FFFFFF"/>
                  </a:solidFill>
                  <a:latin typeface="Segoe UI Semibold" panose="020B0702040204020203" pitchFamily="34" charset="0"/>
                  <a:cs typeface="Segoe UI Semibold" panose="020B0702040204020203" pitchFamily="34" charset="0"/>
                </a:rPr>
                <a:t>Binary</a:t>
              </a:r>
              <a:r>
                <a:rPr lang="en-US" sz="1400" dirty="0"/>
                <a:t> </a:t>
              </a:r>
              <a:r>
                <a:rPr lang="en-US" sz="1400" dirty="0">
                  <a:solidFill>
                    <a:srgbClr val="FFFFFF"/>
                  </a:solidFill>
                  <a:latin typeface="Segoe UI Semibold" panose="020B0702040204020203" pitchFamily="34" charset="0"/>
                  <a:cs typeface="Segoe UI Semibold" panose="020B0702040204020203" pitchFamily="34" charset="0"/>
                </a:rPr>
                <a:t>License</a:t>
              </a:r>
            </a:p>
          </p:txBody>
        </p:sp>
        <p:sp>
          <p:nvSpPr>
            <p:cNvPr id="46" name="TextBox 45"/>
            <p:cNvSpPr txBox="1"/>
            <p:nvPr/>
          </p:nvSpPr>
          <p:spPr>
            <a:xfrm>
              <a:off x="525418" y="3914608"/>
              <a:ext cx="1244920" cy="653427"/>
            </a:xfrm>
            <a:prstGeom prst="rect">
              <a:avLst/>
            </a:prstGeom>
            <a:solidFill>
              <a:srgbClr val="BABABA"/>
            </a:solidFill>
          </p:spPr>
          <p:txBody>
            <a:bodyPr wrap="square" rtlCol="0" anchor="ctr">
              <a:noAutofit/>
            </a:bodyPr>
            <a:lstStyle>
              <a:defPPr>
                <a:defRPr lang="en-US"/>
              </a:defPPr>
              <a:lvl1pPr algn="ctr">
                <a:defRPr sz="1600">
                  <a:solidFill>
                    <a:schemeClr val="bg1"/>
                  </a:solidFill>
                  <a:latin typeface="Segoe UI Semilight" panose="020B0402040204020203" pitchFamily="34" charset="0"/>
                  <a:cs typeface="Segoe UI Semilight" panose="020B0402040204020203" pitchFamily="34" charset="0"/>
                </a:defRPr>
              </a:lvl1pPr>
            </a:lstStyle>
            <a:p>
              <a:r>
                <a:rPr lang="en-US" sz="1400" dirty="0">
                  <a:solidFill>
                    <a:srgbClr val="FFFFFF"/>
                  </a:solidFill>
                  <a:latin typeface="Segoe UI Semibold" panose="020B0702040204020203" pitchFamily="34" charset="0"/>
                  <a:cs typeface="Segoe UI Semibold" panose="020B0702040204020203" pitchFamily="34" charset="0"/>
                </a:rPr>
                <a:t>OSes</a:t>
              </a:r>
            </a:p>
          </p:txBody>
        </p:sp>
        <p:sp>
          <p:nvSpPr>
            <p:cNvPr id="47" name="TextBox 46"/>
            <p:cNvSpPr txBox="1"/>
            <p:nvPr/>
          </p:nvSpPr>
          <p:spPr>
            <a:xfrm>
              <a:off x="525418" y="4646625"/>
              <a:ext cx="1244920" cy="653427"/>
            </a:xfrm>
            <a:prstGeom prst="rect">
              <a:avLst/>
            </a:prstGeom>
            <a:solidFill>
              <a:srgbClr val="BABABA"/>
            </a:solidFill>
          </p:spPr>
          <p:txBody>
            <a:bodyPr wrap="square" rtlCol="0" anchor="ctr">
              <a:noAutofit/>
            </a:bodyPr>
            <a:lstStyle>
              <a:defPPr>
                <a:defRPr lang="en-US"/>
              </a:defPPr>
              <a:lvl1pPr algn="ctr">
                <a:defRPr sz="1600">
                  <a:solidFill>
                    <a:schemeClr val="bg1"/>
                  </a:solidFill>
                  <a:latin typeface="Segoe UI Semilight" panose="020B0402040204020203" pitchFamily="34" charset="0"/>
                  <a:cs typeface="Segoe UI Semilight" panose="020B0402040204020203" pitchFamily="34" charset="0"/>
                </a:defRPr>
              </a:lvl1pPr>
            </a:lstStyle>
            <a:p>
              <a:r>
                <a:rPr lang="en-US" sz="1400" dirty="0">
                  <a:solidFill>
                    <a:srgbClr val="FFFFFF"/>
                  </a:solidFill>
                  <a:latin typeface="Segoe UI Semibold" panose="020B0702040204020203" pitchFamily="34" charset="0"/>
                  <a:cs typeface="Segoe UI Semibold" panose="020B0702040204020203" pitchFamily="34" charset="0"/>
                </a:rPr>
                <a:t>App</a:t>
              </a:r>
              <a:r>
                <a:rPr lang="en-US" sz="1400" dirty="0"/>
                <a:t> </a:t>
              </a:r>
              <a:r>
                <a:rPr lang="en-US" sz="1400" dirty="0">
                  <a:solidFill>
                    <a:srgbClr val="FFFFFF"/>
                  </a:solidFill>
                  <a:latin typeface="Segoe UI Semibold" panose="020B0702040204020203" pitchFamily="34" charset="0"/>
                  <a:cs typeface="Segoe UI Semibold" panose="020B0702040204020203" pitchFamily="34" charset="0"/>
                </a:rPr>
                <a:t>Deployment</a:t>
              </a:r>
            </a:p>
          </p:txBody>
        </p:sp>
        <p:sp>
          <p:nvSpPr>
            <p:cNvPr id="48" name="TextBox 47"/>
            <p:cNvSpPr txBox="1"/>
            <p:nvPr/>
          </p:nvSpPr>
          <p:spPr>
            <a:xfrm>
              <a:off x="525418" y="5362737"/>
              <a:ext cx="1244920" cy="653427"/>
            </a:xfrm>
            <a:prstGeom prst="rect">
              <a:avLst/>
            </a:prstGeom>
            <a:solidFill>
              <a:srgbClr val="BABABA"/>
            </a:solidFill>
          </p:spPr>
          <p:txBody>
            <a:bodyPr wrap="square" rtlCol="0" anchor="ctr">
              <a:noAutofit/>
            </a:bodyPr>
            <a:lstStyle>
              <a:defPPr>
                <a:defRPr lang="en-US"/>
              </a:defPPr>
              <a:lvl1pPr algn="ctr">
                <a:defRPr sz="1600">
                  <a:solidFill>
                    <a:schemeClr val="bg1"/>
                  </a:solidFill>
                  <a:latin typeface="Segoe UI Semilight" panose="020B0402040204020203" pitchFamily="34" charset="0"/>
                  <a:cs typeface="Segoe UI Semilight" panose="020B0402040204020203" pitchFamily="34" charset="0"/>
                </a:defRPr>
              </a:lvl1pPr>
            </a:lstStyle>
            <a:p>
              <a:r>
                <a:rPr lang="en-US" sz="1400" dirty="0">
                  <a:solidFill>
                    <a:srgbClr val="FFFFFF"/>
                  </a:solidFill>
                  <a:latin typeface="Segoe UI Semibold" panose="020B0702040204020203" pitchFamily="34" charset="0"/>
                  <a:cs typeface="Segoe UI Semibold" panose="020B0702040204020203" pitchFamily="34" charset="0"/>
                </a:rPr>
                <a:t>Side-by-side</a:t>
              </a:r>
              <a:r>
                <a:rPr lang="en-US" sz="1400" dirty="0"/>
                <a:t> </a:t>
              </a:r>
              <a:r>
                <a:rPr lang="en-US" sz="1400" dirty="0">
                  <a:solidFill>
                    <a:srgbClr val="FFFFFF"/>
                  </a:solidFill>
                  <a:latin typeface="Segoe UI Semibold" panose="020B0702040204020203" pitchFamily="34" charset="0"/>
                  <a:cs typeface="Segoe UI Semibold" panose="020B0702040204020203" pitchFamily="34" charset="0"/>
                </a:rPr>
                <a:t>installs</a:t>
              </a:r>
            </a:p>
          </p:txBody>
        </p:sp>
        <p:sp>
          <p:nvSpPr>
            <p:cNvPr id="50" name="Rectangle 49"/>
            <p:cNvSpPr/>
            <p:nvPr/>
          </p:nvSpPr>
          <p:spPr>
            <a:xfrm>
              <a:off x="1770337" y="2477477"/>
              <a:ext cx="9601203" cy="642824"/>
            </a:xfrm>
            <a:prstGeom prst="rect">
              <a:avLst/>
            </a:prstGeom>
            <a:solidFill>
              <a:srgbClr val="000000">
                <a:alpha val="12941"/>
              </a:srgbClr>
            </a:solidFill>
          </p:spPr>
          <p:txBody>
            <a:bodyPr wrap="square" rtlCol="0" anchor="ctr">
              <a:noAutofit/>
            </a:bodyPr>
            <a:lstStyle/>
            <a:p>
              <a:pPr algn="ctr"/>
              <a:endParaRPr lang="en-US" sz="1400" dirty="0">
                <a:solidFill>
                  <a:schemeClr val="tx1"/>
                </a:solidFill>
                <a:latin typeface="Segoe UI Semilight" panose="020B0402040204020203" pitchFamily="34" charset="0"/>
                <a:cs typeface="Segoe UI Semilight" panose="020B0402040204020203" pitchFamily="34" charset="0"/>
              </a:endParaRPr>
            </a:p>
          </p:txBody>
        </p:sp>
        <p:sp>
          <p:nvSpPr>
            <p:cNvPr id="52" name="Rectangle 51"/>
            <p:cNvSpPr/>
            <p:nvPr/>
          </p:nvSpPr>
          <p:spPr>
            <a:xfrm>
              <a:off x="1770339" y="3930513"/>
              <a:ext cx="9601201" cy="642824"/>
            </a:xfrm>
            <a:prstGeom prst="rect">
              <a:avLst/>
            </a:prstGeom>
            <a:solidFill>
              <a:srgbClr val="000000">
                <a:alpha val="12941"/>
              </a:srgbClr>
            </a:solidFill>
          </p:spPr>
          <p:txBody>
            <a:bodyPr wrap="square" rtlCol="0" anchor="ctr">
              <a:noAutofit/>
            </a:bodyPr>
            <a:lstStyle/>
            <a:p>
              <a:pPr algn="ctr"/>
              <a:endParaRPr lang="en-US" sz="1400" dirty="0">
                <a:solidFill>
                  <a:schemeClr val="tx1"/>
                </a:solidFill>
                <a:latin typeface="Segoe UI Semilight" panose="020B0402040204020203" pitchFamily="34" charset="0"/>
                <a:cs typeface="Segoe UI Semilight" panose="020B0402040204020203" pitchFamily="34" charset="0"/>
              </a:endParaRPr>
            </a:p>
          </p:txBody>
        </p:sp>
        <p:sp>
          <p:nvSpPr>
            <p:cNvPr id="53" name="Rectangle 52"/>
            <p:cNvSpPr/>
            <p:nvPr/>
          </p:nvSpPr>
          <p:spPr>
            <a:xfrm>
              <a:off x="1770337" y="4644978"/>
              <a:ext cx="9601203" cy="642824"/>
            </a:xfrm>
            <a:prstGeom prst="rect">
              <a:avLst/>
            </a:prstGeom>
            <a:solidFill>
              <a:srgbClr val="000000">
                <a:alpha val="12941"/>
              </a:srgbClr>
            </a:solidFill>
          </p:spPr>
          <p:txBody>
            <a:bodyPr wrap="square" rtlCol="0" anchor="ctr">
              <a:noAutofit/>
            </a:bodyPr>
            <a:lstStyle/>
            <a:p>
              <a:pPr algn="ctr"/>
              <a:endParaRPr lang="en-US" sz="1400" dirty="0">
                <a:solidFill>
                  <a:schemeClr val="tx1"/>
                </a:solidFill>
                <a:latin typeface="Segoe UI Semilight" panose="020B0402040204020203" pitchFamily="34" charset="0"/>
                <a:cs typeface="Segoe UI Semilight" panose="020B0402040204020203" pitchFamily="34" charset="0"/>
              </a:endParaRPr>
            </a:p>
          </p:txBody>
        </p:sp>
        <p:sp>
          <p:nvSpPr>
            <p:cNvPr id="54" name="Rectangle 53"/>
            <p:cNvSpPr/>
            <p:nvPr/>
          </p:nvSpPr>
          <p:spPr>
            <a:xfrm>
              <a:off x="1770339" y="5380317"/>
              <a:ext cx="9601201" cy="642824"/>
            </a:xfrm>
            <a:prstGeom prst="rect">
              <a:avLst/>
            </a:prstGeom>
            <a:solidFill>
              <a:srgbClr val="000000">
                <a:alpha val="12941"/>
              </a:srgbClr>
            </a:solidFill>
          </p:spPr>
          <p:txBody>
            <a:bodyPr wrap="square" rtlCol="0" anchor="ctr">
              <a:noAutofit/>
            </a:bodyPr>
            <a:lstStyle/>
            <a:p>
              <a:pPr algn="ctr"/>
              <a:endParaRPr lang="en-US" sz="1400" dirty="0">
                <a:solidFill>
                  <a:schemeClr val="tx1"/>
                </a:solidFill>
                <a:latin typeface="Segoe UI Semilight" panose="020B0402040204020203" pitchFamily="34" charset="0"/>
                <a:cs typeface="Segoe UI Semilight" panose="020B0402040204020203" pitchFamily="34" charset="0"/>
              </a:endParaRPr>
            </a:p>
          </p:txBody>
        </p:sp>
        <p:sp>
          <p:nvSpPr>
            <p:cNvPr id="70" name="Rectangle 69"/>
            <p:cNvSpPr/>
            <p:nvPr/>
          </p:nvSpPr>
          <p:spPr>
            <a:xfrm>
              <a:off x="2049085" y="1800933"/>
              <a:ext cx="1385094" cy="464178"/>
            </a:xfrm>
            <a:prstGeom prst="rect">
              <a:avLst/>
            </a:prstGeom>
            <a:solidFill>
              <a:srgbClr val="000000">
                <a:alpha val="10196"/>
              </a:srgbClr>
            </a:solidFill>
          </p:spPr>
          <p:txBody>
            <a:bodyPr wrap="square" rtlCol="0" anchor="ctr">
              <a:noAutofit/>
            </a:bodyPr>
            <a:lstStyle/>
            <a:p>
              <a:pPr algn="ctr"/>
              <a:r>
                <a:rPr lang="en-US" sz="1500" dirty="0">
                  <a:solidFill>
                    <a:srgbClr val="FFFFFF"/>
                  </a:solidFill>
                  <a:ea typeface="Calibri" charset="0"/>
                  <a:cs typeface="Calibri" charset="0"/>
                </a:rPr>
                <a:t>MIT</a:t>
              </a:r>
            </a:p>
          </p:txBody>
        </p:sp>
        <p:sp>
          <p:nvSpPr>
            <p:cNvPr id="98" name="Rectangle 97"/>
            <p:cNvSpPr/>
            <p:nvPr/>
          </p:nvSpPr>
          <p:spPr>
            <a:xfrm>
              <a:off x="2049085" y="2515349"/>
              <a:ext cx="1385094" cy="469784"/>
            </a:xfrm>
            <a:prstGeom prst="rect">
              <a:avLst/>
            </a:prstGeom>
            <a:solidFill>
              <a:srgbClr val="000000">
                <a:alpha val="10196"/>
              </a:srgbClr>
            </a:solidFill>
          </p:spPr>
          <p:txBody>
            <a:bodyPr wrap="square" rtlCol="0" anchor="ctr">
              <a:noAutofit/>
            </a:bodyPr>
            <a:lstStyle/>
            <a:p>
              <a:pPr algn="ctr"/>
              <a:r>
                <a:rPr lang="en-US" sz="1500" dirty="0">
                  <a:solidFill>
                    <a:srgbClr val="FFFFFF"/>
                  </a:solidFill>
                  <a:ea typeface="Calibri" charset="0"/>
                  <a:cs typeface="Calibri" charset="0"/>
                </a:rPr>
                <a:t>Microsoft EULA</a:t>
              </a:r>
            </a:p>
          </p:txBody>
        </p:sp>
        <p:sp>
          <p:nvSpPr>
            <p:cNvPr id="105" name="Rectangle 104"/>
            <p:cNvSpPr/>
            <p:nvPr/>
          </p:nvSpPr>
          <p:spPr>
            <a:xfrm>
              <a:off x="6738062" y="2573518"/>
              <a:ext cx="1385094" cy="469784"/>
            </a:xfrm>
            <a:prstGeom prst="rect">
              <a:avLst/>
            </a:prstGeom>
            <a:solidFill>
              <a:srgbClr val="000000">
                <a:alpha val="10196"/>
              </a:srgbClr>
            </a:solidFill>
          </p:spPr>
          <p:txBody>
            <a:bodyPr wrap="square" rtlCol="0" anchor="ctr">
              <a:noAutofit/>
            </a:bodyPr>
            <a:lstStyle/>
            <a:p>
              <a:pPr algn="ctr"/>
              <a:r>
                <a:rPr lang="en-US" sz="1500" dirty="0">
                  <a:solidFill>
                    <a:srgbClr val="FFFFFF"/>
                  </a:solidFill>
                  <a:ea typeface="Calibri" charset="0"/>
                  <a:cs typeface="Calibri" charset="0"/>
                </a:rPr>
                <a:t>Microsoft EULA</a:t>
              </a:r>
            </a:p>
          </p:txBody>
        </p:sp>
        <p:sp>
          <p:nvSpPr>
            <p:cNvPr id="106" name="Rectangle 105"/>
            <p:cNvSpPr/>
            <p:nvPr/>
          </p:nvSpPr>
          <p:spPr>
            <a:xfrm>
              <a:off x="9163919" y="2577930"/>
              <a:ext cx="1387159" cy="469784"/>
            </a:xfrm>
            <a:prstGeom prst="rect">
              <a:avLst/>
            </a:prstGeom>
            <a:solidFill>
              <a:srgbClr val="000000">
                <a:alpha val="10196"/>
              </a:srgbClr>
            </a:solidFill>
          </p:spPr>
          <p:txBody>
            <a:bodyPr wrap="square" rtlCol="0" anchor="ctr">
              <a:noAutofit/>
            </a:bodyPr>
            <a:lstStyle/>
            <a:p>
              <a:pPr algn="ctr"/>
              <a:r>
                <a:rPr lang="en-US" sz="1500" dirty="0">
                  <a:solidFill>
                    <a:srgbClr val="FFFFFF"/>
                  </a:solidFill>
                  <a:ea typeface="Calibri" charset="0"/>
                  <a:cs typeface="Calibri" charset="0"/>
                </a:rPr>
                <a:t>Microsoft EULA</a:t>
              </a:r>
            </a:p>
          </p:txBody>
        </p:sp>
        <p:sp>
          <p:nvSpPr>
            <p:cNvPr id="107" name="Rectangle 106"/>
            <p:cNvSpPr/>
            <p:nvPr/>
          </p:nvSpPr>
          <p:spPr>
            <a:xfrm>
              <a:off x="1770339" y="3194049"/>
              <a:ext cx="9601201" cy="642824"/>
            </a:xfrm>
            <a:prstGeom prst="rect">
              <a:avLst/>
            </a:prstGeom>
            <a:solidFill>
              <a:srgbClr val="000000">
                <a:alpha val="10196"/>
              </a:srgbClr>
            </a:solidFill>
          </p:spPr>
          <p:txBody>
            <a:bodyPr wrap="square" rtlCol="0" anchor="ctr">
              <a:noAutofit/>
            </a:bodyPr>
            <a:lstStyle/>
            <a:p>
              <a:pPr algn="ctr"/>
              <a:endParaRPr lang="en-US" sz="1400" dirty="0">
                <a:solidFill>
                  <a:srgbClr val="FFFFFF"/>
                </a:solidFill>
                <a:latin typeface="Segoe UI Semibold" panose="020B0702040204020203" pitchFamily="34" charset="0"/>
                <a:cs typeface="Segoe UI Semibold" panose="020B0702040204020203" pitchFamily="34" charset="0"/>
              </a:endParaRPr>
            </a:p>
          </p:txBody>
        </p:sp>
        <p:sp>
          <p:nvSpPr>
            <p:cNvPr id="108" name="TextBox 107"/>
            <p:cNvSpPr txBox="1"/>
            <p:nvPr/>
          </p:nvSpPr>
          <p:spPr>
            <a:xfrm>
              <a:off x="525419" y="3194049"/>
              <a:ext cx="1244920" cy="653427"/>
            </a:xfrm>
            <a:prstGeom prst="rect">
              <a:avLst/>
            </a:prstGeom>
            <a:solidFill>
              <a:srgbClr val="BABABA"/>
            </a:solidFill>
          </p:spPr>
          <p:txBody>
            <a:bodyPr wrap="square" rtlCol="0" anchor="ctr">
              <a:noAutofit/>
            </a:bodyPr>
            <a:lstStyle>
              <a:defPPr>
                <a:defRPr lang="en-US"/>
              </a:defPPr>
              <a:lvl1pPr algn="ctr">
                <a:defRPr sz="1600">
                  <a:solidFill>
                    <a:schemeClr val="bg1"/>
                  </a:solidFill>
                  <a:latin typeface="Segoe UI Semilight" panose="020B0402040204020203" pitchFamily="34" charset="0"/>
                  <a:cs typeface="Segoe UI Semilight" panose="020B0402040204020203" pitchFamily="34" charset="0"/>
                </a:defRPr>
              </a:lvl1pPr>
            </a:lstStyle>
            <a:p>
              <a:r>
                <a:rPr lang="en-US" sz="1400" dirty="0">
                  <a:solidFill>
                    <a:srgbClr val="FFFFFF"/>
                  </a:solidFill>
                  <a:latin typeface="Segoe UI Semibold" panose="020B0702040204020203" pitchFamily="34" charset="0"/>
                  <a:cs typeface="Segoe UI Semibold" panose="020B0702040204020203" pitchFamily="34" charset="0"/>
                </a:rPr>
                <a:t>Acquisition</a:t>
              </a:r>
            </a:p>
          </p:txBody>
        </p:sp>
        <p:sp>
          <p:nvSpPr>
            <p:cNvPr id="109" name="Rectangle 108"/>
            <p:cNvSpPr/>
            <p:nvPr/>
          </p:nvSpPr>
          <p:spPr>
            <a:xfrm>
              <a:off x="9167269" y="3289461"/>
              <a:ext cx="1385093" cy="469784"/>
            </a:xfrm>
            <a:prstGeom prst="rect">
              <a:avLst/>
            </a:prstGeom>
            <a:solidFill>
              <a:srgbClr val="000000">
                <a:alpha val="10196"/>
              </a:srgbClr>
            </a:solidFill>
          </p:spPr>
          <p:txBody>
            <a:bodyPr wrap="square" rtlCol="0" anchor="ctr">
              <a:noAutofit/>
            </a:bodyPr>
            <a:lstStyle/>
            <a:p>
              <a:pPr algn="ctr"/>
              <a:r>
                <a:rPr lang="en-US" sz="1500" dirty="0">
                  <a:solidFill>
                    <a:srgbClr val="FFFFFF"/>
                  </a:solidFill>
                  <a:ea typeface="Calibri" charset="0"/>
                  <a:cs typeface="Calibri" charset="0"/>
                </a:rPr>
                <a:t>NuGet</a:t>
              </a:r>
            </a:p>
          </p:txBody>
        </p:sp>
        <p:sp>
          <p:nvSpPr>
            <p:cNvPr id="110" name="Rectangle 109"/>
            <p:cNvSpPr/>
            <p:nvPr/>
          </p:nvSpPr>
          <p:spPr>
            <a:xfrm>
              <a:off x="6742406" y="3289461"/>
              <a:ext cx="1385094" cy="469784"/>
            </a:xfrm>
            <a:prstGeom prst="rect">
              <a:avLst/>
            </a:prstGeom>
            <a:solidFill>
              <a:srgbClr val="000000">
                <a:alpha val="10196"/>
              </a:srgbClr>
            </a:solidFill>
          </p:spPr>
          <p:txBody>
            <a:bodyPr wrap="square" rtlCol="0" anchor="ctr">
              <a:noAutofit/>
            </a:bodyPr>
            <a:lstStyle/>
            <a:p>
              <a:pPr algn="ctr"/>
              <a:r>
                <a:rPr lang="en-US" sz="1500" dirty="0">
                  <a:solidFill>
                    <a:srgbClr val="FFFFFF"/>
                  </a:solidFill>
                  <a:ea typeface="Calibri" charset="0"/>
                  <a:cs typeface="Calibri" charset="0"/>
                </a:rPr>
                <a:t>NuGet</a:t>
              </a:r>
            </a:p>
          </p:txBody>
        </p:sp>
        <p:sp>
          <p:nvSpPr>
            <p:cNvPr id="111" name="Rectangle 110"/>
            <p:cNvSpPr/>
            <p:nvPr/>
          </p:nvSpPr>
          <p:spPr>
            <a:xfrm>
              <a:off x="2049085" y="3238303"/>
              <a:ext cx="1385094" cy="464178"/>
            </a:xfrm>
            <a:prstGeom prst="rect">
              <a:avLst/>
            </a:prstGeom>
            <a:solidFill>
              <a:srgbClr val="000000">
                <a:alpha val="10196"/>
              </a:srgbClr>
            </a:solidFill>
          </p:spPr>
          <p:txBody>
            <a:bodyPr wrap="square" rtlCol="0" anchor="ctr">
              <a:noAutofit/>
            </a:bodyPr>
            <a:lstStyle/>
            <a:p>
              <a:pPr algn="ctr"/>
              <a:r>
                <a:rPr lang="en-US" sz="1500" dirty="0">
                  <a:solidFill>
                    <a:srgbClr val="FFFFFF"/>
                  </a:solidFill>
                  <a:ea typeface="Calibri" charset="0"/>
                  <a:cs typeface="Calibri" charset="0"/>
                </a:rPr>
                <a:t>Installer</a:t>
              </a:r>
            </a:p>
          </p:txBody>
        </p:sp>
        <p:sp>
          <p:nvSpPr>
            <p:cNvPr id="115" name="Rectangle 114"/>
            <p:cNvSpPr/>
            <p:nvPr/>
          </p:nvSpPr>
          <p:spPr>
            <a:xfrm>
              <a:off x="2045893" y="3947724"/>
              <a:ext cx="1385094" cy="464178"/>
            </a:xfrm>
            <a:prstGeom prst="rect">
              <a:avLst/>
            </a:prstGeom>
            <a:solidFill>
              <a:srgbClr val="000000">
                <a:alpha val="10196"/>
              </a:srgbClr>
            </a:solidFill>
          </p:spPr>
          <p:txBody>
            <a:bodyPr wrap="square" rtlCol="0" anchor="ctr">
              <a:noAutofit/>
            </a:bodyPr>
            <a:lstStyle/>
            <a:p>
              <a:pPr algn="ctr"/>
              <a:r>
                <a:rPr lang="en-US" sz="1500" dirty="0">
                  <a:solidFill>
                    <a:srgbClr val="FFFFFF"/>
                  </a:solidFill>
                  <a:ea typeface="Calibri" charset="0"/>
                  <a:cs typeface="Calibri" charset="0"/>
                </a:rPr>
                <a:t>Windows</a:t>
              </a:r>
            </a:p>
          </p:txBody>
        </p:sp>
        <p:sp>
          <p:nvSpPr>
            <p:cNvPr id="116" name="Rectangle 115"/>
            <p:cNvSpPr/>
            <p:nvPr/>
          </p:nvSpPr>
          <p:spPr>
            <a:xfrm>
              <a:off x="3501167" y="3936512"/>
              <a:ext cx="1382582" cy="475390"/>
            </a:xfrm>
            <a:prstGeom prst="rect">
              <a:avLst/>
            </a:prstGeom>
            <a:solidFill>
              <a:srgbClr val="000000">
                <a:alpha val="10196"/>
              </a:srgbClr>
            </a:solidFill>
          </p:spPr>
          <p:txBody>
            <a:bodyPr wrap="square" rtlCol="0" anchor="ctr">
              <a:noAutofit/>
            </a:bodyPr>
            <a:lstStyle/>
            <a:p>
              <a:pPr algn="ctr"/>
              <a:r>
                <a:rPr lang="en-US" sz="1500" dirty="0">
                  <a:solidFill>
                    <a:srgbClr val="FFFFFF"/>
                  </a:solidFill>
                  <a:ea typeface="Calibri" charset="0"/>
                  <a:cs typeface="Calibri" charset="0"/>
                </a:rPr>
                <a:t>macOS</a:t>
              </a:r>
            </a:p>
          </p:txBody>
        </p:sp>
        <p:sp>
          <p:nvSpPr>
            <p:cNvPr id="117" name="Rectangle 116"/>
            <p:cNvSpPr/>
            <p:nvPr/>
          </p:nvSpPr>
          <p:spPr>
            <a:xfrm>
              <a:off x="4943167" y="3942118"/>
              <a:ext cx="1385094" cy="469784"/>
            </a:xfrm>
            <a:prstGeom prst="rect">
              <a:avLst/>
            </a:prstGeom>
            <a:solidFill>
              <a:srgbClr val="000000">
                <a:alpha val="10196"/>
              </a:srgbClr>
            </a:solidFill>
          </p:spPr>
          <p:txBody>
            <a:bodyPr wrap="square" rtlCol="0" anchor="ctr">
              <a:noAutofit/>
            </a:bodyPr>
            <a:lstStyle/>
            <a:p>
              <a:pPr algn="ctr"/>
              <a:r>
                <a:rPr lang="en-US" sz="1500" dirty="0">
                  <a:solidFill>
                    <a:srgbClr val="FFFFFF"/>
                  </a:solidFill>
                  <a:ea typeface="Calibri" charset="0"/>
                  <a:cs typeface="Calibri" charset="0"/>
                </a:rPr>
                <a:t>Linux</a:t>
              </a:r>
            </a:p>
          </p:txBody>
        </p:sp>
        <p:sp>
          <p:nvSpPr>
            <p:cNvPr id="118" name="Rectangle 117"/>
            <p:cNvSpPr/>
            <p:nvPr/>
          </p:nvSpPr>
          <p:spPr>
            <a:xfrm>
              <a:off x="6742406" y="4017033"/>
              <a:ext cx="1385094" cy="469784"/>
            </a:xfrm>
            <a:prstGeom prst="rect">
              <a:avLst/>
            </a:prstGeom>
            <a:solidFill>
              <a:srgbClr val="000000">
                <a:alpha val="10196"/>
              </a:srgbClr>
            </a:solidFill>
          </p:spPr>
          <p:txBody>
            <a:bodyPr wrap="square" rtlCol="0" anchor="ctr">
              <a:noAutofit/>
            </a:bodyPr>
            <a:lstStyle/>
            <a:p>
              <a:pPr algn="ctr"/>
              <a:r>
                <a:rPr lang="en-US" sz="1500" dirty="0">
                  <a:solidFill>
                    <a:srgbClr val="FFFFFF"/>
                  </a:solidFill>
                  <a:ea typeface="Calibri" charset="0"/>
                  <a:cs typeface="Calibri" charset="0"/>
                </a:rPr>
                <a:t>Same</a:t>
              </a:r>
            </a:p>
          </p:txBody>
        </p:sp>
        <p:sp>
          <p:nvSpPr>
            <p:cNvPr id="119" name="Rectangle 118"/>
            <p:cNvSpPr/>
            <p:nvPr/>
          </p:nvSpPr>
          <p:spPr>
            <a:xfrm>
              <a:off x="9168554" y="4017033"/>
              <a:ext cx="1383809" cy="469784"/>
            </a:xfrm>
            <a:prstGeom prst="rect">
              <a:avLst/>
            </a:prstGeom>
            <a:solidFill>
              <a:srgbClr val="000000">
                <a:alpha val="10196"/>
              </a:srgbClr>
            </a:solidFill>
          </p:spPr>
          <p:txBody>
            <a:bodyPr wrap="square" rtlCol="0" anchor="ctr">
              <a:noAutofit/>
            </a:bodyPr>
            <a:lstStyle/>
            <a:p>
              <a:pPr algn="ctr"/>
              <a:r>
                <a:rPr lang="en-US" sz="1500" dirty="0">
                  <a:solidFill>
                    <a:srgbClr val="FFFFFF"/>
                  </a:solidFill>
                  <a:ea typeface="Calibri" charset="0"/>
                  <a:cs typeface="Calibri" charset="0"/>
                </a:rPr>
                <a:t>Same</a:t>
              </a:r>
            </a:p>
          </p:txBody>
        </p:sp>
        <p:sp>
          <p:nvSpPr>
            <p:cNvPr id="120" name="Rectangle 119"/>
            <p:cNvSpPr/>
            <p:nvPr/>
          </p:nvSpPr>
          <p:spPr>
            <a:xfrm>
              <a:off x="2045893" y="4688391"/>
              <a:ext cx="1385094" cy="464178"/>
            </a:xfrm>
            <a:prstGeom prst="rect">
              <a:avLst/>
            </a:prstGeom>
            <a:solidFill>
              <a:srgbClr val="000000">
                <a:alpha val="10196"/>
              </a:srgbClr>
            </a:solidFill>
          </p:spPr>
          <p:txBody>
            <a:bodyPr wrap="square" rtlCol="0" anchor="ctr">
              <a:noAutofit/>
            </a:bodyPr>
            <a:lstStyle/>
            <a:p>
              <a:pPr algn="ctr"/>
              <a:r>
                <a:rPr lang="en-US" sz="1500" dirty="0">
                  <a:solidFill>
                    <a:srgbClr val="FFFFFF"/>
                  </a:solidFill>
                  <a:ea typeface="Calibri" charset="0"/>
                  <a:cs typeface="Calibri" charset="0"/>
                </a:rPr>
                <a:t>Runtime-dependent</a:t>
              </a:r>
            </a:p>
          </p:txBody>
        </p:sp>
        <p:sp>
          <p:nvSpPr>
            <p:cNvPr id="121" name="Rectangle 120"/>
            <p:cNvSpPr/>
            <p:nvPr/>
          </p:nvSpPr>
          <p:spPr>
            <a:xfrm>
              <a:off x="3498598" y="4703185"/>
              <a:ext cx="1385094" cy="464178"/>
            </a:xfrm>
            <a:prstGeom prst="rect">
              <a:avLst/>
            </a:prstGeom>
            <a:solidFill>
              <a:srgbClr val="000000">
                <a:alpha val="10196"/>
              </a:srgbClr>
            </a:solidFill>
          </p:spPr>
          <p:txBody>
            <a:bodyPr wrap="square" rtlCol="0" anchor="ctr">
              <a:noAutofit/>
            </a:bodyPr>
            <a:lstStyle/>
            <a:p>
              <a:pPr algn="ctr"/>
              <a:r>
                <a:rPr lang="en-US" sz="1500" dirty="0">
                  <a:solidFill>
                    <a:srgbClr val="FFFFFF"/>
                  </a:solidFill>
                  <a:ea typeface="Calibri" charset="0"/>
                  <a:cs typeface="Calibri" charset="0"/>
                </a:rPr>
                <a:t>Self-contained</a:t>
              </a:r>
            </a:p>
          </p:txBody>
        </p:sp>
        <p:sp>
          <p:nvSpPr>
            <p:cNvPr id="122" name="Rectangle 121"/>
            <p:cNvSpPr/>
            <p:nvPr/>
          </p:nvSpPr>
          <p:spPr>
            <a:xfrm>
              <a:off x="6744081" y="4731498"/>
              <a:ext cx="1385094" cy="469784"/>
            </a:xfrm>
            <a:prstGeom prst="rect">
              <a:avLst/>
            </a:prstGeom>
            <a:solidFill>
              <a:srgbClr val="000000">
                <a:alpha val="10196"/>
              </a:srgbClr>
            </a:solidFill>
          </p:spPr>
          <p:txBody>
            <a:bodyPr wrap="square" rtlCol="0" anchor="ctr">
              <a:noAutofit/>
            </a:bodyPr>
            <a:lstStyle/>
            <a:p>
              <a:pPr algn="ctr"/>
              <a:r>
                <a:rPr lang="en-US" sz="1500" dirty="0">
                  <a:solidFill>
                    <a:srgbClr val="FFFFFF"/>
                  </a:solidFill>
                  <a:ea typeface="Calibri" charset="0"/>
                  <a:cs typeface="Calibri" charset="0"/>
                </a:rPr>
                <a:t>Same</a:t>
              </a:r>
            </a:p>
          </p:txBody>
        </p:sp>
        <p:sp>
          <p:nvSpPr>
            <p:cNvPr id="123" name="Rectangle 122"/>
            <p:cNvSpPr/>
            <p:nvPr/>
          </p:nvSpPr>
          <p:spPr>
            <a:xfrm>
              <a:off x="2045893" y="5408333"/>
              <a:ext cx="1385094" cy="464178"/>
            </a:xfrm>
            <a:prstGeom prst="rect">
              <a:avLst/>
            </a:prstGeom>
            <a:solidFill>
              <a:srgbClr val="000000">
                <a:alpha val="10196"/>
              </a:srgbClr>
            </a:solidFill>
          </p:spPr>
          <p:txBody>
            <a:bodyPr wrap="square" rtlCol="0" anchor="ctr">
              <a:noAutofit/>
            </a:bodyPr>
            <a:lstStyle/>
            <a:p>
              <a:pPr algn="ctr"/>
              <a:r>
                <a:rPr lang="en-US" sz="1500" dirty="0">
                  <a:solidFill>
                    <a:srgbClr val="FFFFFF"/>
                  </a:solidFill>
                  <a:ea typeface="Calibri" charset="0"/>
                  <a:cs typeface="Calibri" charset="0"/>
                </a:rPr>
                <a:t>Yes!</a:t>
              </a:r>
            </a:p>
          </p:txBody>
        </p:sp>
        <p:sp>
          <p:nvSpPr>
            <p:cNvPr id="124" name="Rectangle 123"/>
            <p:cNvSpPr/>
            <p:nvPr/>
          </p:nvSpPr>
          <p:spPr>
            <a:xfrm>
              <a:off x="6742406" y="5468251"/>
              <a:ext cx="1385094" cy="464178"/>
            </a:xfrm>
            <a:prstGeom prst="rect">
              <a:avLst/>
            </a:prstGeom>
            <a:solidFill>
              <a:srgbClr val="000000">
                <a:alpha val="10196"/>
              </a:srgbClr>
            </a:solidFill>
          </p:spPr>
          <p:txBody>
            <a:bodyPr wrap="square" rtlCol="0" anchor="ctr">
              <a:noAutofit/>
            </a:bodyPr>
            <a:lstStyle/>
            <a:p>
              <a:pPr algn="ctr"/>
              <a:r>
                <a:rPr lang="en-US" sz="1500" dirty="0">
                  <a:solidFill>
                    <a:srgbClr val="FFFFFF"/>
                  </a:solidFill>
                  <a:ea typeface="Calibri" charset="0"/>
                  <a:cs typeface="Calibri" charset="0"/>
                </a:rPr>
                <a:t>Yes!</a:t>
              </a:r>
            </a:p>
          </p:txBody>
        </p:sp>
        <p:sp>
          <p:nvSpPr>
            <p:cNvPr id="125" name="Rectangle 124"/>
            <p:cNvSpPr/>
            <p:nvPr/>
          </p:nvSpPr>
          <p:spPr>
            <a:xfrm>
              <a:off x="9163919" y="5474098"/>
              <a:ext cx="1388443" cy="464178"/>
            </a:xfrm>
            <a:prstGeom prst="rect">
              <a:avLst/>
            </a:prstGeom>
            <a:solidFill>
              <a:srgbClr val="000000">
                <a:alpha val="10196"/>
              </a:srgbClr>
            </a:solidFill>
          </p:spPr>
          <p:txBody>
            <a:bodyPr wrap="square" rtlCol="0" anchor="ctr">
              <a:noAutofit/>
            </a:bodyPr>
            <a:lstStyle/>
            <a:p>
              <a:pPr algn="ctr"/>
              <a:r>
                <a:rPr lang="en-US" sz="1500" dirty="0">
                  <a:solidFill>
                    <a:srgbClr val="FFFFFF"/>
                  </a:solidFill>
                  <a:ea typeface="Calibri" charset="0"/>
                  <a:cs typeface="Calibri" charset="0"/>
                </a:rPr>
                <a:t>Yes!</a:t>
              </a:r>
            </a:p>
          </p:txBody>
        </p:sp>
        <p:sp>
          <p:nvSpPr>
            <p:cNvPr id="51" name="Rectangle 50"/>
            <p:cNvSpPr/>
            <p:nvPr/>
          </p:nvSpPr>
          <p:spPr>
            <a:xfrm>
              <a:off x="4938968" y="4703185"/>
              <a:ext cx="1385094" cy="464178"/>
            </a:xfrm>
            <a:prstGeom prst="rect">
              <a:avLst/>
            </a:prstGeom>
            <a:solidFill>
              <a:srgbClr val="000000">
                <a:alpha val="10196"/>
              </a:srgbClr>
            </a:solidFill>
          </p:spPr>
          <p:txBody>
            <a:bodyPr wrap="square" rtlCol="0" anchor="ctr">
              <a:noAutofit/>
            </a:bodyPr>
            <a:lstStyle/>
            <a:p>
              <a:pPr algn="ctr"/>
              <a:r>
                <a:rPr lang="en-US" sz="1500" dirty="0">
                  <a:solidFill>
                    <a:srgbClr val="FFFFFF"/>
                  </a:solidFill>
                  <a:ea typeface="Calibri" charset="0"/>
                  <a:cs typeface="Calibri" charset="0"/>
                </a:rPr>
                <a:t>Docker</a:t>
              </a:r>
            </a:p>
          </p:txBody>
        </p:sp>
        <p:sp>
          <p:nvSpPr>
            <p:cNvPr id="56" name="Rectangle 55"/>
            <p:cNvSpPr/>
            <p:nvPr/>
          </p:nvSpPr>
          <p:spPr>
            <a:xfrm>
              <a:off x="3498655" y="3240542"/>
              <a:ext cx="1385094" cy="464178"/>
            </a:xfrm>
            <a:prstGeom prst="rect">
              <a:avLst/>
            </a:prstGeom>
            <a:solidFill>
              <a:srgbClr val="000000">
                <a:alpha val="10196"/>
              </a:srgbClr>
            </a:solidFill>
          </p:spPr>
          <p:txBody>
            <a:bodyPr wrap="square" rtlCol="0" anchor="ctr">
              <a:noAutofit/>
            </a:bodyPr>
            <a:lstStyle/>
            <a:p>
              <a:pPr algn="ctr"/>
              <a:r>
                <a:rPr lang="en-US" sz="1500" dirty="0">
                  <a:solidFill>
                    <a:srgbClr val="FFFFFF"/>
                  </a:solidFill>
                  <a:ea typeface="Calibri" charset="0"/>
                  <a:cs typeface="Calibri" charset="0"/>
                </a:rPr>
                <a:t>Package-Manager</a:t>
              </a:r>
            </a:p>
          </p:txBody>
        </p:sp>
        <p:sp>
          <p:nvSpPr>
            <p:cNvPr id="57" name="Rectangle 56"/>
            <p:cNvSpPr/>
            <p:nvPr/>
          </p:nvSpPr>
          <p:spPr>
            <a:xfrm>
              <a:off x="4939817" y="3237396"/>
              <a:ext cx="1385094" cy="464178"/>
            </a:xfrm>
            <a:prstGeom prst="rect">
              <a:avLst/>
            </a:prstGeom>
            <a:solidFill>
              <a:srgbClr val="000000">
                <a:alpha val="10196"/>
              </a:srgbClr>
            </a:solidFill>
          </p:spPr>
          <p:txBody>
            <a:bodyPr wrap="square" rtlCol="0" anchor="ctr">
              <a:noAutofit/>
            </a:bodyPr>
            <a:lstStyle/>
            <a:p>
              <a:pPr algn="ctr"/>
              <a:r>
                <a:rPr lang="en-US" sz="1500" dirty="0">
                  <a:solidFill>
                    <a:srgbClr val="FFFFFF"/>
                  </a:solidFill>
                  <a:ea typeface="Calibri" charset="0"/>
                  <a:cs typeface="Calibri" charset="0"/>
                </a:rPr>
                <a:t>NuGet</a:t>
              </a:r>
            </a:p>
          </p:txBody>
        </p:sp>
        <p:sp>
          <p:nvSpPr>
            <p:cNvPr id="58" name="Rectangle 57"/>
            <p:cNvSpPr/>
            <p:nvPr/>
          </p:nvSpPr>
          <p:spPr>
            <a:xfrm>
              <a:off x="6742406" y="1850857"/>
              <a:ext cx="1385094" cy="464178"/>
            </a:xfrm>
            <a:prstGeom prst="rect">
              <a:avLst/>
            </a:prstGeom>
            <a:solidFill>
              <a:srgbClr val="000000">
                <a:alpha val="10196"/>
              </a:srgbClr>
            </a:solidFill>
          </p:spPr>
          <p:txBody>
            <a:bodyPr wrap="square" rtlCol="0" anchor="ctr">
              <a:noAutofit/>
            </a:bodyPr>
            <a:lstStyle/>
            <a:p>
              <a:pPr algn="ctr"/>
              <a:r>
                <a:rPr lang="en-US" sz="1500" dirty="0">
                  <a:solidFill>
                    <a:srgbClr val="FFFFFF"/>
                  </a:solidFill>
                  <a:ea typeface="Calibri" charset="0"/>
                  <a:cs typeface="Calibri" charset="0"/>
                </a:rPr>
                <a:t>Apache 2</a:t>
              </a:r>
            </a:p>
          </p:txBody>
        </p:sp>
        <p:sp>
          <p:nvSpPr>
            <p:cNvPr id="62" name="Rectangle 61"/>
            <p:cNvSpPr/>
            <p:nvPr/>
          </p:nvSpPr>
          <p:spPr>
            <a:xfrm>
              <a:off x="9167269" y="1857470"/>
              <a:ext cx="1385094" cy="464178"/>
            </a:xfrm>
            <a:prstGeom prst="rect">
              <a:avLst/>
            </a:prstGeom>
            <a:solidFill>
              <a:srgbClr val="000000">
                <a:alpha val="10196"/>
              </a:srgbClr>
            </a:solidFill>
          </p:spPr>
          <p:txBody>
            <a:bodyPr wrap="square" rtlCol="0" anchor="ctr">
              <a:noAutofit/>
            </a:bodyPr>
            <a:lstStyle/>
            <a:p>
              <a:pPr algn="ctr"/>
              <a:r>
                <a:rPr lang="en-US" sz="1500" dirty="0">
                  <a:solidFill>
                    <a:srgbClr val="FFFFFF"/>
                  </a:solidFill>
                  <a:ea typeface="Calibri" charset="0"/>
                  <a:cs typeface="Calibri" charset="0"/>
                </a:rPr>
                <a:t>Apache 2</a:t>
              </a:r>
            </a:p>
          </p:txBody>
        </p:sp>
      </p:grpSp>
    </p:spTree>
    <p:extLst>
      <p:ext uri="{BB962C8B-B14F-4D97-AF65-F5344CB8AC3E}">
        <p14:creationId xmlns:p14="http://schemas.microsoft.com/office/powerpoint/2010/main" val="970867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FB41C-99CD-490C-9503-08B8A573F418}"/>
              </a:ext>
            </a:extLst>
          </p:cNvPr>
          <p:cNvSpPr>
            <a:spLocks noGrp="1"/>
          </p:cNvSpPr>
          <p:nvPr>
            <p:ph type="title"/>
          </p:nvPr>
        </p:nvSpPr>
        <p:spPr/>
        <p:txBody>
          <a:bodyPr/>
          <a:lstStyle/>
          <a:p>
            <a:r>
              <a:rPr lang="en-US" dirty="0"/>
              <a:t>.NET Framework or .NET Core 🤔</a:t>
            </a:r>
          </a:p>
        </p:txBody>
      </p:sp>
      <p:sp>
        <p:nvSpPr>
          <p:cNvPr id="3" name="Text Placeholder 2">
            <a:extLst>
              <a:ext uri="{FF2B5EF4-FFF2-40B4-BE49-F238E27FC236}">
                <a16:creationId xmlns:a16="http://schemas.microsoft.com/office/drawing/2014/main" id="{128E1A98-7340-4EBE-B0F4-7244EE52D460}"/>
              </a:ext>
            </a:extLst>
          </p:cNvPr>
          <p:cNvSpPr>
            <a:spLocks noGrp="1"/>
          </p:cNvSpPr>
          <p:nvPr>
            <p:ph type="body" sz="quarter" idx="13"/>
          </p:nvPr>
        </p:nvSpPr>
        <p:spPr/>
        <p:txBody>
          <a:bodyPr/>
          <a:lstStyle/>
          <a:p>
            <a:endParaRPr lang="en-US" dirty="0"/>
          </a:p>
        </p:txBody>
      </p:sp>
      <p:sp>
        <p:nvSpPr>
          <p:cNvPr id="4" name="Slide Number Placeholder 3">
            <a:extLst>
              <a:ext uri="{FF2B5EF4-FFF2-40B4-BE49-F238E27FC236}">
                <a16:creationId xmlns:a16="http://schemas.microsoft.com/office/drawing/2014/main" id="{35287CB1-6C51-4596-843B-6DF3F6D8CAD8}"/>
              </a:ext>
            </a:extLst>
          </p:cNvPr>
          <p:cNvSpPr>
            <a:spLocks noGrp="1"/>
          </p:cNvSpPr>
          <p:nvPr>
            <p:ph type="sldNum" sz="quarter" idx="16"/>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FFF257A-30C5-4AFB-911B-BE4CEEA1EA82}"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cs typeface="Segoe UI" panose="020B0502040204020203" pitchFamily="34" charset="0"/>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5" name="Text Placeholder 4">
            <a:extLst>
              <a:ext uri="{FF2B5EF4-FFF2-40B4-BE49-F238E27FC236}">
                <a16:creationId xmlns:a16="http://schemas.microsoft.com/office/drawing/2014/main" id="{86A87946-B9E0-4AE1-B47A-A3EB5B60FF50}"/>
              </a:ext>
            </a:extLst>
          </p:cNvPr>
          <p:cNvSpPr>
            <a:spLocks noGrp="1"/>
          </p:cNvSpPr>
          <p:nvPr>
            <p:ph type="body" sz="quarter" idx="17"/>
          </p:nvPr>
        </p:nvSpPr>
        <p:spPr/>
        <p:txBody>
          <a:bodyPr/>
          <a:lstStyle/>
          <a:p>
            <a:r>
              <a:rPr lang="en-US" dirty="0"/>
              <a:t>Which one to choose for building server apps?</a:t>
            </a:r>
          </a:p>
        </p:txBody>
      </p:sp>
      <p:graphicFrame>
        <p:nvGraphicFramePr>
          <p:cNvPr id="6" name="Content Placeholder 1">
            <a:extLst>
              <a:ext uri="{FF2B5EF4-FFF2-40B4-BE49-F238E27FC236}">
                <a16:creationId xmlns:a16="http://schemas.microsoft.com/office/drawing/2014/main" id="{5E11C31F-4CF3-437E-8C15-BA681217FBE8}"/>
              </a:ext>
            </a:extLst>
          </p:cNvPr>
          <p:cNvGraphicFramePr>
            <a:graphicFrameLocks/>
          </p:cNvGraphicFramePr>
          <p:nvPr>
            <p:extLst>
              <p:ext uri="{D42A27DB-BD31-4B8C-83A1-F6EECF244321}">
                <p14:modId xmlns:p14="http://schemas.microsoft.com/office/powerpoint/2010/main" val="844134130"/>
              </p:ext>
            </p:extLst>
          </p:nvPr>
        </p:nvGraphicFramePr>
        <p:xfrm>
          <a:off x="406400" y="1447800"/>
          <a:ext cx="11252200" cy="4876800"/>
        </p:xfrm>
        <a:graphic>
          <a:graphicData uri="http://schemas.openxmlformats.org/drawingml/2006/table">
            <a:tbl>
              <a:tblPr firstRow="1" bandRow="1">
                <a:tableStyleId>{69012ECD-51FC-41F1-AA8D-1B2483CD663E}</a:tableStyleId>
              </a:tblPr>
              <a:tblGrid>
                <a:gridCol w="5626100">
                  <a:extLst>
                    <a:ext uri="{9D8B030D-6E8A-4147-A177-3AD203B41FA5}">
                      <a16:colId xmlns:a16="http://schemas.microsoft.com/office/drawing/2014/main" val="20001"/>
                    </a:ext>
                  </a:extLst>
                </a:gridCol>
                <a:gridCol w="5626100">
                  <a:extLst>
                    <a:ext uri="{9D8B030D-6E8A-4147-A177-3AD203B41FA5}">
                      <a16:colId xmlns:a16="http://schemas.microsoft.com/office/drawing/2014/main" val="20002"/>
                    </a:ext>
                  </a:extLst>
                </a:gridCol>
              </a:tblGrid>
              <a:tr h="630915">
                <a:tc>
                  <a:txBody>
                    <a:bodyPr/>
                    <a:lstStyle>
                      <a:lvl1pPr marL="0" algn="l" defTabSz="914354" rtl="0" eaLnBrk="1" latinLnBrk="0" hangingPunct="1">
                        <a:defRPr sz="1900" b="1" kern="1200">
                          <a:solidFill>
                            <a:schemeClr val="lt1"/>
                          </a:solidFill>
                          <a:latin typeface="Segoe UI"/>
                        </a:defRPr>
                      </a:lvl1pPr>
                      <a:lvl2pPr marL="457178" algn="l" defTabSz="914354" rtl="0" eaLnBrk="1" latinLnBrk="0" hangingPunct="1">
                        <a:defRPr sz="1900" b="1" kern="1200">
                          <a:solidFill>
                            <a:schemeClr val="lt1"/>
                          </a:solidFill>
                          <a:latin typeface="Segoe UI"/>
                        </a:defRPr>
                      </a:lvl2pPr>
                      <a:lvl3pPr marL="914354" algn="l" defTabSz="914354" rtl="0" eaLnBrk="1" latinLnBrk="0" hangingPunct="1">
                        <a:defRPr sz="1900" b="1" kern="1200">
                          <a:solidFill>
                            <a:schemeClr val="lt1"/>
                          </a:solidFill>
                          <a:latin typeface="Segoe UI"/>
                        </a:defRPr>
                      </a:lvl3pPr>
                      <a:lvl4pPr marL="1371532" algn="l" defTabSz="914354" rtl="0" eaLnBrk="1" latinLnBrk="0" hangingPunct="1">
                        <a:defRPr sz="1900" b="1" kern="1200">
                          <a:solidFill>
                            <a:schemeClr val="lt1"/>
                          </a:solidFill>
                          <a:latin typeface="Segoe UI"/>
                        </a:defRPr>
                      </a:lvl4pPr>
                      <a:lvl5pPr marL="1828709" algn="l" defTabSz="914354" rtl="0" eaLnBrk="1" latinLnBrk="0" hangingPunct="1">
                        <a:defRPr sz="1900" b="1" kern="1200">
                          <a:solidFill>
                            <a:schemeClr val="lt1"/>
                          </a:solidFill>
                          <a:latin typeface="Segoe UI"/>
                        </a:defRPr>
                      </a:lvl5pPr>
                      <a:lvl6pPr marL="2285886" algn="l" defTabSz="914354" rtl="0" eaLnBrk="1" latinLnBrk="0" hangingPunct="1">
                        <a:defRPr sz="1900" b="1" kern="1200">
                          <a:solidFill>
                            <a:schemeClr val="lt1"/>
                          </a:solidFill>
                          <a:latin typeface="Segoe UI"/>
                        </a:defRPr>
                      </a:lvl6pPr>
                      <a:lvl7pPr marL="2743062" algn="l" defTabSz="914354" rtl="0" eaLnBrk="1" latinLnBrk="0" hangingPunct="1">
                        <a:defRPr sz="1900" b="1" kern="1200">
                          <a:solidFill>
                            <a:schemeClr val="lt1"/>
                          </a:solidFill>
                          <a:latin typeface="Segoe UI"/>
                        </a:defRPr>
                      </a:lvl7pPr>
                      <a:lvl8pPr marL="3200240" algn="l" defTabSz="914354" rtl="0" eaLnBrk="1" latinLnBrk="0" hangingPunct="1">
                        <a:defRPr sz="1900" b="1" kern="1200">
                          <a:solidFill>
                            <a:schemeClr val="lt1"/>
                          </a:solidFill>
                          <a:latin typeface="Segoe UI"/>
                        </a:defRPr>
                      </a:lvl8pPr>
                      <a:lvl9pPr marL="3657418" algn="l" defTabSz="914354" rtl="0" eaLnBrk="1" latinLnBrk="0" hangingPunct="1">
                        <a:defRPr sz="1900" b="1" kern="1200">
                          <a:solidFill>
                            <a:schemeClr val="lt1"/>
                          </a:solidFill>
                          <a:latin typeface="Segoe UI"/>
                        </a:defRPr>
                      </a:lvl9pPr>
                    </a:lstStyle>
                    <a:p>
                      <a:r>
                        <a:rPr lang="en-US" sz="2000" dirty="0"/>
                        <a:t>.NET Framework</a:t>
                      </a:r>
                      <a:endParaRPr lang="en-US" sz="2000" dirty="0">
                        <a:latin typeface="Segoe UI" panose="020B0502040204020203" pitchFamily="34" charset="0"/>
                        <a:cs typeface="Segoe UI" panose="020B0502040204020203" pitchFamily="34" charset="0"/>
                      </a:endParaRPr>
                    </a:p>
                  </a:txBody>
                  <a:tcPr anchor="ctr"/>
                </a:tc>
                <a:tc>
                  <a:txBody>
                    <a:bodyPr/>
                    <a:lstStyle>
                      <a:lvl1pPr marL="0" algn="l" defTabSz="914354" rtl="0" eaLnBrk="1" latinLnBrk="0" hangingPunct="1">
                        <a:defRPr sz="1900" b="1" kern="1200">
                          <a:solidFill>
                            <a:schemeClr val="lt1"/>
                          </a:solidFill>
                          <a:latin typeface="Segoe UI"/>
                        </a:defRPr>
                      </a:lvl1pPr>
                      <a:lvl2pPr marL="457178" algn="l" defTabSz="914354" rtl="0" eaLnBrk="1" latinLnBrk="0" hangingPunct="1">
                        <a:defRPr sz="1900" b="1" kern="1200">
                          <a:solidFill>
                            <a:schemeClr val="lt1"/>
                          </a:solidFill>
                          <a:latin typeface="Segoe UI"/>
                        </a:defRPr>
                      </a:lvl2pPr>
                      <a:lvl3pPr marL="914354" algn="l" defTabSz="914354" rtl="0" eaLnBrk="1" latinLnBrk="0" hangingPunct="1">
                        <a:defRPr sz="1900" b="1" kern="1200">
                          <a:solidFill>
                            <a:schemeClr val="lt1"/>
                          </a:solidFill>
                          <a:latin typeface="Segoe UI"/>
                        </a:defRPr>
                      </a:lvl3pPr>
                      <a:lvl4pPr marL="1371532" algn="l" defTabSz="914354" rtl="0" eaLnBrk="1" latinLnBrk="0" hangingPunct="1">
                        <a:defRPr sz="1900" b="1" kern="1200">
                          <a:solidFill>
                            <a:schemeClr val="lt1"/>
                          </a:solidFill>
                          <a:latin typeface="Segoe UI"/>
                        </a:defRPr>
                      </a:lvl4pPr>
                      <a:lvl5pPr marL="1828709" algn="l" defTabSz="914354" rtl="0" eaLnBrk="1" latinLnBrk="0" hangingPunct="1">
                        <a:defRPr sz="1900" b="1" kern="1200">
                          <a:solidFill>
                            <a:schemeClr val="lt1"/>
                          </a:solidFill>
                          <a:latin typeface="Segoe UI"/>
                        </a:defRPr>
                      </a:lvl5pPr>
                      <a:lvl6pPr marL="2285886" algn="l" defTabSz="914354" rtl="0" eaLnBrk="1" latinLnBrk="0" hangingPunct="1">
                        <a:defRPr sz="1900" b="1" kern="1200">
                          <a:solidFill>
                            <a:schemeClr val="lt1"/>
                          </a:solidFill>
                          <a:latin typeface="Segoe UI"/>
                        </a:defRPr>
                      </a:lvl6pPr>
                      <a:lvl7pPr marL="2743062" algn="l" defTabSz="914354" rtl="0" eaLnBrk="1" latinLnBrk="0" hangingPunct="1">
                        <a:defRPr sz="1900" b="1" kern="1200">
                          <a:solidFill>
                            <a:schemeClr val="lt1"/>
                          </a:solidFill>
                          <a:latin typeface="Segoe UI"/>
                        </a:defRPr>
                      </a:lvl7pPr>
                      <a:lvl8pPr marL="3200240" algn="l" defTabSz="914354" rtl="0" eaLnBrk="1" latinLnBrk="0" hangingPunct="1">
                        <a:defRPr sz="1900" b="1" kern="1200">
                          <a:solidFill>
                            <a:schemeClr val="lt1"/>
                          </a:solidFill>
                          <a:latin typeface="Segoe UI"/>
                        </a:defRPr>
                      </a:lvl8pPr>
                      <a:lvl9pPr marL="3657418" algn="l" defTabSz="914354" rtl="0" eaLnBrk="1" latinLnBrk="0" hangingPunct="1">
                        <a:defRPr sz="1900" b="1" kern="1200">
                          <a:solidFill>
                            <a:schemeClr val="lt1"/>
                          </a:solidFill>
                          <a:latin typeface="Segoe UI"/>
                        </a:defRPr>
                      </a:lvl9pPr>
                    </a:lstStyle>
                    <a:p>
                      <a:r>
                        <a:rPr lang="en-US" sz="2000" dirty="0"/>
                        <a:t>.NET Core</a:t>
                      </a:r>
                      <a:endParaRPr lang="en-US" sz="2000" dirty="0">
                        <a:latin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10000"/>
                  </a:ext>
                </a:extLst>
              </a:tr>
              <a:tr h="784380">
                <a:tc>
                  <a:txBody>
                    <a:bodyPr/>
                    <a:lstStyle>
                      <a:lvl1pPr marL="0" algn="l" defTabSz="914354" rtl="0" eaLnBrk="1" latinLnBrk="0" hangingPunct="1">
                        <a:defRPr sz="1900" kern="1200">
                          <a:solidFill>
                            <a:schemeClr val="dk1"/>
                          </a:solidFill>
                          <a:latin typeface="Segoe UI"/>
                        </a:defRPr>
                      </a:lvl1pPr>
                      <a:lvl2pPr marL="457178" algn="l" defTabSz="914354" rtl="0" eaLnBrk="1" latinLnBrk="0" hangingPunct="1">
                        <a:defRPr sz="1900" kern="1200">
                          <a:solidFill>
                            <a:schemeClr val="dk1"/>
                          </a:solidFill>
                          <a:latin typeface="Segoe UI"/>
                        </a:defRPr>
                      </a:lvl2pPr>
                      <a:lvl3pPr marL="914354" algn="l" defTabSz="914354" rtl="0" eaLnBrk="1" latinLnBrk="0" hangingPunct="1">
                        <a:defRPr sz="1900" kern="1200">
                          <a:solidFill>
                            <a:schemeClr val="dk1"/>
                          </a:solidFill>
                          <a:latin typeface="Segoe UI"/>
                        </a:defRPr>
                      </a:lvl3pPr>
                      <a:lvl4pPr marL="1371532" algn="l" defTabSz="914354" rtl="0" eaLnBrk="1" latinLnBrk="0" hangingPunct="1">
                        <a:defRPr sz="1900" kern="1200">
                          <a:solidFill>
                            <a:schemeClr val="dk1"/>
                          </a:solidFill>
                          <a:latin typeface="Segoe UI"/>
                        </a:defRPr>
                      </a:lvl4pPr>
                      <a:lvl5pPr marL="1828709" algn="l" defTabSz="914354" rtl="0" eaLnBrk="1" latinLnBrk="0" hangingPunct="1">
                        <a:defRPr sz="1900" kern="1200">
                          <a:solidFill>
                            <a:schemeClr val="dk1"/>
                          </a:solidFill>
                          <a:latin typeface="Segoe UI"/>
                        </a:defRPr>
                      </a:lvl5pPr>
                      <a:lvl6pPr marL="2285886" algn="l" defTabSz="914354" rtl="0" eaLnBrk="1" latinLnBrk="0" hangingPunct="1">
                        <a:defRPr sz="1900" kern="1200">
                          <a:solidFill>
                            <a:schemeClr val="dk1"/>
                          </a:solidFill>
                          <a:latin typeface="Segoe UI"/>
                        </a:defRPr>
                      </a:lvl6pPr>
                      <a:lvl7pPr marL="2743062" algn="l" defTabSz="914354" rtl="0" eaLnBrk="1" latinLnBrk="0" hangingPunct="1">
                        <a:defRPr sz="1900" kern="1200">
                          <a:solidFill>
                            <a:schemeClr val="dk1"/>
                          </a:solidFill>
                          <a:latin typeface="Segoe UI"/>
                        </a:defRPr>
                      </a:lvl7pPr>
                      <a:lvl8pPr marL="3200240" algn="l" defTabSz="914354" rtl="0" eaLnBrk="1" latinLnBrk="0" hangingPunct="1">
                        <a:defRPr sz="1900" kern="1200">
                          <a:solidFill>
                            <a:schemeClr val="dk1"/>
                          </a:solidFill>
                          <a:latin typeface="Segoe UI"/>
                        </a:defRPr>
                      </a:lvl8pPr>
                      <a:lvl9pPr marL="3657418" algn="l" defTabSz="914354" rtl="0" eaLnBrk="1" latinLnBrk="0" hangingPunct="1">
                        <a:defRPr sz="1900" kern="1200">
                          <a:solidFill>
                            <a:schemeClr val="dk1"/>
                          </a:solidFill>
                          <a:latin typeface="Segoe UI"/>
                        </a:defRPr>
                      </a:lvl9pPr>
                    </a:lstStyle>
                    <a:p>
                      <a:pPr algn="l"/>
                      <a:r>
                        <a:rPr lang="en-US" sz="2000" dirty="0"/>
                        <a:t>Current application runs on .NET framework. Recommended to extend it instead of migrating.</a:t>
                      </a:r>
                      <a:endParaRPr lang="en-US" sz="2000" dirty="0">
                        <a:latin typeface="Segoe UI" panose="020B0502040204020203" pitchFamily="34" charset="0"/>
                        <a:cs typeface="Segoe UI" panose="020B0502040204020203" pitchFamily="34" charset="0"/>
                      </a:endParaRPr>
                    </a:p>
                  </a:txBody>
                  <a:tcPr anchor="ctr"/>
                </a:tc>
                <a:tc>
                  <a:txBody>
                    <a:bodyPr/>
                    <a:lstStyle>
                      <a:lvl1pPr marL="0" algn="l" defTabSz="914354" rtl="0" eaLnBrk="1" latinLnBrk="0" hangingPunct="1">
                        <a:defRPr sz="1900" kern="1200">
                          <a:solidFill>
                            <a:schemeClr val="dk1"/>
                          </a:solidFill>
                          <a:latin typeface="Segoe UI"/>
                        </a:defRPr>
                      </a:lvl1pPr>
                      <a:lvl2pPr marL="457178" algn="l" defTabSz="914354" rtl="0" eaLnBrk="1" latinLnBrk="0" hangingPunct="1">
                        <a:defRPr sz="1900" kern="1200">
                          <a:solidFill>
                            <a:schemeClr val="dk1"/>
                          </a:solidFill>
                          <a:latin typeface="Segoe UI"/>
                        </a:defRPr>
                      </a:lvl2pPr>
                      <a:lvl3pPr marL="914354" algn="l" defTabSz="914354" rtl="0" eaLnBrk="1" latinLnBrk="0" hangingPunct="1">
                        <a:defRPr sz="1900" kern="1200">
                          <a:solidFill>
                            <a:schemeClr val="dk1"/>
                          </a:solidFill>
                          <a:latin typeface="Segoe UI"/>
                        </a:defRPr>
                      </a:lvl3pPr>
                      <a:lvl4pPr marL="1371532" algn="l" defTabSz="914354" rtl="0" eaLnBrk="1" latinLnBrk="0" hangingPunct="1">
                        <a:defRPr sz="1900" kern="1200">
                          <a:solidFill>
                            <a:schemeClr val="dk1"/>
                          </a:solidFill>
                          <a:latin typeface="Segoe UI"/>
                        </a:defRPr>
                      </a:lvl4pPr>
                      <a:lvl5pPr marL="1828709" algn="l" defTabSz="914354" rtl="0" eaLnBrk="1" latinLnBrk="0" hangingPunct="1">
                        <a:defRPr sz="1900" kern="1200">
                          <a:solidFill>
                            <a:schemeClr val="dk1"/>
                          </a:solidFill>
                          <a:latin typeface="Segoe UI"/>
                        </a:defRPr>
                      </a:lvl5pPr>
                      <a:lvl6pPr marL="2285886" algn="l" defTabSz="914354" rtl="0" eaLnBrk="1" latinLnBrk="0" hangingPunct="1">
                        <a:defRPr sz="1900" kern="1200">
                          <a:solidFill>
                            <a:schemeClr val="dk1"/>
                          </a:solidFill>
                          <a:latin typeface="Segoe UI"/>
                        </a:defRPr>
                      </a:lvl6pPr>
                      <a:lvl7pPr marL="2743062" algn="l" defTabSz="914354" rtl="0" eaLnBrk="1" latinLnBrk="0" hangingPunct="1">
                        <a:defRPr sz="1900" kern="1200">
                          <a:solidFill>
                            <a:schemeClr val="dk1"/>
                          </a:solidFill>
                          <a:latin typeface="Segoe UI"/>
                        </a:defRPr>
                      </a:lvl7pPr>
                      <a:lvl8pPr marL="3200240" algn="l" defTabSz="914354" rtl="0" eaLnBrk="1" latinLnBrk="0" hangingPunct="1">
                        <a:defRPr sz="1900" kern="1200">
                          <a:solidFill>
                            <a:schemeClr val="dk1"/>
                          </a:solidFill>
                          <a:latin typeface="Segoe UI"/>
                        </a:defRPr>
                      </a:lvl8pPr>
                      <a:lvl9pPr marL="3657418" algn="l" defTabSz="914354" rtl="0" eaLnBrk="1" latinLnBrk="0" hangingPunct="1">
                        <a:defRPr sz="1900" kern="1200">
                          <a:solidFill>
                            <a:schemeClr val="dk1"/>
                          </a:solidFill>
                          <a:latin typeface="Segoe UI"/>
                        </a:defRPr>
                      </a:lvl9pPr>
                    </a:lstStyle>
                    <a:p>
                      <a:pPr algn="l"/>
                      <a:r>
                        <a:rPr lang="en-US" sz="2000" dirty="0"/>
                        <a:t>Cross-platform needs</a:t>
                      </a:r>
                      <a:endParaRPr lang="en-US" sz="2000" dirty="0">
                        <a:solidFill>
                          <a:schemeClr val="dk1"/>
                        </a:solidFill>
                        <a:latin typeface="Segoe UI" panose="020B0502040204020203" pitchFamily="34" charset="0"/>
                        <a:ea typeface="+mn-ea"/>
                        <a:cs typeface="Segoe UI" panose="020B0502040204020203" pitchFamily="34" charset="0"/>
                      </a:endParaRPr>
                    </a:p>
                  </a:txBody>
                  <a:tcPr anchor="ctr"/>
                </a:tc>
                <a:extLst>
                  <a:ext uri="{0D108BD9-81ED-4DB2-BD59-A6C34878D82A}">
                    <a16:rowId xmlns:a16="http://schemas.microsoft.com/office/drawing/2014/main" val="10001"/>
                  </a:ext>
                </a:extLst>
              </a:tr>
              <a:tr h="784380">
                <a:tc>
                  <a:txBody>
                    <a:bodyPr/>
                    <a:lstStyle>
                      <a:lvl1pPr marL="0" algn="l" defTabSz="914354" rtl="0" eaLnBrk="1" latinLnBrk="0" hangingPunct="1">
                        <a:defRPr sz="1900" kern="1200">
                          <a:solidFill>
                            <a:schemeClr val="dk1"/>
                          </a:solidFill>
                          <a:latin typeface="Segoe UI"/>
                        </a:defRPr>
                      </a:lvl1pPr>
                      <a:lvl2pPr marL="457178" algn="l" defTabSz="914354" rtl="0" eaLnBrk="1" latinLnBrk="0" hangingPunct="1">
                        <a:defRPr sz="1900" kern="1200">
                          <a:solidFill>
                            <a:schemeClr val="dk1"/>
                          </a:solidFill>
                          <a:latin typeface="Segoe UI"/>
                        </a:defRPr>
                      </a:lvl2pPr>
                      <a:lvl3pPr marL="914354" algn="l" defTabSz="914354" rtl="0" eaLnBrk="1" latinLnBrk="0" hangingPunct="1">
                        <a:defRPr sz="1900" kern="1200">
                          <a:solidFill>
                            <a:schemeClr val="dk1"/>
                          </a:solidFill>
                          <a:latin typeface="Segoe UI"/>
                        </a:defRPr>
                      </a:lvl3pPr>
                      <a:lvl4pPr marL="1371532" algn="l" defTabSz="914354" rtl="0" eaLnBrk="1" latinLnBrk="0" hangingPunct="1">
                        <a:defRPr sz="1900" kern="1200">
                          <a:solidFill>
                            <a:schemeClr val="dk1"/>
                          </a:solidFill>
                          <a:latin typeface="Segoe UI"/>
                        </a:defRPr>
                      </a:lvl4pPr>
                      <a:lvl5pPr marL="1828709" algn="l" defTabSz="914354" rtl="0" eaLnBrk="1" latinLnBrk="0" hangingPunct="1">
                        <a:defRPr sz="1900" kern="1200">
                          <a:solidFill>
                            <a:schemeClr val="dk1"/>
                          </a:solidFill>
                          <a:latin typeface="Segoe UI"/>
                        </a:defRPr>
                      </a:lvl5pPr>
                      <a:lvl6pPr marL="2285886" algn="l" defTabSz="914354" rtl="0" eaLnBrk="1" latinLnBrk="0" hangingPunct="1">
                        <a:defRPr sz="1900" kern="1200">
                          <a:solidFill>
                            <a:schemeClr val="dk1"/>
                          </a:solidFill>
                          <a:latin typeface="Segoe UI"/>
                        </a:defRPr>
                      </a:lvl6pPr>
                      <a:lvl7pPr marL="2743062" algn="l" defTabSz="914354" rtl="0" eaLnBrk="1" latinLnBrk="0" hangingPunct="1">
                        <a:defRPr sz="1900" kern="1200">
                          <a:solidFill>
                            <a:schemeClr val="dk1"/>
                          </a:solidFill>
                          <a:latin typeface="Segoe UI"/>
                        </a:defRPr>
                      </a:lvl7pPr>
                      <a:lvl8pPr marL="3200240" algn="l" defTabSz="914354" rtl="0" eaLnBrk="1" latinLnBrk="0" hangingPunct="1">
                        <a:defRPr sz="1900" kern="1200">
                          <a:solidFill>
                            <a:schemeClr val="dk1"/>
                          </a:solidFill>
                          <a:latin typeface="Segoe UI"/>
                        </a:defRPr>
                      </a:lvl8pPr>
                      <a:lvl9pPr marL="3657418" algn="l" defTabSz="914354" rtl="0" eaLnBrk="1" latinLnBrk="0" hangingPunct="1">
                        <a:defRPr sz="1900" kern="1200">
                          <a:solidFill>
                            <a:schemeClr val="dk1"/>
                          </a:solidFill>
                          <a:latin typeface="Segoe UI"/>
                        </a:defRPr>
                      </a:lvl9pPr>
                    </a:lstStyle>
                    <a:p>
                      <a:pPr algn="l"/>
                      <a:r>
                        <a:rPr lang="en-US" sz="2000" dirty="0"/>
                        <a:t>Need 3</a:t>
                      </a:r>
                      <a:r>
                        <a:rPr lang="en-US" sz="2000" baseline="30000" dirty="0"/>
                        <a:t>rd</a:t>
                      </a:r>
                      <a:r>
                        <a:rPr lang="en-US" sz="2000" dirty="0"/>
                        <a:t> party libraries not available on .NET Core</a:t>
                      </a:r>
                      <a:endParaRPr lang="en-US" sz="2000" dirty="0">
                        <a:solidFill>
                          <a:schemeClr val="dk1"/>
                        </a:solidFill>
                        <a:latin typeface="Segoe UI" panose="020B0502040204020203" pitchFamily="34" charset="0"/>
                        <a:ea typeface="+mn-ea"/>
                        <a:cs typeface="Segoe UI" panose="020B0502040204020203" pitchFamily="34" charset="0"/>
                      </a:endParaRPr>
                    </a:p>
                  </a:txBody>
                  <a:tcPr anchor="ctr"/>
                </a:tc>
                <a:tc>
                  <a:txBody>
                    <a:bodyPr/>
                    <a:lstStyle>
                      <a:lvl1pPr marL="0" algn="l" defTabSz="914354" rtl="0" eaLnBrk="1" latinLnBrk="0" hangingPunct="1">
                        <a:defRPr sz="1900" kern="1200">
                          <a:solidFill>
                            <a:schemeClr val="dk1"/>
                          </a:solidFill>
                          <a:latin typeface="Segoe UI"/>
                        </a:defRPr>
                      </a:lvl1pPr>
                      <a:lvl2pPr marL="457178" algn="l" defTabSz="914354" rtl="0" eaLnBrk="1" latinLnBrk="0" hangingPunct="1">
                        <a:defRPr sz="1900" kern="1200">
                          <a:solidFill>
                            <a:schemeClr val="dk1"/>
                          </a:solidFill>
                          <a:latin typeface="Segoe UI"/>
                        </a:defRPr>
                      </a:lvl2pPr>
                      <a:lvl3pPr marL="914354" algn="l" defTabSz="914354" rtl="0" eaLnBrk="1" latinLnBrk="0" hangingPunct="1">
                        <a:defRPr sz="1900" kern="1200">
                          <a:solidFill>
                            <a:schemeClr val="dk1"/>
                          </a:solidFill>
                          <a:latin typeface="Segoe UI"/>
                        </a:defRPr>
                      </a:lvl3pPr>
                      <a:lvl4pPr marL="1371532" algn="l" defTabSz="914354" rtl="0" eaLnBrk="1" latinLnBrk="0" hangingPunct="1">
                        <a:defRPr sz="1900" kern="1200">
                          <a:solidFill>
                            <a:schemeClr val="dk1"/>
                          </a:solidFill>
                          <a:latin typeface="Segoe UI"/>
                        </a:defRPr>
                      </a:lvl4pPr>
                      <a:lvl5pPr marL="1828709" algn="l" defTabSz="914354" rtl="0" eaLnBrk="1" latinLnBrk="0" hangingPunct="1">
                        <a:defRPr sz="1900" kern="1200">
                          <a:solidFill>
                            <a:schemeClr val="dk1"/>
                          </a:solidFill>
                          <a:latin typeface="Segoe UI"/>
                        </a:defRPr>
                      </a:lvl5pPr>
                      <a:lvl6pPr marL="2285886" algn="l" defTabSz="914354" rtl="0" eaLnBrk="1" latinLnBrk="0" hangingPunct="1">
                        <a:defRPr sz="1900" kern="1200">
                          <a:solidFill>
                            <a:schemeClr val="dk1"/>
                          </a:solidFill>
                          <a:latin typeface="Segoe UI"/>
                        </a:defRPr>
                      </a:lvl6pPr>
                      <a:lvl7pPr marL="2743062" algn="l" defTabSz="914354" rtl="0" eaLnBrk="1" latinLnBrk="0" hangingPunct="1">
                        <a:defRPr sz="1900" kern="1200">
                          <a:solidFill>
                            <a:schemeClr val="dk1"/>
                          </a:solidFill>
                          <a:latin typeface="Segoe UI"/>
                        </a:defRPr>
                      </a:lvl7pPr>
                      <a:lvl8pPr marL="3200240" algn="l" defTabSz="914354" rtl="0" eaLnBrk="1" latinLnBrk="0" hangingPunct="1">
                        <a:defRPr sz="1900" kern="1200">
                          <a:solidFill>
                            <a:schemeClr val="dk1"/>
                          </a:solidFill>
                          <a:latin typeface="Segoe UI"/>
                        </a:defRPr>
                      </a:lvl8pPr>
                      <a:lvl9pPr marL="3657418" algn="l" defTabSz="914354" rtl="0" eaLnBrk="1" latinLnBrk="0" hangingPunct="1">
                        <a:defRPr sz="1900" kern="1200">
                          <a:solidFill>
                            <a:schemeClr val="dk1"/>
                          </a:solidFill>
                          <a:latin typeface="Segoe UI"/>
                        </a:defRPr>
                      </a:lvl9pPr>
                    </a:lstStyle>
                    <a:p>
                      <a:pPr algn="l"/>
                      <a:r>
                        <a:rPr lang="en-US" sz="2000" dirty="0"/>
                        <a:t>Targeting microservices</a:t>
                      </a:r>
                      <a:endParaRPr lang="en-US" sz="2000" dirty="0">
                        <a:solidFill>
                          <a:schemeClr val="dk1"/>
                        </a:solidFill>
                        <a:latin typeface="Segoe UI" panose="020B0502040204020203" pitchFamily="34" charset="0"/>
                        <a:ea typeface="+mn-ea"/>
                        <a:cs typeface="Segoe UI" panose="020B0502040204020203" pitchFamily="34" charset="0"/>
                      </a:endParaRPr>
                    </a:p>
                  </a:txBody>
                  <a:tcPr anchor="ctr"/>
                </a:tc>
                <a:extLst>
                  <a:ext uri="{0D108BD9-81ED-4DB2-BD59-A6C34878D82A}">
                    <a16:rowId xmlns:a16="http://schemas.microsoft.com/office/drawing/2014/main" val="10002"/>
                  </a:ext>
                </a:extLst>
              </a:tr>
              <a:tr h="784380">
                <a:tc>
                  <a:txBody>
                    <a:bodyPr/>
                    <a:lstStyle>
                      <a:lvl1pPr marL="0" algn="l" defTabSz="914354" rtl="0" eaLnBrk="1" latinLnBrk="0" hangingPunct="1">
                        <a:defRPr sz="1900" kern="1200">
                          <a:solidFill>
                            <a:schemeClr val="dk1"/>
                          </a:solidFill>
                          <a:latin typeface="Segoe UI"/>
                        </a:defRPr>
                      </a:lvl1pPr>
                      <a:lvl2pPr marL="457178" algn="l" defTabSz="914354" rtl="0" eaLnBrk="1" latinLnBrk="0" hangingPunct="1">
                        <a:defRPr sz="1900" kern="1200">
                          <a:solidFill>
                            <a:schemeClr val="dk1"/>
                          </a:solidFill>
                          <a:latin typeface="Segoe UI"/>
                        </a:defRPr>
                      </a:lvl2pPr>
                      <a:lvl3pPr marL="914354" algn="l" defTabSz="914354" rtl="0" eaLnBrk="1" latinLnBrk="0" hangingPunct="1">
                        <a:defRPr sz="1900" kern="1200">
                          <a:solidFill>
                            <a:schemeClr val="dk1"/>
                          </a:solidFill>
                          <a:latin typeface="Segoe UI"/>
                        </a:defRPr>
                      </a:lvl3pPr>
                      <a:lvl4pPr marL="1371532" algn="l" defTabSz="914354" rtl="0" eaLnBrk="1" latinLnBrk="0" hangingPunct="1">
                        <a:defRPr sz="1900" kern="1200">
                          <a:solidFill>
                            <a:schemeClr val="dk1"/>
                          </a:solidFill>
                          <a:latin typeface="Segoe UI"/>
                        </a:defRPr>
                      </a:lvl4pPr>
                      <a:lvl5pPr marL="1828709" algn="l" defTabSz="914354" rtl="0" eaLnBrk="1" latinLnBrk="0" hangingPunct="1">
                        <a:defRPr sz="1900" kern="1200">
                          <a:solidFill>
                            <a:schemeClr val="dk1"/>
                          </a:solidFill>
                          <a:latin typeface="Segoe UI"/>
                        </a:defRPr>
                      </a:lvl5pPr>
                      <a:lvl6pPr marL="2285886" algn="l" defTabSz="914354" rtl="0" eaLnBrk="1" latinLnBrk="0" hangingPunct="1">
                        <a:defRPr sz="1900" kern="1200">
                          <a:solidFill>
                            <a:schemeClr val="dk1"/>
                          </a:solidFill>
                          <a:latin typeface="Segoe UI"/>
                        </a:defRPr>
                      </a:lvl6pPr>
                      <a:lvl7pPr marL="2743062" algn="l" defTabSz="914354" rtl="0" eaLnBrk="1" latinLnBrk="0" hangingPunct="1">
                        <a:defRPr sz="1900" kern="1200">
                          <a:solidFill>
                            <a:schemeClr val="dk1"/>
                          </a:solidFill>
                          <a:latin typeface="Segoe UI"/>
                        </a:defRPr>
                      </a:lvl7pPr>
                      <a:lvl8pPr marL="3200240" algn="l" defTabSz="914354" rtl="0" eaLnBrk="1" latinLnBrk="0" hangingPunct="1">
                        <a:defRPr sz="1900" kern="1200">
                          <a:solidFill>
                            <a:schemeClr val="dk1"/>
                          </a:solidFill>
                          <a:latin typeface="Segoe UI"/>
                        </a:defRPr>
                      </a:lvl8pPr>
                      <a:lvl9pPr marL="3657418" algn="l" defTabSz="914354" rtl="0" eaLnBrk="1" latinLnBrk="0" hangingPunct="1">
                        <a:defRPr sz="1900" kern="1200">
                          <a:solidFill>
                            <a:schemeClr val="dk1"/>
                          </a:solidFill>
                          <a:latin typeface="Segoe UI"/>
                        </a:defRPr>
                      </a:lvl9pPr>
                    </a:lstStyle>
                    <a:p>
                      <a:pPr algn="l"/>
                      <a:r>
                        <a:rPr lang="en-US" sz="2000" dirty="0"/>
                        <a:t>Need .NET technologies not available on .NET Core</a:t>
                      </a:r>
                      <a:endParaRPr lang="en-US" sz="2000" dirty="0">
                        <a:solidFill>
                          <a:schemeClr val="dk1"/>
                        </a:solidFill>
                        <a:latin typeface="Segoe UI" panose="020B0502040204020203" pitchFamily="34" charset="0"/>
                        <a:ea typeface="+mn-ea"/>
                        <a:cs typeface="Segoe UI" panose="020B0502040204020203" pitchFamily="34" charset="0"/>
                      </a:endParaRPr>
                    </a:p>
                  </a:txBody>
                  <a:tcPr anchor="ctr"/>
                </a:tc>
                <a:tc>
                  <a:txBody>
                    <a:bodyPr/>
                    <a:lstStyle>
                      <a:lvl1pPr marL="0" algn="l" defTabSz="914354" rtl="0" eaLnBrk="1" latinLnBrk="0" hangingPunct="1">
                        <a:defRPr sz="1900" kern="1200">
                          <a:solidFill>
                            <a:schemeClr val="dk1"/>
                          </a:solidFill>
                          <a:latin typeface="Segoe UI"/>
                        </a:defRPr>
                      </a:lvl1pPr>
                      <a:lvl2pPr marL="457178" algn="l" defTabSz="914354" rtl="0" eaLnBrk="1" latinLnBrk="0" hangingPunct="1">
                        <a:defRPr sz="1900" kern="1200">
                          <a:solidFill>
                            <a:schemeClr val="dk1"/>
                          </a:solidFill>
                          <a:latin typeface="Segoe UI"/>
                        </a:defRPr>
                      </a:lvl2pPr>
                      <a:lvl3pPr marL="914354" algn="l" defTabSz="914354" rtl="0" eaLnBrk="1" latinLnBrk="0" hangingPunct="1">
                        <a:defRPr sz="1900" kern="1200">
                          <a:solidFill>
                            <a:schemeClr val="dk1"/>
                          </a:solidFill>
                          <a:latin typeface="Segoe UI"/>
                        </a:defRPr>
                      </a:lvl3pPr>
                      <a:lvl4pPr marL="1371532" algn="l" defTabSz="914354" rtl="0" eaLnBrk="1" latinLnBrk="0" hangingPunct="1">
                        <a:defRPr sz="1900" kern="1200">
                          <a:solidFill>
                            <a:schemeClr val="dk1"/>
                          </a:solidFill>
                          <a:latin typeface="Segoe UI"/>
                        </a:defRPr>
                      </a:lvl4pPr>
                      <a:lvl5pPr marL="1828709" algn="l" defTabSz="914354" rtl="0" eaLnBrk="1" latinLnBrk="0" hangingPunct="1">
                        <a:defRPr sz="1900" kern="1200">
                          <a:solidFill>
                            <a:schemeClr val="dk1"/>
                          </a:solidFill>
                          <a:latin typeface="Segoe UI"/>
                        </a:defRPr>
                      </a:lvl5pPr>
                      <a:lvl6pPr marL="2285886" algn="l" defTabSz="914354" rtl="0" eaLnBrk="1" latinLnBrk="0" hangingPunct="1">
                        <a:defRPr sz="1900" kern="1200">
                          <a:solidFill>
                            <a:schemeClr val="dk1"/>
                          </a:solidFill>
                          <a:latin typeface="Segoe UI"/>
                        </a:defRPr>
                      </a:lvl6pPr>
                      <a:lvl7pPr marL="2743062" algn="l" defTabSz="914354" rtl="0" eaLnBrk="1" latinLnBrk="0" hangingPunct="1">
                        <a:defRPr sz="1900" kern="1200">
                          <a:solidFill>
                            <a:schemeClr val="dk1"/>
                          </a:solidFill>
                          <a:latin typeface="Segoe UI"/>
                        </a:defRPr>
                      </a:lvl7pPr>
                      <a:lvl8pPr marL="3200240" algn="l" defTabSz="914354" rtl="0" eaLnBrk="1" latinLnBrk="0" hangingPunct="1">
                        <a:defRPr sz="1900" kern="1200">
                          <a:solidFill>
                            <a:schemeClr val="dk1"/>
                          </a:solidFill>
                          <a:latin typeface="Segoe UI"/>
                        </a:defRPr>
                      </a:lvl8pPr>
                      <a:lvl9pPr marL="3657418" algn="l" defTabSz="914354" rtl="0" eaLnBrk="1" latinLnBrk="0" hangingPunct="1">
                        <a:defRPr sz="1900" kern="1200">
                          <a:solidFill>
                            <a:schemeClr val="dk1"/>
                          </a:solidFill>
                          <a:latin typeface="Segoe UI"/>
                        </a:defRPr>
                      </a:lvl9pPr>
                    </a:lstStyle>
                    <a:p>
                      <a:pPr algn="l"/>
                      <a:r>
                        <a:rPr lang="en-US" sz="2000" dirty="0"/>
                        <a:t>Using Docker containers</a:t>
                      </a:r>
                      <a:endParaRPr lang="en-US" sz="2000" dirty="0">
                        <a:solidFill>
                          <a:schemeClr val="dk1"/>
                        </a:solidFill>
                        <a:latin typeface="Segoe UI" panose="020B0502040204020203" pitchFamily="34" charset="0"/>
                        <a:ea typeface="+mn-ea"/>
                        <a:cs typeface="Segoe UI" panose="020B0502040204020203" pitchFamily="34" charset="0"/>
                      </a:endParaRPr>
                    </a:p>
                  </a:txBody>
                  <a:tcPr anchor="ctr"/>
                </a:tc>
                <a:extLst>
                  <a:ext uri="{0D108BD9-81ED-4DB2-BD59-A6C34878D82A}">
                    <a16:rowId xmlns:a16="http://schemas.microsoft.com/office/drawing/2014/main" val="10003"/>
                  </a:ext>
                </a:extLst>
              </a:tr>
              <a:tr h="630915">
                <a:tc>
                  <a:txBody>
                    <a:bodyPr/>
                    <a:lstStyle>
                      <a:lvl1pPr marL="0" algn="l" defTabSz="914354" rtl="0" eaLnBrk="1" latinLnBrk="0" hangingPunct="1">
                        <a:defRPr sz="1900" kern="1200">
                          <a:solidFill>
                            <a:schemeClr val="dk1"/>
                          </a:solidFill>
                          <a:latin typeface="Segoe UI"/>
                        </a:defRPr>
                      </a:lvl1pPr>
                      <a:lvl2pPr marL="457178" algn="l" defTabSz="914354" rtl="0" eaLnBrk="1" latinLnBrk="0" hangingPunct="1">
                        <a:defRPr sz="1900" kern="1200">
                          <a:solidFill>
                            <a:schemeClr val="dk1"/>
                          </a:solidFill>
                          <a:latin typeface="Segoe UI"/>
                        </a:defRPr>
                      </a:lvl2pPr>
                      <a:lvl3pPr marL="914354" algn="l" defTabSz="914354" rtl="0" eaLnBrk="1" latinLnBrk="0" hangingPunct="1">
                        <a:defRPr sz="1900" kern="1200">
                          <a:solidFill>
                            <a:schemeClr val="dk1"/>
                          </a:solidFill>
                          <a:latin typeface="Segoe UI"/>
                        </a:defRPr>
                      </a:lvl3pPr>
                      <a:lvl4pPr marL="1371532" algn="l" defTabSz="914354" rtl="0" eaLnBrk="1" latinLnBrk="0" hangingPunct="1">
                        <a:defRPr sz="1900" kern="1200">
                          <a:solidFill>
                            <a:schemeClr val="dk1"/>
                          </a:solidFill>
                          <a:latin typeface="Segoe UI"/>
                        </a:defRPr>
                      </a:lvl4pPr>
                      <a:lvl5pPr marL="1828709" algn="l" defTabSz="914354" rtl="0" eaLnBrk="1" latinLnBrk="0" hangingPunct="1">
                        <a:defRPr sz="1900" kern="1200">
                          <a:solidFill>
                            <a:schemeClr val="dk1"/>
                          </a:solidFill>
                          <a:latin typeface="Segoe UI"/>
                        </a:defRPr>
                      </a:lvl5pPr>
                      <a:lvl6pPr marL="2285886" algn="l" defTabSz="914354" rtl="0" eaLnBrk="1" latinLnBrk="0" hangingPunct="1">
                        <a:defRPr sz="1900" kern="1200">
                          <a:solidFill>
                            <a:schemeClr val="dk1"/>
                          </a:solidFill>
                          <a:latin typeface="Segoe UI"/>
                        </a:defRPr>
                      </a:lvl6pPr>
                      <a:lvl7pPr marL="2743062" algn="l" defTabSz="914354" rtl="0" eaLnBrk="1" latinLnBrk="0" hangingPunct="1">
                        <a:defRPr sz="1900" kern="1200">
                          <a:solidFill>
                            <a:schemeClr val="dk1"/>
                          </a:solidFill>
                          <a:latin typeface="Segoe UI"/>
                        </a:defRPr>
                      </a:lvl7pPr>
                      <a:lvl8pPr marL="3200240" algn="l" defTabSz="914354" rtl="0" eaLnBrk="1" latinLnBrk="0" hangingPunct="1">
                        <a:defRPr sz="1900" kern="1200">
                          <a:solidFill>
                            <a:schemeClr val="dk1"/>
                          </a:solidFill>
                          <a:latin typeface="Segoe UI"/>
                        </a:defRPr>
                      </a:lvl8pPr>
                      <a:lvl9pPr marL="3657418" algn="l" defTabSz="914354" rtl="0" eaLnBrk="1" latinLnBrk="0" hangingPunct="1">
                        <a:defRPr sz="1900" kern="1200">
                          <a:solidFill>
                            <a:schemeClr val="dk1"/>
                          </a:solidFill>
                          <a:latin typeface="Segoe UI"/>
                        </a:defRPr>
                      </a:lvl9pPr>
                    </a:lstStyle>
                    <a:p>
                      <a:pPr algn="l"/>
                      <a:r>
                        <a:rPr lang="en-US" sz="2000" dirty="0"/>
                        <a:t>Need a platform not supported by .NET Core</a:t>
                      </a:r>
                      <a:endParaRPr lang="en-US" sz="2000" dirty="0">
                        <a:solidFill>
                          <a:schemeClr val="dk1"/>
                        </a:solidFill>
                        <a:latin typeface="Segoe UI" panose="020B0502040204020203" pitchFamily="34" charset="0"/>
                        <a:ea typeface="+mn-ea"/>
                        <a:cs typeface="Segoe UI" panose="020B0502040204020203" pitchFamily="34" charset="0"/>
                      </a:endParaRPr>
                    </a:p>
                  </a:txBody>
                  <a:tcPr anchor="ctr"/>
                </a:tc>
                <a:tc>
                  <a:txBody>
                    <a:bodyPr/>
                    <a:lstStyle>
                      <a:lvl1pPr marL="0" algn="l" defTabSz="914354" rtl="0" eaLnBrk="1" latinLnBrk="0" hangingPunct="1">
                        <a:defRPr sz="1900" kern="1200">
                          <a:solidFill>
                            <a:schemeClr val="dk1"/>
                          </a:solidFill>
                          <a:latin typeface="Segoe UI"/>
                        </a:defRPr>
                      </a:lvl1pPr>
                      <a:lvl2pPr marL="457178" algn="l" defTabSz="914354" rtl="0" eaLnBrk="1" latinLnBrk="0" hangingPunct="1">
                        <a:defRPr sz="1900" kern="1200">
                          <a:solidFill>
                            <a:schemeClr val="dk1"/>
                          </a:solidFill>
                          <a:latin typeface="Segoe UI"/>
                        </a:defRPr>
                      </a:lvl2pPr>
                      <a:lvl3pPr marL="914354" algn="l" defTabSz="914354" rtl="0" eaLnBrk="1" latinLnBrk="0" hangingPunct="1">
                        <a:defRPr sz="1900" kern="1200">
                          <a:solidFill>
                            <a:schemeClr val="dk1"/>
                          </a:solidFill>
                          <a:latin typeface="Segoe UI"/>
                        </a:defRPr>
                      </a:lvl3pPr>
                      <a:lvl4pPr marL="1371532" algn="l" defTabSz="914354" rtl="0" eaLnBrk="1" latinLnBrk="0" hangingPunct="1">
                        <a:defRPr sz="1900" kern="1200">
                          <a:solidFill>
                            <a:schemeClr val="dk1"/>
                          </a:solidFill>
                          <a:latin typeface="Segoe UI"/>
                        </a:defRPr>
                      </a:lvl4pPr>
                      <a:lvl5pPr marL="1828709" algn="l" defTabSz="914354" rtl="0" eaLnBrk="1" latinLnBrk="0" hangingPunct="1">
                        <a:defRPr sz="1900" kern="1200">
                          <a:solidFill>
                            <a:schemeClr val="dk1"/>
                          </a:solidFill>
                          <a:latin typeface="Segoe UI"/>
                        </a:defRPr>
                      </a:lvl5pPr>
                      <a:lvl6pPr marL="2285886" algn="l" defTabSz="914354" rtl="0" eaLnBrk="1" latinLnBrk="0" hangingPunct="1">
                        <a:defRPr sz="1900" kern="1200">
                          <a:solidFill>
                            <a:schemeClr val="dk1"/>
                          </a:solidFill>
                          <a:latin typeface="Segoe UI"/>
                        </a:defRPr>
                      </a:lvl6pPr>
                      <a:lvl7pPr marL="2743062" algn="l" defTabSz="914354" rtl="0" eaLnBrk="1" latinLnBrk="0" hangingPunct="1">
                        <a:defRPr sz="1900" kern="1200">
                          <a:solidFill>
                            <a:schemeClr val="dk1"/>
                          </a:solidFill>
                          <a:latin typeface="Segoe UI"/>
                        </a:defRPr>
                      </a:lvl7pPr>
                      <a:lvl8pPr marL="3200240" algn="l" defTabSz="914354" rtl="0" eaLnBrk="1" latinLnBrk="0" hangingPunct="1">
                        <a:defRPr sz="1900" kern="1200">
                          <a:solidFill>
                            <a:schemeClr val="dk1"/>
                          </a:solidFill>
                          <a:latin typeface="Segoe UI"/>
                        </a:defRPr>
                      </a:lvl8pPr>
                      <a:lvl9pPr marL="3657418" algn="l" defTabSz="914354" rtl="0" eaLnBrk="1" latinLnBrk="0" hangingPunct="1">
                        <a:defRPr sz="1900" kern="1200">
                          <a:solidFill>
                            <a:schemeClr val="dk1"/>
                          </a:solidFill>
                          <a:latin typeface="Segoe UI"/>
                        </a:defRPr>
                      </a:lvl9pPr>
                    </a:lstStyle>
                    <a:p>
                      <a:pPr algn="l"/>
                      <a:r>
                        <a:rPr lang="en-US" sz="2000" dirty="0"/>
                        <a:t>Need high performance &amp; scalable systems</a:t>
                      </a:r>
                      <a:endParaRPr lang="en-US" sz="2000" dirty="0">
                        <a:solidFill>
                          <a:schemeClr val="dk1"/>
                        </a:solidFill>
                        <a:latin typeface="Segoe UI" panose="020B0502040204020203" pitchFamily="34" charset="0"/>
                        <a:ea typeface="+mn-ea"/>
                        <a:cs typeface="Segoe UI" panose="020B0502040204020203" pitchFamily="34" charset="0"/>
                      </a:endParaRPr>
                    </a:p>
                  </a:txBody>
                  <a:tcPr anchor="ctr"/>
                </a:tc>
                <a:extLst>
                  <a:ext uri="{0D108BD9-81ED-4DB2-BD59-A6C34878D82A}">
                    <a16:rowId xmlns:a16="http://schemas.microsoft.com/office/drawing/2014/main" val="10004"/>
                  </a:ext>
                </a:extLst>
              </a:tr>
              <a:tr h="630915">
                <a:tc>
                  <a:txBody>
                    <a:bodyPr/>
                    <a:lstStyle>
                      <a:lvl1pPr marL="0" algn="l" defTabSz="914354" rtl="0" eaLnBrk="1" latinLnBrk="0" hangingPunct="1">
                        <a:defRPr sz="1900" kern="1200">
                          <a:solidFill>
                            <a:schemeClr val="dk1"/>
                          </a:solidFill>
                          <a:latin typeface="Segoe UI"/>
                        </a:defRPr>
                      </a:lvl1pPr>
                      <a:lvl2pPr marL="457178" algn="l" defTabSz="914354" rtl="0" eaLnBrk="1" latinLnBrk="0" hangingPunct="1">
                        <a:defRPr sz="1900" kern="1200">
                          <a:solidFill>
                            <a:schemeClr val="dk1"/>
                          </a:solidFill>
                          <a:latin typeface="Segoe UI"/>
                        </a:defRPr>
                      </a:lvl2pPr>
                      <a:lvl3pPr marL="914354" algn="l" defTabSz="914354" rtl="0" eaLnBrk="1" latinLnBrk="0" hangingPunct="1">
                        <a:defRPr sz="1900" kern="1200">
                          <a:solidFill>
                            <a:schemeClr val="dk1"/>
                          </a:solidFill>
                          <a:latin typeface="Segoe UI"/>
                        </a:defRPr>
                      </a:lvl3pPr>
                      <a:lvl4pPr marL="1371532" algn="l" defTabSz="914354" rtl="0" eaLnBrk="1" latinLnBrk="0" hangingPunct="1">
                        <a:defRPr sz="1900" kern="1200">
                          <a:solidFill>
                            <a:schemeClr val="dk1"/>
                          </a:solidFill>
                          <a:latin typeface="Segoe UI"/>
                        </a:defRPr>
                      </a:lvl4pPr>
                      <a:lvl5pPr marL="1828709" algn="l" defTabSz="914354" rtl="0" eaLnBrk="1" latinLnBrk="0" hangingPunct="1">
                        <a:defRPr sz="1900" kern="1200">
                          <a:solidFill>
                            <a:schemeClr val="dk1"/>
                          </a:solidFill>
                          <a:latin typeface="Segoe UI"/>
                        </a:defRPr>
                      </a:lvl5pPr>
                      <a:lvl6pPr marL="2285886" algn="l" defTabSz="914354" rtl="0" eaLnBrk="1" latinLnBrk="0" hangingPunct="1">
                        <a:defRPr sz="1900" kern="1200">
                          <a:solidFill>
                            <a:schemeClr val="dk1"/>
                          </a:solidFill>
                          <a:latin typeface="Segoe UI"/>
                        </a:defRPr>
                      </a:lvl6pPr>
                      <a:lvl7pPr marL="2743062" algn="l" defTabSz="914354" rtl="0" eaLnBrk="1" latinLnBrk="0" hangingPunct="1">
                        <a:defRPr sz="1900" kern="1200">
                          <a:solidFill>
                            <a:schemeClr val="dk1"/>
                          </a:solidFill>
                          <a:latin typeface="Segoe UI"/>
                        </a:defRPr>
                      </a:lvl7pPr>
                      <a:lvl8pPr marL="3200240" algn="l" defTabSz="914354" rtl="0" eaLnBrk="1" latinLnBrk="0" hangingPunct="1">
                        <a:defRPr sz="1900" kern="1200">
                          <a:solidFill>
                            <a:schemeClr val="dk1"/>
                          </a:solidFill>
                          <a:latin typeface="Segoe UI"/>
                        </a:defRPr>
                      </a:lvl8pPr>
                      <a:lvl9pPr marL="3657418" algn="l" defTabSz="914354" rtl="0" eaLnBrk="1" latinLnBrk="0" hangingPunct="1">
                        <a:defRPr sz="1900" kern="1200">
                          <a:solidFill>
                            <a:schemeClr val="dk1"/>
                          </a:solidFill>
                          <a:latin typeface="Segoe UI"/>
                        </a:defRPr>
                      </a:lvl9pPr>
                    </a:lstStyle>
                    <a:p>
                      <a:pPr algn="l"/>
                      <a:endParaRPr lang="en-US" sz="2000" dirty="0">
                        <a:solidFill>
                          <a:schemeClr val="dk1"/>
                        </a:solidFill>
                        <a:latin typeface="Segoe UI" panose="020B0502040204020203" pitchFamily="34" charset="0"/>
                        <a:ea typeface="+mn-ea"/>
                        <a:cs typeface="Segoe UI" panose="020B0502040204020203" pitchFamily="34" charset="0"/>
                      </a:endParaRPr>
                    </a:p>
                  </a:txBody>
                  <a:tcPr anchor="ctr"/>
                </a:tc>
                <a:tc>
                  <a:txBody>
                    <a:bodyPr/>
                    <a:lstStyle>
                      <a:lvl1pPr marL="0" algn="l" defTabSz="914354" rtl="0" eaLnBrk="1" latinLnBrk="0" hangingPunct="1">
                        <a:defRPr sz="1900" kern="1200">
                          <a:solidFill>
                            <a:schemeClr val="dk1"/>
                          </a:solidFill>
                          <a:latin typeface="Segoe UI"/>
                        </a:defRPr>
                      </a:lvl1pPr>
                      <a:lvl2pPr marL="457178" algn="l" defTabSz="914354" rtl="0" eaLnBrk="1" latinLnBrk="0" hangingPunct="1">
                        <a:defRPr sz="1900" kern="1200">
                          <a:solidFill>
                            <a:schemeClr val="dk1"/>
                          </a:solidFill>
                          <a:latin typeface="Segoe UI"/>
                        </a:defRPr>
                      </a:lvl2pPr>
                      <a:lvl3pPr marL="914354" algn="l" defTabSz="914354" rtl="0" eaLnBrk="1" latinLnBrk="0" hangingPunct="1">
                        <a:defRPr sz="1900" kern="1200">
                          <a:solidFill>
                            <a:schemeClr val="dk1"/>
                          </a:solidFill>
                          <a:latin typeface="Segoe UI"/>
                        </a:defRPr>
                      </a:lvl3pPr>
                      <a:lvl4pPr marL="1371532" algn="l" defTabSz="914354" rtl="0" eaLnBrk="1" latinLnBrk="0" hangingPunct="1">
                        <a:defRPr sz="1900" kern="1200">
                          <a:solidFill>
                            <a:schemeClr val="dk1"/>
                          </a:solidFill>
                          <a:latin typeface="Segoe UI"/>
                        </a:defRPr>
                      </a:lvl4pPr>
                      <a:lvl5pPr marL="1828709" algn="l" defTabSz="914354" rtl="0" eaLnBrk="1" latinLnBrk="0" hangingPunct="1">
                        <a:defRPr sz="1900" kern="1200">
                          <a:solidFill>
                            <a:schemeClr val="dk1"/>
                          </a:solidFill>
                          <a:latin typeface="Segoe UI"/>
                        </a:defRPr>
                      </a:lvl5pPr>
                      <a:lvl6pPr marL="2285886" algn="l" defTabSz="914354" rtl="0" eaLnBrk="1" latinLnBrk="0" hangingPunct="1">
                        <a:defRPr sz="1900" kern="1200">
                          <a:solidFill>
                            <a:schemeClr val="dk1"/>
                          </a:solidFill>
                          <a:latin typeface="Segoe UI"/>
                        </a:defRPr>
                      </a:lvl6pPr>
                      <a:lvl7pPr marL="2743062" algn="l" defTabSz="914354" rtl="0" eaLnBrk="1" latinLnBrk="0" hangingPunct="1">
                        <a:defRPr sz="1900" kern="1200">
                          <a:solidFill>
                            <a:schemeClr val="dk1"/>
                          </a:solidFill>
                          <a:latin typeface="Segoe UI"/>
                        </a:defRPr>
                      </a:lvl7pPr>
                      <a:lvl8pPr marL="3200240" algn="l" defTabSz="914354" rtl="0" eaLnBrk="1" latinLnBrk="0" hangingPunct="1">
                        <a:defRPr sz="1900" kern="1200">
                          <a:solidFill>
                            <a:schemeClr val="dk1"/>
                          </a:solidFill>
                          <a:latin typeface="Segoe UI"/>
                        </a:defRPr>
                      </a:lvl8pPr>
                      <a:lvl9pPr marL="3657418" algn="l" defTabSz="914354" rtl="0" eaLnBrk="1" latinLnBrk="0" hangingPunct="1">
                        <a:defRPr sz="1900" kern="1200">
                          <a:solidFill>
                            <a:schemeClr val="dk1"/>
                          </a:solidFill>
                          <a:latin typeface="Segoe UI"/>
                        </a:defRPr>
                      </a:lvl9pPr>
                    </a:lstStyle>
                    <a:p>
                      <a:pPr algn="l"/>
                      <a:r>
                        <a:rPr lang="en-US" sz="2000" dirty="0"/>
                        <a:t>Side-by-side .NET versions by application</a:t>
                      </a:r>
                      <a:endParaRPr lang="en-US" sz="2000" dirty="0">
                        <a:solidFill>
                          <a:schemeClr val="dk1"/>
                        </a:solidFill>
                        <a:latin typeface="Segoe UI" panose="020B0502040204020203" pitchFamily="34" charset="0"/>
                        <a:ea typeface="+mn-ea"/>
                        <a:cs typeface="Segoe UI" panose="020B0502040204020203" pitchFamily="34" charset="0"/>
                      </a:endParaRPr>
                    </a:p>
                  </a:txBody>
                  <a:tcPr anchor="ctr"/>
                </a:tc>
                <a:extLst>
                  <a:ext uri="{0D108BD9-81ED-4DB2-BD59-A6C34878D82A}">
                    <a16:rowId xmlns:a16="http://schemas.microsoft.com/office/drawing/2014/main" val="10005"/>
                  </a:ext>
                </a:extLst>
              </a:tr>
              <a:tr h="630915">
                <a:tc>
                  <a:txBody>
                    <a:bodyPr/>
                    <a:lstStyle>
                      <a:lvl1pPr marL="0" algn="l" defTabSz="914354" rtl="0" eaLnBrk="1" latinLnBrk="0" hangingPunct="1">
                        <a:defRPr sz="1900" kern="1200">
                          <a:solidFill>
                            <a:schemeClr val="dk1"/>
                          </a:solidFill>
                          <a:latin typeface="Segoe UI"/>
                        </a:defRPr>
                      </a:lvl1pPr>
                      <a:lvl2pPr marL="457178" algn="l" defTabSz="914354" rtl="0" eaLnBrk="1" latinLnBrk="0" hangingPunct="1">
                        <a:defRPr sz="1900" kern="1200">
                          <a:solidFill>
                            <a:schemeClr val="dk1"/>
                          </a:solidFill>
                          <a:latin typeface="Segoe UI"/>
                        </a:defRPr>
                      </a:lvl2pPr>
                      <a:lvl3pPr marL="914354" algn="l" defTabSz="914354" rtl="0" eaLnBrk="1" latinLnBrk="0" hangingPunct="1">
                        <a:defRPr sz="1900" kern="1200">
                          <a:solidFill>
                            <a:schemeClr val="dk1"/>
                          </a:solidFill>
                          <a:latin typeface="Segoe UI"/>
                        </a:defRPr>
                      </a:lvl3pPr>
                      <a:lvl4pPr marL="1371532" algn="l" defTabSz="914354" rtl="0" eaLnBrk="1" latinLnBrk="0" hangingPunct="1">
                        <a:defRPr sz="1900" kern="1200">
                          <a:solidFill>
                            <a:schemeClr val="dk1"/>
                          </a:solidFill>
                          <a:latin typeface="Segoe UI"/>
                        </a:defRPr>
                      </a:lvl4pPr>
                      <a:lvl5pPr marL="1828709" algn="l" defTabSz="914354" rtl="0" eaLnBrk="1" latinLnBrk="0" hangingPunct="1">
                        <a:defRPr sz="1900" kern="1200">
                          <a:solidFill>
                            <a:schemeClr val="dk1"/>
                          </a:solidFill>
                          <a:latin typeface="Segoe UI"/>
                        </a:defRPr>
                      </a:lvl5pPr>
                      <a:lvl6pPr marL="2285886" algn="l" defTabSz="914354" rtl="0" eaLnBrk="1" latinLnBrk="0" hangingPunct="1">
                        <a:defRPr sz="1900" kern="1200">
                          <a:solidFill>
                            <a:schemeClr val="dk1"/>
                          </a:solidFill>
                          <a:latin typeface="Segoe UI"/>
                        </a:defRPr>
                      </a:lvl6pPr>
                      <a:lvl7pPr marL="2743062" algn="l" defTabSz="914354" rtl="0" eaLnBrk="1" latinLnBrk="0" hangingPunct="1">
                        <a:defRPr sz="1900" kern="1200">
                          <a:solidFill>
                            <a:schemeClr val="dk1"/>
                          </a:solidFill>
                          <a:latin typeface="Segoe UI"/>
                        </a:defRPr>
                      </a:lvl7pPr>
                      <a:lvl8pPr marL="3200240" algn="l" defTabSz="914354" rtl="0" eaLnBrk="1" latinLnBrk="0" hangingPunct="1">
                        <a:defRPr sz="1900" kern="1200">
                          <a:solidFill>
                            <a:schemeClr val="dk1"/>
                          </a:solidFill>
                          <a:latin typeface="Segoe UI"/>
                        </a:defRPr>
                      </a:lvl8pPr>
                      <a:lvl9pPr marL="3657418" algn="l" defTabSz="914354" rtl="0" eaLnBrk="1" latinLnBrk="0" hangingPunct="1">
                        <a:defRPr sz="1900" kern="1200">
                          <a:solidFill>
                            <a:schemeClr val="dk1"/>
                          </a:solidFill>
                          <a:latin typeface="Segoe UI"/>
                        </a:defRPr>
                      </a:lvl9pPr>
                    </a:lstStyle>
                    <a:p>
                      <a:pPr algn="ctr"/>
                      <a:endParaRPr lang="en-US" sz="2000" dirty="0">
                        <a:solidFill>
                          <a:schemeClr val="dk1"/>
                        </a:solidFill>
                        <a:latin typeface="Segoe UI" panose="020B0502040204020203" pitchFamily="34" charset="0"/>
                        <a:ea typeface="+mn-ea"/>
                        <a:cs typeface="Segoe UI" panose="020B0502040204020203" pitchFamily="34" charset="0"/>
                      </a:endParaRPr>
                    </a:p>
                  </a:txBody>
                  <a:tcPr anchor="ctr"/>
                </a:tc>
                <a:tc>
                  <a:txBody>
                    <a:bodyPr/>
                    <a:lstStyle>
                      <a:lvl1pPr marL="0" algn="l" defTabSz="914354" rtl="0" eaLnBrk="1" latinLnBrk="0" hangingPunct="1">
                        <a:defRPr sz="1900" kern="1200">
                          <a:solidFill>
                            <a:schemeClr val="dk1"/>
                          </a:solidFill>
                          <a:latin typeface="Segoe UI"/>
                        </a:defRPr>
                      </a:lvl1pPr>
                      <a:lvl2pPr marL="457178" algn="l" defTabSz="914354" rtl="0" eaLnBrk="1" latinLnBrk="0" hangingPunct="1">
                        <a:defRPr sz="1900" kern="1200">
                          <a:solidFill>
                            <a:schemeClr val="dk1"/>
                          </a:solidFill>
                          <a:latin typeface="Segoe UI"/>
                        </a:defRPr>
                      </a:lvl2pPr>
                      <a:lvl3pPr marL="914354" algn="l" defTabSz="914354" rtl="0" eaLnBrk="1" latinLnBrk="0" hangingPunct="1">
                        <a:defRPr sz="1900" kern="1200">
                          <a:solidFill>
                            <a:schemeClr val="dk1"/>
                          </a:solidFill>
                          <a:latin typeface="Segoe UI"/>
                        </a:defRPr>
                      </a:lvl3pPr>
                      <a:lvl4pPr marL="1371532" algn="l" defTabSz="914354" rtl="0" eaLnBrk="1" latinLnBrk="0" hangingPunct="1">
                        <a:defRPr sz="1900" kern="1200">
                          <a:solidFill>
                            <a:schemeClr val="dk1"/>
                          </a:solidFill>
                          <a:latin typeface="Segoe UI"/>
                        </a:defRPr>
                      </a:lvl4pPr>
                      <a:lvl5pPr marL="1828709" algn="l" defTabSz="914354" rtl="0" eaLnBrk="1" latinLnBrk="0" hangingPunct="1">
                        <a:defRPr sz="1900" kern="1200">
                          <a:solidFill>
                            <a:schemeClr val="dk1"/>
                          </a:solidFill>
                          <a:latin typeface="Segoe UI"/>
                        </a:defRPr>
                      </a:lvl5pPr>
                      <a:lvl6pPr marL="2285886" algn="l" defTabSz="914354" rtl="0" eaLnBrk="1" latinLnBrk="0" hangingPunct="1">
                        <a:defRPr sz="1900" kern="1200">
                          <a:solidFill>
                            <a:schemeClr val="dk1"/>
                          </a:solidFill>
                          <a:latin typeface="Segoe UI"/>
                        </a:defRPr>
                      </a:lvl6pPr>
                      <a:lvl7pPr marL="2743062" algn="l" defTabSz="914354" rtl="0" eaLnBrk="1" latinLnBrk="0" hangingPunct="1">
                        <a:defRPr sz="1900" kern="1200">
                          <a:solidFill>
                            <a:schemeClr val="dk1"/>
                          </a:solidFill>
                          <a:latin typeface="Segoe UI"/>
                        </a:defRPr>
                      </a:lvl7pPr>
                      <a:lvl8pPr marL="3200240" algn="l" defTabSz="914354" rtl="0" eaLnBrk="1" latinLnBrk="0" hangingPunct="1">
                        <a:defRPr sz="1900" kern="1200">
                          <a:solidFill>
                            <a:schemeClr val="dk1"/>
                          </a:solidFill>
                          <a:latin typeface="Segoe UI"/>
                        </a:defRPr>
                      </a:lvl8pPr>
                      <a:lvl9pPr marL="3657418" algn="l" defTabSz="914354" rtl="0" eaLnBrk="1" latinLnBrk="0" hangingPunct="1">
                        <a:defRPr sz="1900" kern="1200">
                          <a:solidFill>
                            <a:schemeClr val="dk1"/>
                          </a:solidFill>
                          <a:latin typeface="Segoe UI"/>
                        </a:defRPr>
                      </a:lvl9pPr>
                    </a:lstStyle>
                    <a:p>
                      <a:pPr algn="l"/>
                      <a:r>
                        <a:rPr lang="en-US" sz="2000" dirty="0"/>
                        <a:t>Fully open-source</a:t>
                      </a:r>
                      <a:endParaRPr lang="en-US" sz="2000" dirty="0">
                        <a:solidFill>
                          <a:schemeClr val="dk1"/>
                        </a:solidFill>
                        <a:latin typeface="Segoe UI" panose="020B0502040204020203" pitchFamily="34" charset="0"/>
                        <a:ea typeface="+mn-ea"/>
                        <a:cs typeface="Segoe UI" panose="020B0502040204020203" pitchFamily="34" charset="0"/>
                      </a:endParaRPr>
                    </a:p>
                  </a:txBody>
                  <a:tcPr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9813930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B7E419-259E-4654-B0B5-E109638A5774}"/>
              </a:ext>
            </a:extLst>
          </p:cNvPr>
          <p:cNvSpPr>
            <a:spLocks noGrp="1"/>
          </p:cNvSpPr>
          <p:nvPr>
            <p:ph type="body" sz="quarter" idx="13"/>
          </p:nvPr>
        </p:nvSpPr>
        <p:spPr/>
        <p:txBody>
          <a:bodyPr/>
          <a:lstStyle/>
          <a:p>
            <a:r>
              <a:rPr lang="en-US" dirty="0"/>
              <a:t>Demo:</a:t>
            </a:r>
          </a:p>
          <a:p>
            <a:r>
              <a:rPr lang="en-US" dirty="0"/>
              <a:t>Create Console App</a:t>
            </a:r>
          </a:p>
        </p:txBody>
      </p:sp>
    </p:spTree>
    <p:extLst>
      <p:ext uri="{BB962C8B-B14F-4D97-AF65-F5344CB8AC3E}">
        <p14:creationId xmlns:p14="http://schemas.microsoft.com/office/powerpoint/2010/main" val="3612981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5"/>
          <p:cNvSpPr>
            <a:spLocks noGrp="1"/>
          </p:cNvSpPr>
          <p:nvPr>
            <p:ph type="title"/>
          </p:nvPr>
        </p:nvSpPr>
        <p:spPr/>
        <p:txBody>
          <a:bodyPr/>
          <a:lstStyle/>
          <a:p>
            <a:r>
              <a:rPr lang="en-US" altLang="en-US" dirty="0"/>
              <a:t>Module 1: Overview</a:t>
            </a:r>
          </a:p>
        </p:txBody>
      </p:sp>
      <p:sp>
        <p:nvSpPr>
          <p:cNvPr id="33795" name="Text Placeholder 6"/>
          <p:cNvSpPr>
            <a:spLocks noGrp="1"/>
          </p:cNvSpPr>
          <p:nvPr>
            <p:ph type="body" sz="quarter" idx="12"/>
          </p:nvPr>
        </p:nvSpPr>
        <p:spPr/>
        <p:txBody>
          <a:bodyPr/>
          <a:lstStyle/>
          <a:p>
            <a:r>
              <a:rPr lang="en-US" altLang="en-US" dirty="0"/>
              <a:t>Section 1: .NET Platform</a:t>
            </a:r>
          </a:p>
        </p:txBody>
      </p:sp>
      <p:sp>
        <p:nvSpPr>
          <p:cNvPr id="9" name="Text Placeholder 8"/>
          <p:cNvSpPr>
            <a:spLocks noGrp="1"/>
          </p:cNvSpPr>
          <p:nvPr>
            <p:ph type="body" sz="quarter" idx="14"/>
          </p:nvPr>
        </p:nvSpPr>
        <p:spPr/>
        <p:txBody>
          <a:bodyPr/>
          <a:lstStyle/>
          <a:p>
            <a:r>
              <a:rPr lang="en-US" dirty="0"/>
              <a:t>Lesson: .NET Standard</a:t>
            </a:r>
          </a:p>
        </p:txBody>
      </p:sp>
    </p:spTree>
    <p:extLst>
      <p:ext uri="{BB962C8B-B14F-4D97-AF65-F5344CB8AC3E}">
        <p14:creationId xmlns:p14="http://schemas.microsoft.com/office/powerpoint/2010/main" val="14745526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61AB0-FB52-4452-9825-4353AF8117A3}"/>
              </a:ext>
            </a:extLst>
          </p:cNvPr>
          <p:cNvSpPr>
            <a:spLocks noGrp="1"/>
          </p:cNvSpPr>
          <p:nvPr>
            <p:ph type="title"/>
          </p:nvPr>
        </p:nvSpPr>
        <p:spPr/>
        <p:txBody>
          <a:bodyPr/>
          <a:lstStyle/>
          <a:p>
            <a:r>
              <a:rPr lang="en-US" dirty="0"/>
              <a:t>.NET Before – Reuse Code!</a:t>
            </a:r>
          </a:p>
        </p:txBody>
      </p:sp>
      <p:sp>
        <p:nvSpPr>
          <p:cNvPr id="3" name="Slide Number Placeholder 2">
            <a:extLst>
              <a:ext uri="{FF2B5EF4-FFF2-40B4-BE49-F238E27FC236}">
                <a16:creationId xmlns:a16="http://schemas.microsoft.com/office/drawing/2014/main" id="{249B477F-4E00-4F75-BD1E-4F9BE4D1FCCE}"/>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kern="0" smtClean="0">
                <a:solidFill>
                  <a:sysClr val="windowText" lastClr="000000"/>
                </a:solidFill>
              </a:rPr>
              <a:pPr defTabSz="914400" eaLnBrk="1" fontAlgn="auto" hangingPunct="1">
                <a:spcBef>
                  <a:spcPts val="0"/>
                </a:spcBef>
                <a:spcAft>
                  <a:spcPts val="0"/>
                </a:spcAft>
              </a:pPr>
              <a:t>18</a:t>
            </a:fld>
            <a:endParaRPr lang="en-US" sz="1800" kern="0" dirty="0">
              <a:solidFill>
                <a:sysClr val="windowText" lastClr="000000"/>
              </a:solidFill>
            </a:endParaRPr>
          </a:p>
        </p:txBody>
      </p:sp>
      <p:sp>
        <p:nvSpPr>
          <p:cNvPr id="4" name="Text Placeholder 3">
            <a:extLst>
              <a:ext uri="{FF2B5EF4-FFF2-40B4-BE49-F238E27FC236}">
                <a16:creationId xmlns:a16="http://schemas.microsoft.com/office/drawing/2014/main" id="{557F6E73-4DF3-4637-AA11-6C16DED9C175}"/>
              </a:ext>
            </a:extLst>
          </p:cNvPr>
          <p:cNvSpPr>
            <a:spLocks noGrp="1"/>
          </p:cNvSpPr>
          <p:nvPr>
            <p:ph type="body" sz="quarter" idx="13"/>
          </p:nvPr>
        </p:nvSpPr>
        <p:spPr/>
        <p:txBody>
          <a:bodyPr/>
          <a:lstStyle/>
          <a:p>
            <a:endParaRPr lang="en-US" dirty="0"/>
          </a:p>
        </p:txBody>
      </p:sp>
      <p:grpSp>
        <p:nvGrpSpPr>
          <p:cNvPr id="5" name="Group 4">
            <a:extLst>
              <a:ext uri="{FF2B5EF4-FFF2-40B4-BE49-F238E27FC236}">
                <a16:creationId xmlns:a16="http://schemas.microsoft.com/office/drawing/2014/main" id="{DDD12379-1512-4615-BD51-71E1FE72458A}"/>
              </a:ext>
            </a:extLst>
          </p:cNvPr>
          <p:cNvGrpSpPr/>
          <p:nvPr/>
        </p:nvGrpSpPr>
        <p:grpSpPr>
          <a:xfrm>
            <a:off x="1180404" y="1324768"/>
            <a:ext cx="3374098" cy="4774280"/>
            <a:chOff x="1310177" y="1733467"/>
            <a:chExt cx="3374098" cy="4774280"/>
          </a:xfrm>
        </p:grpSpPr>
        <p:grpSp>
          <p:nvGrpSpPr>
            <p:cNvPr id="6" name="Group 5">
              <a:extLst>
                <a:ext uri="{FF2B5EF4-FFF2-40B4-BE49-F238E27FC236}">
                  <a16:creationId xmlns:a16="http://schemas.microsoft.com/office/drawing/2014/main" id="{CBC5E20B-6B96-45E5-8207-931D51111DCC}"/>
                </a:ext>
              </a:extLst>
            </p:cNvPr>
            <p:cNvGrpSpPr/>
            <p:nvPr/>
          </p:nvGrpSpPr>
          <p:grpSpPr>
            <a:xfrm>
              <a:off x="1310177" y="1733467"/>
              <a:ext cx="3374098" cy="4774280"/>
              <a:chOff x="1719261" y="1582078"/>
              <a:chExt cx="2869373" cy="3945389"/>
            </a:xfrm>
          </p:grpSpPr>
          <p:sp>
            <p:nvSpPr>
              <p:cNvPr id="13" name="Rectangle 12">
                <a:extLst>
                  <a:ext uri="{FF2B5EF4-FFF2-40B4-BE49-F238E27FC236}">
                    <a16:creationId xmlns:a16="http://schemas.microsoft.com/office/drawing/2014/main" id="{04AECEB5-4487-4F87-8AC2-340EEF2FDD4D}"/>
                  </a:ext>
                </a:extLst>
              </p:cNvPr>
              <p:cNvSpPr/>
              <p:nvPr/>
            </p:nvSpPr>
            <p:spPr bwMode="auto">
              <a:xfrm>
                <a:off x="1719261" y="1582078"/>
                <a:ext cx="2869373" cy="3945389"/>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79213" tIns="143370" rIns="179213" bIns="143370" numCol="1" rtlCol="0" anchor="t" anchorCtr="0" compatLnSpc="1">
                <a:prstTxWarp prst="textNoShape">
                  <a:avLst/>
                </a:prstTxWarp>
              </a:bodyPr>
              <a:lstStyle/>
              <a:p>
                <a:pPr algn="ctr" defTabSz="894287">
                  <a:lnSpc>
                    <a:spcPct val="90000"/>
                  </a:lnSpc>
                </a:pPr>
                <a:r>
                  <a:rPr lang="en-US" sz="3600" kern="0" dirty="0">
                    <a:gradFill>
                      <a:gsLst>
                        <a:gs pos="14679">
                          <a:srgbClr val="FFFFFF"/>
                        </a:gs>
                        <a:gs pos="38000">
                          <a:srgbClr val="FFFFFF"/>
                        </a:gs>
                      </a:gsLst>
                      <a:lin ang="5400000" scaled="1"/>
                    </a:gradFill>
                    <a:latin typeface="Segoe UI Light"/>
                  </a:rPr>
                  <a:t> </a:t>
                </a:r>
              </a:p>
            </p:txBody>
          </p:sp>
          <p:sp>
            <p:nvSpPr>
              <p:cNvPr id="14" name="TextBox 13">
                <a:extLst>
                  <a:ext uri="{FF2B5EF4-FFF2-40B4-BE49-F238E27FC236}">
                    <a16:creationId xmlns:a16="http://schemas.microsoft.com/office/drawing/2014/main" id="{F2A1AE14-C610-42EB-9650-431FAA0A95EC}"/>
                  </a:ext>
                </a:extLst>
              </p:cNvPr>
              <p:cNvSpPr txBox="1"/>
              <p:nvPr/>
            </p:nvSpPr>
            <p:spPr>
              <a:xfrm>
                <a:off x="1719261" y="1582078"/>
                <a:ext cx="2869373" cy="627676"/>
              </a:xfrm>
              <a:prstGeom prst="rect">
                <a:avLst/>
              </a:prstGeom>
            </p:spPr>
            <p:style>
              <a:lnRef idx="1">
                <a:schemeClr val="accent1"/>
              </a:lnRef>
              <a:fillRef idx="3">
                <a:schemeClr val="accent1"/>
              </a:fillRef>
              <a:effectRef idx="2">
                <a:schemeClr val="accent1"/>
              </a:effectRef>
              <a:fontRef idx="minor">
                <a:schemeClr val="lt1"/>
              </a:fontRef>
            </p:style>
            <p:txBody>
              <a:bodyPr wrap="square" lIns="179213" tIns="143370" rIns="179213" bIns="143370" rtlCol="0" anchor="ctr">
                <a:noAutofit/>
              </a:bodyPr>
              <a:lstStyle/>
              <a:p>
                <a:pPr algn="ctr" defTabSz="895882">
                  <a:lnSpc>
                    <a:spcPct val="90000"/>
                  </a:lnSpc>
                </a:pPr>
                <a:r>
                  <a:rPr lang="en-US" sz="2800" b="1" kern="0" dirty="0">
                    <a:gradFill>
                      <a:gsLst>
                        <a:gs pos="1250">
                          <a:srgbClr val="FFFFFF"/>
                        </a:gs>
                        <a:gs pos="100000">
                          <a:srgbClr val="FFFFFF"/>
                        </a:gs>
                      </a:gsLst>
                      <a:lin ang="5400000" scaled="0"/>
                    </a:gradFill>
                    <a:latin typeface="Calibri" panose="020F0502020204030204"/>
                    <a:cs typeface="Segoe UI Semibold" panose="020B0702040204020203" pitchFamily="34" charset="0"/>
                  </a:rPr>
                  <a:t>.NET FRAMEWORK</a:t>
                </a:r>
              </a:p>
            </p:txBody>
          </p:sp>
        </p:grpSp>
        <p:sp>
          <p:nvSpPr>
            <p:cNvPr id="7" name="TextBox 6">
              <a:extLst>
                <a:ext uri="{FF2B5EF4-FFF2-40B4-BE49-F238E27FC236}">
                  <a16:creationId xmlns:a16="http://schemas.microsoft.com/office/drawing/2014/main" id="{4AD4B11F-D812-4EFC-923F-AF3DC92B95B2}"/>
                </a:ext>
              </a:extLst>
            </p:cNvPr>
            <p:cNvSpPr txBox="1"/>
            <p:nvPr/>
          </p:nvSpPr>
          <p:spPr>
            <a:xfrm>
              <a:off x="1413995" y="5289985"/>
              <a:ext cx="3166462" cy="674820"/>
            </a:xfrm>
            <a:prstGeom prst="rect">
              <a:avLst/>
            </a:prstGeom>
            <a:solidFill>
              <a:srgbClr val="000000">
                <a:alpha val="25000"/>
              </a:srgbClr>
            </a:solidFill>
          </p:spPr>
          <p:txBody>
            <a:bodyPr wrap="square" lIns="179213" tIns="143370" rIns="179213" bIns="14337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1218512"/>
              <a:r>
                <a:rPr lang="en-US" sz="2000" b="1" dirty="0">
                  <a:gradFill>
                    <a:gsLst>
                      <a:gs pos="1250">
                        <a:srgbClr val="FFFFFF"/>
                      </a:gs>
                      <a:gs pos="100000">
                        <a:srgbClr val="FFFFFF"/>
                      </a:gs>
                    </a:gsLst>
                    <a:lin ang="5400000" scaled="0"/>
                  </a:gradFill>
                  <a:latin typeface="Calibri" panose="020F0502020204030204"/>
                </a:rPr>
                <a:t>.NET Framework BCL</a:t>
              </a:r>
            </a:p>
          </p:txBody>
        </p:sp>
        <p:grpSp>
          <p:nvGrpSpPr>
            <p:cNvPr id="8" name="Group 7">
              <a:extLst>
                <a:ext uri="{FF2B5EF4-FFF2-40B4-BE49-F238E27FC236}">
                  <a16:creationId xmlns:a16="http://schemas.microsoft.com/office/drawing/2014/main" id="{189B22EB-EE39-417B-AC7C-69C9F3613038}"/>
                </a:ext>
              </a:extLst>
            </p:cNvPr>
            <p:cNvGrpSpPr/>
            <p:nvPr/>
          </p:nvGrpSpPr>
          <p:grpSpPr>
            <a:xfrm>
              <a:off x="1413995" y="2891192"/>
              <a:ext cx="3166462" cy="1401550"/>
              <a:chOff x="1188720" y="2356171"/>
              <a:chExt cx="2788920" cy="1234440"/>
            </a:xfrm>
          </p:grpSpPr>
          <p:sp>
            <p:nvSpPr>
              <p:cNvPr id="9" name="TextBox 8">
                <a:extLst>
                  <a:ext uri="{FF2B5EF4-FFF2-40B4-BE49-F238E27FC236}">
                    <a16:creationId xmlns:a16="http://schemas.microsoft.com/office/drawing/2014/main" id="{0DC5C65F-F868-4024-8D5B-9AC4736D27A8}"/>
                  </a:ext>
                </a:extLst>
              </p:cNvPr>
              <p:cNvSpPr txBox="1"/>
              <p:nvPr/>
            </p:nvSpPr>
            <p:spPr>
              <a:xfrm>
                <a:off x="1897380" y="2996251"/>
                <a:ext cx="1371600" cy="594360"/>
              </a:xfrm>
              <a:prstGeom prst="rect">
                <a:avLst/>
              </a:prstGeom>
              <a:solidFill>
                <a:srgbClr val="000000">
                  <a:alpha val="25000"/>
                </a:srgbClr>
              </a:solidFill>
            </p:spPr>
            <p:txBody>
              <a:bodyPr wrap="square" lIns="179213" tIns="143370" rIns="179213" bIns="14337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1218512"/>
                <a:r>
                  <a:rPr lang="en-US" sz="2000" b="1" dirty="0">
                    <a:gradFill>
                      <a:gsLst>
                        <a:gs pos="1250">
                          <a:srgbClr val="FFFFFF"/>
                        </a:gs>
                        <a:gs pos="100000">
                          <a:srgbClr val="FFFFFF"/>
                        </a:gs>
                      </a:gsLst>
                      <a:lin ang="5400000" scaled="0"/>
                    </a:gradFill>
                    <a:latin typeface="Calibri" panose="020F0502020204030204"/>
                  </a:rPr>
                  <a:t>ASP.NET</a:t>
                </a:r>
              </a:p>
            </p:txBody>
          </p:sp>
          <p:grpSp>
            <p:nvGrpSpPr>
              <p:cNvPr id="10" name="Group 9">
                <a:extLst>
                  <a:ext uri="{FF2B5EF4-FFF2-40B4-BE49-F238E27FC236}">
                    <a16:creationId xmlns:a16="http://schemas.microsoft.com/office/drawing/2014/main" id="{E9432204-AACD-4926-B907-B5A9FD3F5BF8}"/>
                  </a:ext>
                </a:extLst>
              </p:cNvPr>
              <p:cNvGrpSpPr/>
              <p:nvPr/>
            </p:nvGrpSpPr>
            <p:grpSpPr>
              <a:xfrm>
                <a:off x="1188720" y="2356171"/>
                <a:ext cx="2788920" cy="594360"/>
                <a:chOff x="1645920" y="2384389"/>
                <a:chExt cx="2417064" cy="594360"/>
              </a:xfrm>
            </p:grpSpPr>
            <p:sp>
              <p:nvSpPr>
                <p:cNvPr id="11" name="TextBox 10">
                  <a:extLst>
                    <a:ext uri="{FF2B5EF4-FFF2-40B4-BE49-F238E27FC236}">
                      <a16:creationId xmlns:a16="http://schemas.microsoft.com/office/drawing/2014/main" id="{DD6430A7-BD75-4421-A2DA-4DC717E4F599}"/>
                    </a:ext>
                  </a:extLst>
                </p:cNvPr>
                <p:cNvSpPr txBox="1"/>
                <p:nvPr/>
              </p:nvSpPr>
              <p:spPr>
                <a:xfrm>
                  <a:off x="2874264" y="2384389"/>
                  <a:ext cx="1188720" cy="594360"/>
                </a:xfrm>
                <a:prstGeom prst="rect">
                  <a:avLst/>
                </a:prstGeom>
                <a:solidFill>
                  <a:srgbClr val="000000">
                    <a:alpha val="25000"/>
                  </a:srgbClr>
                </a:solidFill>
              </p:spPr>
              <p:txBody>
                <a:bodyPr wrap="square" lIns="179213" tIns="143370" rIns="179213" bIns="14337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1218512"/>
                  <a:r>
                    <a:rPr lang="en-US" sz="2000" b="1" dirty="0">
                      <a:gradFill>
                        <a:gsLst>
                          <a:gs pos="1250">
                            <a:srgbClr val="FFFFFF"/>
                          </a:gs>
                          <a:gs pos="100000">
                            <a:srgbClr val="FFFFFF"/>
                          </a:gs>
                        </a:gsLst>
                        <a:lin ang="5400000" scaled="0"/>
                      </a:gradFill>
                      <a:latin typeface="Calibri" panose="020F0502020204030204"/>
                    </a:rPr>
                    <a:t>Windows Forms</a:t>
                  </a:r>
                </a:p>
              </p:txBody>
            </p:sp>
            <p:sp>
              <p:nvSpPr>
                <p:cNvPr id="12" name="TextBox 11">
                  <a:extLst>
                    <a:ext uri="{FF2B5EF4-FFF2-40B4-BE49-F238E27FC236}">
                      <a16:creationId xmlns:a16="http://schemas.microsoft.com/office/drawing/2014/main" id="{1458C4F9-CBE7-4200-A95F-DBE875C92BC1}"/>
                    </a:ext>
                  </a:extLst>
                </p:cNvPr>
                <p:cNvSpPr txBox="1"/>
                <p:nvPr/>
              </p:nvSpPr>
              <p:spPr>
                <a:xfrm>
                  <a:off x="1645920" y="2384389"/>
                  <a:ext cx="1188720" cy="594360"/>
                </a:xfrm>
                <a:prstGeom prst="rect">
                  <a:avLst/>
                </a:prstGeom>
                <a:solidFill>
                  <a:srgbClr val="000000">
                    <a:alpha val="25000"/>
                  </a:srgbClr>
                </a:solidFill>
              </p:spPr>
              <p:txBody>
                <a:bodyPr wrap="square" lIns="179213" tIns="143370" rIns="179213" bIns="14337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1218512"/>
                  <a:r>
                    <a:rPr lang="en-US" sz="2000" b="1" dirty="0">
                      <a:gradFill>
                        <a:gsLst>
                          <a:gs pos="1250">
                            <a:srgbClr val="FFFFFF"/>
                          </a:gs>
                          <a:gs pos="100000">
                            <a:srgbClr val="FFFFFF"/>
                          </a:gs>
                        </a:gsLst>
                        <a:lin ang="5400000" scaled="0"/>
                      </a:gradFill>
                      <a:latin typeface="Calibri" panose="020F0502020204030204"/>
                    </a:rPr>
                    <a:t>WPF</a:t>
                  </a:r>
                </a:p>
              </p:txBody>
            </p:sp>
          </p:grpSp>
        </p:grpSp>
      </p:grpSp>
      <p:grpSp>
        <p:nvGrpSpPr>
          <p:cNvPr id="15" name="Group 14">
            <a:extLst>
              <a:ext uri="{FF2B5EF4-FFF2-40B4-BE49-F238E27FC236}">
                <a16:creationId xmlns:a16="http://schemas.microsoft.com/office/drawing/2014/main" id="{7EE5786B-9690-4D97-921B-2F9E4DD434BE}"/>
              </a:ext>
            </a:extLst>
          </p:cNvPr>
          <p:cNvGrpSpPr/>
          <p:nvPr/>
        </p:nvGrpSpPr>
        <p:grpSpPr>
          <a:xfrm>
            <a:off x="4835688" y="1324768"/>
            <a:ext cx="3374098" cy="4774280"/>
            <a:chOff x="4965461" y="1733467"/>
            <a:chExt cx="3374098" cy="4774280"/>
          </a:xfrm>
        </p:grpSpPr>
        <p:grpSp>
          <p:nvGrpSpPr>
            <p:cNvPr id="16" name="Group 15">
              <a:extLst>
                <a:ext uri="{FF2B5EF4-FFF2-40B4-BE49-F238E27FC236}">
                  <a16:creationId xmlns:a16="http://schemas.microsoft.com/office/drawing/2014/main" id="{0DE048FA-2520-448B-936E-036B34901F0B}"/>
                </a:ext>
              </a:extLst>
            </p:cNvPr>
            <p:cNvGrpSpPr/>
            <p:nvPr/>
          </p:nvGrpSpPr>
          <p:grpSpPr>
            <a:xfrm>
              <a:off x="4965461" y="1733467"/>
              <a:ext cx="3374098" cy="4774280"/>
              <a:chOff x="4604403" y="1582077"/>
              <a:chExt cx="3013825" cy="3945389"/>
            </a:xfrm>
          </p:grpSpPr>
          <p:sp>
            <p:nvSpPr>
              <p:cNvPr id="21" name="Rectangle 20">
                <a:extLst>
                  <a:ext uri="{FF2B5EF4-FFF2-40B4-BE49-F238E27FC236}">
                    <a16:creationId xmlns:a16="http://schemas.microsoft.com/office/drawing/2014/main" id="{96483A0D-13F4-4648-B5E1-A0EE559FF0B5}"/>
                  </a:ext>
                </a:extLst>
              </p:cNvPr>
              <p:cNvSpPr/>
              <p:nvPr/>
            </p:nvSpPr>
            <p:spPr bwMode="auto">
              <a:xfrm>
                <a:off x="4604403" y="1582077"/>
                <a:ext cx="3013825" cy="3945389"/>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79213" tIns="143370" rIns="179213" bIns="143370" numCol="1" rtlCol="0" anchor="t" anchorCtr="0" compatLnSpc="1">
                <a:prstTxWarp prst="textNoShape">
                  <a:avLst/>
                </a:prstTxWarp>
              </a:bodyPr>
              <a:lstStyle/>
              <a:p>
                <a:pPr algn="ctr" defTabSz="894287">
                  <a:lnSpc>
                    <a:spcPct val="90000"/>
                  </a:lnSpc>
                </a:pPr>
                <a:r>
                  <a:rPr lang="en-US" sz="3600" kern="0" dirty="0">
                    <a:gradFill>
                      <a:gsLst>
                        <a:gs pos="14679">
                          <a:srgbClr val="FFFFFF"/>
                        </a:gs>
                        <a:gs pos="38000">
                          <a:srgbClr val="FFFFFF"/>
                        </a:gs>
                      </a:gsLst>
                      <a:lin ang="5400000" scaled="1"/>
                    </a:gradFill>
                    <a:latin typeface="Segoe UI Light"/>
                  </a:rPr>
                  <a:t> </a:t>
                </a:r>
              </a:p>
            </p:txBody>
          </p:sp>
          <p:sp>
            <p:nvSpPr>
              <p:cNvPr id="22" name="TextBox 21">
                <a:extLst>
                  <a:ext uri="{FF2B5EF4-FFF2-40B4-BE49-F238E27FC236}">
                    <a16:creationId xmlns:a16="http://schemas.microsoft.com/office/drawing/2014/main" id="{651F1A08-D1F7-42B6-8F39-DABCB5E66489}"/>
                  </a:ext>
                </a:extLst>
              </p:cNvPr>
              <p:cNvSpPr txBox="1"/>
              <p:nvPr/>
            </p:nvSpPr>
            <p:spPr>
              <a:xfrm>
                <a:off x="4604403" y="1582077"/>
                <a:ext cx="3013825" cy="627676"/>
              </a:xfrm>
              <a:prstGeom prst="rect">
                <a:avLst/>
              </a:prstGeom>
            </p:spPr>
            <p:style>
              <a:lnRef idx="1">
                <a:schemeClr val="accent2"/>
              </a:lnRef>
              <a:fillRef idx="3">
                <a:schemeClr val="accent2"/>
              </a:fillRef>
              <a:effectRef idx="2">
                <a:schemeClr val="accent2"/>
              </a:effectRef>
              <a:fontRef idx="minor">
                <a:schemeClr val="lt1"/>
              </a:fontRef>
            </p:style>
            <p:txBody>
              <a:bodyPr wrap="square" lIns="179213" tIns="143370" rIns="179213" bIns="143370"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1218512"/>
                <a:r>
                  <a:rPr lang="en-US" sz="2800" b="1" dirty="0">
                    <a:latin typeface="Calibri" panose="020F0502020204030204"/>
                  </a:rPr>
                  <a:t>.NET CORE</a:t>
                </a:r>
              </a:p>
            </p:txBody>
          </p:sp>
        </p:grpSp>
        <p:sp>
          <p:nvSpPr>
            <p:cNvPr id="17" name="TextBox 16">
              <a:extLst>
                <a:ext uri="{FF2B5EF4-FFF2-40B4-BE49-F238E27FC236}">
                  <a16:creationId xmlns:a16="http://schemas.microsoft.com/office/drawing/2014/main" id="{AAC1F1EF-3127-4857-B98A-7A5D252EEB9E}"/>
                </a:ext>
              </a:extLst>
            </p:cNvPr>
            <p:cNvSpPr txBox="1"/>
            <p:nvPr/>
          </p:nvSpPr>
          <p:spPr>
            <a:xfrm>
              <a:off x="5069279" y="5289985"/>
              <a:ext cx="3166462" cy="674820"/>
            </a:xfrm>
            <a:prstGeom prst="rect">
              <a:avLst/>
            </a:prstGeom>
            <a:solidFill>
              <a:srgbClr val="000000">
                <a:alpha val="25000"/>
              </a:srgbClr>
            </a:solidFill>
          </p:spPr>
          <p:txBody>
            <a:bodyPr wrap="square" lIns="179213" tIns="143370" rIns="179213" bIns="14337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1218512"/>
              <a:r>
                <a:rPr lang="en-US" sz="2000" b="1" dirty="0">
                  <a:gradFill>
                    <a:gsLst>
                      <a:gs pos="1250">
                        <a:srgbClr val="FFFFFF"/>
                      </a:gs>
                      <a:gs pos="100000">
                        <a:srgbClr val="FFFFFF"/>
                      </a:gs>
                    </a:gsLst>
                    <a:lin ang="5400000" scaled="0"/>
                  </a:gradFill>
                  <a:latin typeface="Calibri" panose="020F0502020204030204"/>
                </a:rPr>
                <a:t> .NET Core BCL</a:t>
              </a:r>
            </a:p>
          </p:txBody>
        </p:sp>
        <p:grpSp>
          <p:nvGrpSpPr>
            <p:cNvPr id="18" name="Group 17">
              <a:extLst>
                <a:ext uri="{FF2B5EF4-FFF2-40B4-BE49-F238E27FC236}">
                  <a16:creationId xmlns:a16="http://schemas.microsoft.com/office/drawing/2014/main" id="{FD51ADC0-A381-4B6D-8B35-BB6CFFDDE6E3}"/>
                </a:ext>
              </a:extLst>
            </p:cNvPr>
            <p:cNvGrpSpPr/>
            <p:nvPr/>
          </p:nvGrpSpPr>
          <p:grpSpPr>
            <a:xfrm>
              <a:off x="5069279" y="2891192"/>
              <a:ext cx="3166462" cy="1401550"/>
              <a:chOff x="4206240" y="2102819"/>
              <a:chExt cx="2788920" cy="1234440"/>
            </a:xfrm>
          </p:grpSpPr>
          <p:sp>
            <p:nvSpPr>
              <p:cNvPr id="19" name="TextBox 18">
                <a:extLst>
                  <a:ext uri="{FF2B5EF4-FFF2-40B4-BE49-F238E27FC236}">
                    <a16:creationId xmlns:a16="http://schemas.microsoft.com/office/drawing/2014/main" id="{69414D0C-B3F6-4206-90D2-5EAAEEB12682}"/>
                  </a:ext>
                </a:extLst>
              </p:cNvPr>
              <p:cNvSpPr txBox="1"/>
              <p:nvPr/>
            </p:nvSpPr>
            <p:spPr>
              <a:xfrm>
                <a:off x="4206240" y="2102819"/>
                <a:ext cx="1737360" cy="594360"/>
              </a:xfrm>
              <a:prstGeom prst="rect">
                <a:avLst/>
              </a:prstGeom>
              <a:solidFill>
                <a:srgbClr val="000000">
                  <a:alpha val="25000"/>
                </a:srgbClr>
              </a:solidFill>
            </p:spPr>
            <p:txBody>
              <a:bodyPr wrap="square" lIns="179213" tIns="143370" rIns="179213" bIns="14337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1218512"/>
                <a:r>
                  <a:rPr lang="en-US" sz="2000" b="1" dirty="0">
                    <a:gradFill>
                      <a:gsLst>
                        <a:gs pos="1250">
                          <a:srgbClr val="FFFFFF"/>
                        </a:gs>
                        <a:gs pos="100000">
                          <a:srgbClr val="FFFFFF"/>
                        </a:gs>
                      </a:gsLst>
                      <a:lin ang="5400000" scaled="0"/>
                    </a:gradFill>
                    <a:latin typeface="Calibri" panose="020F0502020204030204"/>
                  </a:rPr>
                  <a:t>UWP</a:t>
                </a:r>
              </a:p>
            </p:txBody>
          </p:sp>
          <p:sp>
            <p:nvSpPr>
              <p:cNvPr id="20" name="TextBox 19">
                <a:extLst>
                  <a:ext uri="{FF2B5EF4-FFF2-40B4-BE49-F238E27FC236}">
                    <a16:creationId xmlns:a16="http://schemas.microsoft.com/office/drawing/2014/main" id="{4CA9DB86-07D5-41D0-9689-60555F93B75F}"/>
                  </a:ext>
                </a:extLst>
              </p:cNvPr>
              <p:cNvSpPr txBox="1"/>
              <p:nvPr/>
            </p:nvSpPr>
            <p:spPr>
              <a:xfrm>
                <a:off x="5257800" y="2742899"/>
                <a:ext cx="1737360" cy="594360"/>
              </a:xfrm>
              <a:prstGeom prst="rect">
                <a:avLst/>
              </a:prstGeom>
              <a:solidFill>
                <a:srgbClr val="000000">
                  <a:alpha val="25000"/>
                </a:srgbClr>
              </a:solidFill>
            </p:spPr>
            <p:txBody>
              <a:bodyPr wrap="square" lIns="179213" tIns="143370" rIns="179213" bIns="14337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1218512"/>
                <a:r>
                  <a:rPr lang="en-US" sz="2000" b="1" dirty="0">
                    <a:gradFill>
                      <a:gsLst>
                        <a:gs pos="1250">
                          <a:srgbClr val="FFFFFF"/>
                        </a:gs>
                        <a:gs pos="100000">
                          <a:srgbClr val="FFFFFF"/>
                        </a:gs>
                      </a:gsLst>
                      <a:lin ang="5400000" scaled="0"/>
                    </a:gradFill>
                    <a:latin typeface="Calibri" panose="020F0502020204030204"/>
                  </a:rPr>
                  <a:t>ASP.NET Core</a:t>
                </a:r>
              </a:p>
            </p:txBody>
          </p:sp>
        </p:grpSp>
      </p:grpSp>
      <p:grpSp>
        <p:nvGrpSpPr>
          <p:cNvPr id="23" name="Group 22">
            <a:extLst>
              <a:ext uri="{FF2B5EF4-FFF2-40B4-BE49-F238E27FC236}">
                <a16:creationId xmlns:a16="http://schemas.microsoft.com/office/drawing/2014/main" id="{49EE10D2-AB71-4764-BB2C-4821C683D931}"/>
              </a:ext>
            </a:extLst>
          </p:cNvPr>
          <p:cNvGrpSpPr/>
          <p:nvPr/>
        </p:nvGrpSpPr>
        <p:grpSpPr>
          <a:xfrm>
            <a:off x="8490973" y="1324769"/>
            <a:ext cx="3374098" cy="4774280"/>
            <a:chOff x="8620746" y="1733468"/>
            <a:chExt cx="3374098" cy="4774280"/>
          </a:xfrm>
        </p:grpSpPr>
        <p:grpSp>
          <p:nvGrpSpPr>
            <p:cNvPr id="24" name="Group 23">
              <a:extLst>
                <a:ext uri="{FF2B5EF4-FFF2-40B4-BE49-F238E27FC236}">
                  <a16:creationId xmlns:a16="http://schemas.microsoft.com/office/drawing/2014/main" id="{590B96BE-30FD-40D5-8B36-64E8DCBDCFB6}"/>
                </a:ext>
              </a:extLst>
            </p:cNvPr>
            <p:cNvGrpSpPr/>
            <p:nvPr/>
          </p:nvGrpSpPr>
          <p:grpSpPr>
            <a:xfrm>
              <a:off x="8620746" y="1733468"/>
              <a:ext cx="3374098" cy="4774280"/>
              <a:chOff x="7489548" y="1582078"/>
              <a:chExt cx="2917390" cy="3945389"/>
            </a:xfrm>
            <a:solidFill>
              <a:schemeClr val="accent6"/>
            </a:solidFill>
          </p:grpSpPr>
          <p:sp>
            <p:nvSpPr>
              <p:cNvPr id="30" name="Rectangle 29">
                <a:extLst>
                  <a:ext uri="{FF2B5EF4-FFF2-40B4-BE49-F238E27FC236}">
                    <a16:creationId xmlns:a16="http://schemas.microsoft.com/office/drawing/2014/main" id="{E47B9104-8F54-4B47-8C7A-23512D06C614}"/>
                  </a:ext>
                </a:extLst>
              </p:cNvPr>
              <p:cNvSpPr/>
              <p:nvPr/>
            </p:nvSpPr>
            <p:spPr bwMode="auto">
              <a:xfrm>
                <a:off x="7489548" y="1582078"/>
                <a:ext cx="2917390" cy="3945389"/>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79213" tIns="143370" rIns="179213" bIns="143370" numCol="1" rtlCol="0" anchor="t" anchorCtr="0" compatLnSpc="1">
                <a:prstTxWarp prst="textNoShape">
                  <a:avLst/>
                </a:prstTxWarp>
              </a:bodyPr>
              <a:lstStyle/>
              <a:p>
                <a:pPr algn="ctr" defTabSz="894287">
                  <a:lnSpc>
                    <a:spcPct val="90000"/>
                  </a:lnSpc>
                </a:pPr>
                <a:r>
                  <a:rPr lang="en-US" sz="3600" kern="0" dirty="0">
                    <a:gradFill>
                      <a:gsLst>
                        <a:gs pos="14679">
                          <a:srgbClr val="FFFFFF"/>
                        </a:gs>
                        <a:gs pos="38000">
                          <a:srgbClr val="FFFFFF"/>
                        </a:gs>
                      </a:gsLst>
                      <a:lin ang="5400000" scaled="1"/>
                    </a:gradFill>
                    <a:latin typeface="Segoe UI Light"/>
                  </a:rPr>
                  <a:t> </a:t>
                </a:r>
              </a:p>
            </p:txBody>
          </p:sp>
          <p:sp>
            <p:nvSpPr>
              <p:cNvPr id="31" name="TextBox 30">
                <a:extLst>
                  <a:ext uri="{FF2B5EF4-FFF2-40B4-BE49-F238E27FC236}">
                    <a16:creationId xmlns:a16="http://schemas.microsoft.com/office/drawing/2014/main" id="{C64125AA-C5C7-4F28-A655-8DD5C212F16C}"/>
                  </a:ext>
                </a:extLst>
              </p:cNvPr>
              <p:cNvSpPr txBox="1"/>
              <p:nvPr/>
            </p:nvSpPr>
            <p:spPr>
              <a:xfrm>
                <a:off x="7489548" y="1582078"/>
                <a:ext cx="2917390" cy="627676"/>
              </a:xfrm>
              <a:prstGeom prst="rect">
                <a:avLst/>
              </a:prstGeom>
            </p:spPr>
            <p:style>
              <a:lnRef idx="1">
                <a:schemeClr val="accent6"/>
              </a:lnRef>
              <a:fillRef idx="3">
                <a:schemeClr val="accent6"/>
              </a:fillRef>
              <a:effectRef idx="2">
                <a:schemeClr val="accent6"/>
              </a:effectRef>
              <a:fontRef idx="minor">
                <a:schemeClr val="lt1"/>
              </a:fontRef>
            </p:style>
            <p:txBody>
              <a:bodyPr wrap="square" lIns="179213" tIns="143370" rIns="179213" bIns="143370"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1218512"/>
                <a:r>
                  <a:rPr lang="en-US" sz="2800" b="1" dirty="0">
                    <a:latin typeface="Calibri" panose="020F0502020204030204"/>
                  </a:rPr>
                  <a:t>XAMARIN</a:t>
                </a:r>
              </a:p>
            </p:txBody>
          </p:sp>
        </p:grpSp>
        <p:sp>
          <p:nvSpPr>
            <p:cNvPr id="25" name="TextBox 24">
              <a:extLst>
                <a:ext uri="{FF2B5EF4-FFF2-40B4-BE49-F238E27FC236}">
                  <a16:creationId xmlns:a16="http://schemas.microsoft.com/office/drawing/2014/main" id="{AC08342F-4203-44CC-A933-FA4687164FE5}"/>
                </a:ext>
              </a:extLst>
            </p:cNvPr>
            <p:cNvSpPr txBox="1"/>
            <p:nvPr/>
          </p:nvSpPr>
          <p:spPr>
            <a:xfrm>
              <a:off x="8724564" y="5289985"/>
              <a:ext cx="3166462" cy="674820"/>
            </a:xfrm>
            <a:prstGeom prst="rect">
              <a:avLst/>
            </a:prstGeom>
            <a:solidFill>
              <a:srgbClr val="000000">
                <a:alpha val="25000"/>
              </a:srgbClr>
            </a:solidFill>
          </p:spPr>
          <p:txBody>
            <a:bodyPr wrap="square" lIns="179213" tIns="143370" rIns="179213" bIns="14337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1218512"/>
              <a:r>
                <a:rPr lang="en-US" sz="2000" b="1" dirty="0">
                  <a:gradFill>
                    <a:gsLst>
                      <a:gs pos="1250">
                        <a:srgbClr val="FFFFFF"/>
                      </a:gs>
                      <a:gs pos="100000">
                        <a:srgbClr val="FFFFFF"/>
                      </a:gs>
                    </a:gsLst>
                    <a:lin ang="5400000" scaled="0"/>
                  </a:gradFill>
                  <a:latin typeface="Calibri" panose="020F0502020204030204"/>
                </a:rPr>
                <a:t>Mono BCL</a:t>
              </a:r>
            </a:p>
          </p:txBody>
        </p:sp>
        <p:grpSp>
          <p:nvGrpSpPr>
            <p:cNvPr id="26" name="Group 25">
              <a:extLst>
                <a:ext uri="{FF2B5EF4-FFF2-40B4-BE49-F238E27FC236}">
                  <a16:creationId xmlns:a16="http://schemas.microsoft.com/office/drawing/2014/main" id="{468225AF-734C-4115-89B7-3F8A6A7E7D3B}"/>
                </a:ext>
              </a:extLst>
            </p:cNvPr>
            <p:cNvGrpSpPr/>
            <p:nvPr/>
          </p:nvGrpSpPr>
          <p:grpSpPr>
            <a:xfrm>
              <a:off x="8724564" y="2891192"/>
              <a:ext cx="3166462" cy="1401550"/>
              <a:chOff x="7223760" y="2102819"/>
              <a:chExt cx="2788920" cy="1234440"/>
            </a:xfrm>
          </p:grpSpPr>
          <p:sp>
            <p:nvSpPr>
              <p:cNvPr id="27" name="TextBox 26">
                <a:extLst>
                  <a:ext uri="{FF2B5EF4-FFF2-40B4-BE49-F238E27FC236}">
                    <a16:creationId xmlns:a16="http://schemas.microsoft.com/office/drawing/2014/main" id="{1E0B7573-0BA4-468E-B537-0BC42DB9B83F}"/>
                  </a:ext>
                </a:extLst>
              </p:cNvPr>
              <p:cNvSpPr txBox="1"/>
              <p:nvPr/>
            </p:nvSpPr>
            <p:spPr>
              <a:xfrm>
                <a:off x="7223760" y="2102819"/>
                <a:ext cx="1371600" cy="594360"/>
              </a:xfrm>
              <a:prstGeom prst="rect">
                <a:avLst/>
              </a:prstGeom>
              <a:solidFill>
                <a:srgbClr val="000000">
                  <a:alpha val="25000"/>
                </a:srgbClr>
              </a:solidFill>
            </p:spPr>
            <p:txBody>
              <a:bodyPr wrap="square" lIns="179213" tIns="143370" rIns="179213" bIns="14337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1218512"/>
                <a:r>
                  <a:rPr lang="en-US" sz="2000" b="1" dirty="0">
                    <a:gradFill>
                      <a:gsLst>
                        <a:gs pos="1250">
                          <a:srgbClr val="FFFFFF"/>
                        </a:gs>
                        <a:gs pos="100000">
                          <a:srgbClr val="FFFFFF"/>
                        </a:gs>
                      </a:gsLst>
                      <a:lin ang="5400000" scaled="0"/>
                    </a:gradFill>
                    <a:latin typeface="Calibri" panose="020F0502020204030204"/>
                  </a:rPr>
                  <a:t>iOS</a:t>
                </a:r>
              </a:p>
            </p:txBody>
          </p:sp>
          <p:sp>
            <p:nvSpPr>
              <p:cNvPr id="28" name="TextBox 27">
                <a:extLst>
                  <a:ext uri="{FF2B5EF4-FFF2-40B4-BE49-F238E27FC236}">
                    <a16:creationId xmlns:a16="http://schemas.microsoft.com/office/drawing/2014/main" id="{E4D0AE15-83BD-45B2-8E90-BAB33E9EE07F}"/>
                  </a:ext>
                </a:extLst>
              </p:cNvPr>
              <p:cNvSpPr txBox="1"/>
              <p:nvPr/>
            </p:nvSpPr>
            <p:spPr>
              <a:xfrm>
                <a:off x="8641080" y="2422859"/>
                <a:ext cx="1371600" cy="594360"/>
              </a:xfrm>
              <a:prstGeom prst="rect">
                <a:avLst/>
              </a:prstGeom>
              <a:solidFill>
                <a:srgbClr val="000000">
                  <a:alpha val="25000"/>
                </a:srgbClr>
              </a:solidFill>
            </p:spPr>
            <p:txBody>
              <a:bodyPr wrap="square" lIns="179213" tIns="143370" rIns="179213" bIns="14337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1218512"/>
                <a:r>
                  <a:rPr lang="en-US" sz="2000" b="1" dirty="0">
                    <a:gradFill>
                      <a:gsLst>
                        <a:gs pos="1250">
                          <a:srgbClr val="FFFFFF"/>
                        </a:gs>
                        <a:gs pos="100000">
                          <a:srgbClr val="FFFFFF"/>
                        </a:gs>
                      </a:gsLst>
                      <a:lin ang="5400000" scaled="0"/>
                    </a:gradFill>
                    <a:latin typeface="Calibri" panose="020F0502020204030204"/>
                  </a:rPr>
                  <a:t>Android</a:t>
                </a:r>
              </a:p>
            </p:txBody>
          </p:sp>
          <p:sp>
            <p:nvSpPr>
              <p:cNvPr id="29" name="TextBox 28">
                <a:extLst>
                  <a:ext uri="{FF2B5EF4-FFF2-40B4-BE49-F238E27FC236}">
                    <a16:creationId xmlns:a16="http://schemas.microsoft.com/office/drawing/2014/main" id="{04117E0A-4817-408E-94F5-820117EE8B8C}"/>
                  </a:ext>
                </a:extLst>
              </p:cNvPr>
              <p:cNvSpPr txBox="1"/>
              <p:nvPr/>
            </p:nvSpPr>
            <p:spPr>
              <a:xfrm>
                <a:off x="7223760" y="2742899"/>
                <a:ext cx="1371600" cy="594360"/>
              </a:xfrm>
              <a:prstGeom prst="rect">
                <a:avLst/>
              </a:prstGeom>
              <a:solidFill>
                <a:srgbClr val="000000">
                  <a:alpha val="25000"/>
                </a:srgbClr>
              </a:solidFill>
            </p:spPr>
            <p:txBody>
              <a:bodyPr wrap="square" lIns="179213" tIns="143370" rIns="179213" bIns="14337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1218512"/>
                <a:r>
                  <a:rPr lang="en-US" sz="2000" b="1" dirty="0">
                    <a:gradFill>
                      <a:gsLst>
                        <a:gs pos="1250">
                          <a:srgbClr val="FFFFFF"/>
                        </a:gs>
                        <a:gs pos="100000">
                          <a:srgbClr val="FFFFFF"/>
                        </a:gs>
                      </a:gsLst>
                      <a:lin ang="5400000" scaled="0"/>
                    </a:gradFill>
                    <a:latin typeface="Calibri" panose="020F0502020204030204"/>
                  </a:rPr>
                  <a:t>OS X</a:t>
                </a:r>
              </a:p>
            </p:txBody>
          </p:sp>
        </p:grpSp>
      </p:grpSp>
      <p:sp>
        <p:nvSpPr>
          <p:cNvPr id="32" name="TextBox 31">
            <a:extLst>
              <a:ext uri="{FF2B5EF4-FFF2-40B4-BE49-F238E27FC236}">
                <a16:creationId xmlns:a16="http://schemas.microsoft.com/office/drawing/2014/main" id="{66115110-1B3E-4FF0-A6C7-9D9CA0272C50}"/>
              </a:ext>
            </a:extLst>
          </p:cNvPr>
          <p:cNvSpPr txBox="1"/>
          <p:nvPr/>
        </p:nvSpPr>
        <p:spPr>
          <a:xfrm>
            <a:off x="1180403" y="2326766"/>
            <a:ext cx="10684667" cy="1764914"/>
          </a:xfrm>
          <a:prstGeom prst="rect">
            <a:avLst/>
          </a:prstGeom>
          <a:solidFill>
            <a:srgbClr val="000000">
              <a:alpha val="20000"/>
            </a:srgbClr>
          </a:solidFill>
        </p:spPr>
        <p:txBody>
          <a:bodyPr wrap="square" lIns="179213" tIns="143370" rIns="179213" bIns="143370" rtlCol="0" anchor="ctr">
            <a:noAutofit/>
          </a:bodyPr>
          <a:lstStyle/>
          <a:p>
            <a:pPr algn="ctr" defTabSz="895882">
              <a:lnSpc>
                <a:spcPct val="90000"/>
              </a:lnSpc>
            </a:pPr>
            <a:endParaRPr lang="en-US" sz="2000" kern="0" dirty="0">
              <a:solidFill>
                <a:sysClr val="windowText" lastClr="000000"/>
              </a:solidFill>
              <a:latin typeface="Segoe UI Semilight" panose="020B0402040204020203" pitchFamily="34" charset="0"/>
              <a:cs typeface="Segoe UI Semilight" panose="020B0402040204020203" pitchFamily="34" charset="0"/>
            </a:endParaRPr>
          </a:p>
        </p:txBody>
      </p:sp>
      <p:sp>
        <p:nvSpPr>
          <p:cNvPr id="33" name="TextBox 32">
            <a:extLst>
              <a:ext uri="{FF2B5EF4-FFF2-40B4-BE49-F238E27FC236}">
                <a16:creationId xmlns:a16="http://schemas.microsoft.com/office/drawing/2014/main" id="{91DDE21C-9E62-48E3-89FC-1E0571316BFA}"/>
              </a:ext>
            </a:extLst>
          </p:cNvPr>
          <p:cNvSpPr txBox="1"/>
          <p:nvPr/>
        </p:nvSpPr>
        <p:spPr>
          <a:xfrm>
            <a:off x="220084" y="2326765"/>
            <a:ext cx="830547" cy="1764914"/>
          </a:xfrm>
          <a:prstGeom prst="rect">
            <a:avLst/>
          </a:prstGeom>
          <a:solidFill>
            <a:srgbClr val="CFCFCF"/>
          </a:solidFill>
        </p:spPr>
        <p:txBody>
          <a:bodyPr vert="vert270" wrap="square" lIns="179213" tIns="143370" rIns="179213" bIns="143370" rtlCol="0" anchor="ctr" anchorCtr="0">
            <a:noAutofit/>
          </a:bodyPr>
          <a:lstStyle>
            <a:defPPr>
              <a:defRPr lang="en-US"/>
            </a:defPPr>
            <a:lvl1pPr algn="ctr" defTabSz="914224">
              <a:lnSpc>
                <a:spcPct val="90000"/>
              </a:lnSpc>
              <a:defRPr sz="1600" kern="0">
                <a:gradFill>
                  <a:gsLst>
                    <a:gs pos="2804">
                      <a:srgbClr val="505050"/>
                    </a:gs>
                    <a:gs pos="26000">
                      <a:srgbClr val="505050"/>
                    </a:gs>
                  </a:gsLst>
                  <a:lin ang="5400000" scaled="1"/>
                </a:gradFill>
                <a:cs typeface="Segoe UI Semilight" panose="020B0402040204020203" pitchFamily="34" charset="0"/>
              </a:defRPr>
            </a:lvl1pPr>
          </a:lstStyle>
          <a:p>
            <a:pPr defTabSz="1218512"/>
            <a:r>
              <a:rPr lang="en-US" sz="2000" b="1" dirty="0">
                <a:latin typeface="Calibri" panose="020F0502020204030204"/>
              </a:rPr>
              <a:t>APP</a:t>
            </a:r>
          </a:p>
          <a:p>
            <a:pPr defTabSz="1218512"/>
            <a:r>
              <a:rPr lang="en-US" sz="2000" b="1" dirty="0">
                <a:latin typeface="Calibri" panose="020F0502020204030204"/>
              </a:rPr>
              <a:t>MODELS</a:t>
            </a:r>
          </a:p>
        </p:txBody>
      </p:sp>
      <p:sp>
        <p:nvSpPr>
          <p:cNvPr id="34" name="TextBox 33">
            <a:extLst>
              <a:ext uri="{FF2B5EF4-FFF2-40B4-BE49-F238E27FC236}">
                <a16:creationId xmlns:a16="http://schemas.microsoft.com/office/drawing/2014/main" id="{43EB4115-2808-4DFF-B597-1751FAF9156A}"/>
              </a:ext>
            </a:extLst>
          </p:cNvPr>
          <p:cNvSpPr txBox="1"/>
          <p:nvPr/>
        </p:nvSpPr>
        <p:spPr>
          <a:xfrm>
            <a:off x="220084" y="4336240"/>
            <a:ext cx="830547" cy="1764914"/>
          </a:xfrm>
          <a:prstGeom prst="rect">
            <a:avLst/>
          </a:prstGeom>
          <a:solidFill>
            <a:srgbClr val="CFCFCF"/>
          </a:solidFill>
        </p:spPr>
        <p:txBody>
          <a:bodyPr vert="vert270" wrap="square" lIns="179213" tIns="143370" rIns="179213" bIns="143370" rtlCol="0" anchor="ctr" anchorCtr="0">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1218512"/>
            <a:r>
              <a:rPr lang="en-US" sz="2000" dirty="0">
                <a:latin typeface="Calibri" panose="020F0502020204030204"/>
              </a:rPr>
              <a:t>BASE</a:t>
            </a:r>
          </a:p>
          <a:p>
            <a:pPr defTabSz="1218512"/>
            <a:r>
              <a:rPr lang="en-US" sz="2000" dirty="0">
                <a:latin typeface="Calibri" panose="020F0502020204030204"/>
              </a:rPr>
              <a:t>LIBRARIES</a:t>
            </a:r>
          </a:p>
        </p:txBody>
      </p:sp>
      <p:sp>
        <p:nvSpPr>
          <p:cNvPr id="35" name="TextBox 34">
            <a:extLst>
              <a:ext uri="{FF2B5EF4-FFF2-40B4-BE49-F238E27FC236}">
                <a16:creationId xmlns:a16="http://schemas.microsoft.com/office/drawing/2014/main" id="{652CEBCF-1B84-4EF2-9994-3D602206BACA}"/>
              </a:ext>
            </a:extLst>
          </p:cNvPr>
          <p:cNvSpPr txBox="1"/>
          <p:nvPr/>
        </p:nvSpPr>
        <p:spPr>
          <a:xfrm>
            <a:off x="1180403" y="4336239"/>
            <a:ext cx="10684667" cy="1764914"/>
          </a:xfrm>
          <a:prstGeom prst="rect">
            <a:avLst/>
          </a:prstGeom>
          <a:solidFill>
            <a:srgbClr val="000000">
              <a:alpha val="20000"/>
            </a:srgbClr>
          </a:solidFill>
        </p:spPr>
        <p:txBody>
          <a:bodyPr wrap="square" lIns="179213" tIns="143370" rIns="179213" bIns="143370" rtlCol="0" anchor="ctr">
            <a:noAutofit/>
          </a:bodyPr>
          <a:lstStyle/>
          <a:p>
            <a:pPr algn="ctr" defTabSz="895882">
              <a:lnSpc>
                <a:spcPct val="90000"/>
              </a:lnSpc>
            </a:pPr>
            <a:endParaRPr lang="en-US" sz="2000" kern="0" dirty="0">
              <a:solidFill>
                <a:sysClr val="windowText" lastClr="000000"/>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68018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20BDD-0E54-498E-9848-7D9DEF2BD053}"/>
              </a:ext>
            </a:extLst>
          </p:cNvPr>
          <p:cNvSpPr>
            <a:spLocks noGrp="1"/>
          </p:cNvSpPr>
          <p:nvPr>
            <p:ph type="title"/>
          </p:nvPr>
        </p:nvSpPr>
        <p:spPr/>
        <p:txBody>
          <a:bodyPr/>
          <a:lstStyle/>
          <a:p>
            <a:r>
              <a:rPr lang="en-US" dirty="0"/>
              <a:t>.NET Now</a:t>
            </a:r>
          </a:p>
        </p:txBody>
      </p:sp>
      <p:sp>
        <p:nvSpPr>
          <p:cNvPr id="3" name="Slide Number Placeholder 2">
            <a:extLst>
              <a:ext uri="{FF2B5EF4-FFF2-40B4-BE49-F238E27FC236}">
                <a16:creationId xmlns:a16="http://schemas.microsoft.com/office/drawing/2014/main" id="{441A4F52-93AC-4860-8D0E-A3E4A0B4A143}"/>
              </a:ext>
            </a:extLst>
          </p:cNvPr>
          <p:cNvSpPr>
            <a:spLocks noGrp="1"/>
          </p:cNvSpPr>
          <p:nvPr>
            <p:ph type="sldNum" sz="quarter" idx="12"/>
          </p:nvPr>
        </p:nvSpPr>
        <p:spPr>
          <a:xfrm>
            <a:off x="8797095" y="6356352"/>
            <a:ext cx="2743200" cy="365125"/>
          </a:xfrm>
        </p:spPr>
        <p:txBody>
          <a:bodyPr/>
          <a:lstStyle/>
          <a:p>
            <a:pPr defTabSz="914400" eaLnBrk="1" fontAlgn="auto" hangingPunct="1">
              <a:spcBef>
                <a:spcPts val="0"/>
              </a:spcBef>
              <a:spcAft>
                <a:spcPts val="0"/>
              </a:spcAft>
            </a:pPr>
            <a:fld id="{AFFF257A-30C5-4AFB-911B-BE4CEEA1EA82}" type="slidenum">
              <a:rPr lang="en-US" kern="0" smtClean="0">
                <a:solidFill>
                  <a:sysClr val="windowText" lastClr="000000"/>
                </a:solidFill>
              </a:rPr>
              <a:pPr defTabSz="914400" eaLnBrk="1" fontAlgn="auto" hangingPunct="1">
                <a:spcBef>
                  <a:spcPts val="0"/>
                </a:spcBef>
                <a:spcAft>
                  <a:spcPts val="0"/>
                </a:spcAft>
              </a:pPr>
              <a:t>19</a:t>
            </a:fld>
            <a:endParaRPr lang="en-US" sz="1800" kern="0" dirty="0">
              <a:solidFill>
                <a:sysClr val="windowText" lastClr="000000"/>
              </a:solidFill>
            </a:endParaRPr>
          </a:p>
        </p:txBody>
      </p:sp>
      <p:sp>
        <p:nvSpPr>
          <p:cNvPr id="4" name="Text Placeholder 3">
            <a:extLst>
              <a:ext uri="{FF2B5EF4-FFF2-40B4-BE49-F238E27FC236}">
                <a16:creationId xmlns:a16="http://schemas.microsoft.com/office/drawing/2014/main" id="{0CDDA275-3F53-46BD-BDC2-7818CF54B652}"/>
              </a:ext>
            </a:extLst>
          </p:cNvPr>
          <p:cNvSpPr>
            <a:spLocks noGrp="1"/>
          </p:cNvSpPr>
          <p:nvPr>
            <p:ph type="body" sz="quarter" idx="13"/>
          </p:nvPr>
        </p:nvSpPr>
        <p:spPr/>
        <p:txBody>
          <a:bodyPr/>
          <a:lstStyle/>
          <a:p>
            <a:endParaRPr lang="en-US" dirty="0"/>
          </a:p>
        </p:txBody>
      </p:sp>
      <p:grpSp>
        <p:nvGrpSpPr>
          <p:cNvPr id="5" name="Group 4">
            <a:extLst>
              <a:ext uri="{FF2B5EF4-FFF2-40B4-BE49-F238E27FC236}">
                <a16:creationId xmlns:a16="http://schemas.microsoft.com/office/drawing/2014/main" id="{36179458-0197-4D92-8E41-6E1D2F1958AE}"/>
              </a:ext>
            </a:extLst>
          </p:cNvPr>
          <p:cNvGrpSpPr/>
          <p:nvPr/>
        </p:nvGrpSpPr>
        <p:grpSpPr>
          <a:xfrm>
            <a:off x="1188920" y="1324768"/>
            <a:ext cx="3374098" cy="4774280"/>
            <a:chOff x="1719261" y="1582078"/>
            <a:chExt cx="2869373" cy="3945389"/>
          </a:xfrm>
        </p:grpSpPr>
        <p:sp>
          <p:nvSpPr>
            <p:cNvPr id="6" name="Rectangle 5">
              <a:extLst>
                <a:ext uri="{FF2B5EF4-FFF2-40B4-BE49-F238E27FC236}">
                  <a16:creationId xmlns:a16="http://schemas.microsoft.com/office/drawing/2014/main" id="{5EBB782F-DD08-4AFD-B1D4-10572C5474FF}"/>
                </a:ext>
              </a:extLst>
            </p:cNvPr>
            <p:cNvSpPr/>
            <p:nvPr/>
          </p:nvSpPr>
          <p:spPr bwMode="auto">
            <a:xfrm>
              <a:off x="1719261" y="1582078"/>
              <a:ext cx="2869373" cy="3945389"/>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79213" tIns="143370" rIns="179213" bIns="143370" numCol="1" rtlCol="0" anchor="t" anchorCtr="0" compatLnSpc="1">
              <a:prstTxWarp prst="textNoShape">
                <a:avLst/>
              </a:prstTxWarp>
            </a:bodyPr>
            <a:lstStyle/>
            <a:p>
              <a:pPr algn="ctr" defTabSz="894287">
                <a:lnSpc>
                  <a:spcPct val="90000"/>
                </a:lnSpc>
              </a:pPr>
              <a:r>
                <a:rPr lang="en-US" sz="3600" kern="0" dirty="0">
                  <a:gradFill>
                    <a:gsLst>
                      <a:gs pos="14679">
                        <a:srgbClr val="FFFFFF"/>
                      </a:gs>
                      <a:gs pos="38000">
                        <a:srgbClr val="FFFFFF"/>
                      </a:gs>
                    </a:gsLst>
                    <a:lin ang="5400000" scaled="1"/>
                  </a:gradFill>
                  <a:latin typeface="Segoe UI Light"/>
                </a:rPr>
                <a:t> </a:t>
              </a:r>
            </a:p>
          </p:txBody>
        </p:sp>
        <p:sp>
          <p:nvSpPr>
            <p:cNvPr id="7" name="TextBox 6">
              <a:extLst>
                <a:ext uri="{FF2B5EF4-FFF2-40B4-BE49-F238E27FC236}">
                  <a16:creationId xmlns:a16="http://schemas.microsoft.com/office/drawing/2014/main" id="{4AA4BF48-CA36-4902-A440-341EC037EB02}"/>
                </a:ext>
              </a:extLst>
            </p:cNvPr>
            <p:cNvSpPr txBox="1"/>
            <p:nvPr/>
          </p:nvSpPr>
          <p:spPr>
            <a:xfrm>
              <a:off x="1719261" y="1582078"/>
              <a:ext cx="2869373" cy="627676"/>
            </a:xfrm>
            <a:prstGeom prst="rect">
              <a:avLst/>
            </a:prstGeom>
          </p:spPr>
          <p:style>
            <a:lnRef idx="1">
              <a:schemeClr val="accent1"/>
            </a:lnRef>
            <a:fillRef idx="3">
              <a:schemeClr val="accent1"/>
            </a:fillRef>
            <a:effectRef idx="2">
              <a:schemeClr val="accent1"/>
            </a:effectRef>
            <a:fontRef idx="minor">
              <a:schemeClr val="lt1"/>
            </a:fontRef>
          </p:style>
          <p:txBody>
            <a:bodyPr wrap="square" lIns="179213" tIns="143370" rIns="179213" bIns="143370" rtlCol="0" anchor="ctr">
              <a:noAutofit/>
            </a:bodyPr>
            <a:lstStyle/>
            <a:p>
              <a:pPr algn="ctr" defTabSz="895882">
                <a:lnSpc>
                  <a:spcPct val="90000"/>
                </a:lnSpc>
              </a:pPr>
              <a:r>
                <a:rPr lang="en-US" sz="2800" b="1" kern="0" dirty="0">
                  <a:gradFill>
                    <a:gsLst>
                      <a:gs pos="1250">
                        <a:srgbClr val="FFFFFF"/>
                      </a:gs>
                      <a:gs pos="100000">
                        <a:srgbClr val="FFFFFF"/>
                      </a:gs>
                    </a:gsLst>
                    <a:lin ang="5400000" scaled="0"/>
                  </a:gradFill>
                  <a:latin typeface="Calibri" panose="020F0502020204030204"/>
                  <a:cs typeface="Segoe UI Semibold" panose="020B0702040204020203" pitchFamily="34" charset="0"/>
                </a:rPr>
                <a:t>.NET FRAMEWORK</a:t>
              </a:r>
            </a:p>
          </p:txBody>
        </p:sp>
      </p:grpSp>
      <p:grpSp>
        <p:nvGrpSpPr>
          <p:cNvPr id="8" name="Group 7">
            <a:extLst>
              <a:ext uri="{FF2B5EF4-FFF2-40B4-BE49-F238E27FC236}">
                <a16:creationId xmlns:a16="http://schemas.microsoft.com/office/drawing/2014/main" id="{60EE38CC-58D7-4A79-B151-E08A0660158B}"/>
              </a:ext>
            </a:extLst>
          </p:cNvPr>
          <p:cNvGrpSpPr/>
          <p:nvPr/>
        </p:nvGrpSpPr>
        <p:grpSpPr>
          <a:xfrm>
            <a:off x="4844204" y="1324768"/>
            <a:ext cx="3374098" cy="4774280"/>
            <a:chOff x="4604403" y="1582077"/>
            <a:chExt cx="3013825" cy="3945389"/>
          </a:xfrm>
        </p:grpSpPr>
        <p:sp>
          <p:nvSpPr>
            <p:cNvPr id="9" name="Rectangle 8">
              <a:extLst>
                <a:ext uri="{FF2B5EF4-FFF2-40B4-BE49-F238E27FC236}">
                  <a16:creationId xmlns:a16="http://schemas.microsoft.com/office/drawing/2014/main" id="{44556C6C-6F8C-42F7-BF01-5EC646DF54F7}"/>
                </a:ext>
              </a:extLst>
            </p:cNvPr>
            <p:cNvSpPr/>
            <p:nvPr/>
          </p:nvSpPr>
          <p:spPr bwMode="auto">
            <a:xfrm>
              <a:off x="4604403" y="1582077"/>
              <a:ext cx="3013825" cy="3945389"/>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79213" tIns="143370" rIns="179213" bIns="143370" numCol="1" rtlCol="0" anchor="t" anchorCtr="0" compatLnSpc="1">
              <a:prstTxWarp prst="textNoShape">
                <a:avLst/>
              </a:prstTxWarp>
            </a:bodyPr>
            <a:lstStyle/>
            <a:p>
              <a:pPr algn="ctr" defTabSz="894287">
                <a:lnSpc>
                  <a:spcPct val="90000"/>
                </a:lnSpc>
              </a:pPr>
              <a:r>
                <a:rPr lang="en-US" sz="3600" kern="0" dirty="0">
                  <a:gradFill>
                    <a:gsLst>
                      <a:gs pos="14679">
                        <a:srgbClr val="FFFFFF"/>
                      </a:gs>
                      <a:gs pos="38000">
                        <a:srgbClr val="FFFFFF"/>
                      </a:gs>
                    </a:gsLst>
                    <a:lin ang="5400000" scaled="1"/>
                  </a:gradFill>
                  <a:latin typeface="Segoe UI Light"/>
                </a:rPr>
                <a:t> </a:t>
              </a:r>
            </a:p>
          </p:txBody>
        </p:sp>
        <p:sp>
          <p:nvSpPr>
            <p:cNvPr id="10" name="TextBox 9">
              <a:extLst>
                <a:ext uri="{FF2B5EF4-FFF2-40B4-BE49-F238E27FC236}">
                  <a16:creationId xmlns:a16="http://schemas.microsoft.com/office/drawing/2014/main" id="{FF31E83D-277A-4C4D-8885-7A60AB2CB532}"/>
                </a:ext>
              </a:extLst>
            </p:cNvPr>
            <p:cNvSpPr txBox="1"/>
            <p:nvPr/>
          </p:nvSpPr>
          <p:spPr>
            <a:xfrm>
              <a:off x="4604403" y="1582077"/>
              <a:ext cx="3013825" cy="627676"/>
            </a:xfrm>
            <a:prstGeom prst="rect">
              <a:avLst/>
            </a:prstGeom>
          </p:spPr>
          <p:style>
            <a:lnRef idx="1">
              <a:schemeClr val="accent2"/>
            </a:lnRef>
            <a:fillRef idx="3">
              <a:schemeClr val="accent2"/>
            </a:fillRef>
            <a:effectRef idx="2">
              <a:schemeClr val="accent2"/>
            </a:effectRef>
            <a:fontRef idx="minor">
              <a:schemeClr val="lt1"/>
            </a:fontRef>
          </p:style>
          <p:txBody>
            <a:bodyPr wrap="square" lIns="179213" tIns="143370" rIns="179213" bIns="143370"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1218512"/>
              <a:r>
                <a:rPr lang="en-US" sz="2800" b="1" dirty="0">
                  <a:latin typeface="Calibri" panose="020F0502020204030204"/>
                </a:rPr>
                <a:t>.NET CORE</a:t>
              </a:r>
            </a:p>
          </p:txBody>
        </p:sp>
      </p:grpSp>
      <p:grpSp>
        <p:nvGrpSpPr>
          <p:cNvPr id="11" name="Group 10">
            <a:extLst>
              <a:ext uri="{FF2B5EF4-FFF2-40B4-BE49-F238E27FC236}">
                <a16:creationId xmlns:a16="http://schemas.microsoft.com/office/drawing/2014/main" id="{4E14FF41-2B82-4405-B45F-FBC7894B31C3}"/>
              </a:ext>
            </a:extLst>
          </p:cNvPr>
          <p:cNvGrpSpPr/>
          <p:nvPr/>
        </p:nvGrpSpPr>
        <p:grpSpPr>
          <a:xfrm>
            <a:off x="8499489" y="1324769"/>
            <a:ext cx="3374098" cy="4774280"/>
            <a:chOff x="7489548" y="1582078"/>
            <a:chExt cx="2917390" cy="3945389"/>
          </a:xfrm>
          <a:solidFill>
            <a:schemeClr val="accent6"/>
          </a:solidFill>
        </p:grpSpPr>
        <p:sp>
          <p:nvSpPr>
            <p:cNvPr id="12" name="Rectangle 11">
              <a:extLst>
                <a:ext uri="{FF2B5EF4-FFF2-40B4-BE49-F238E27FC236}">
                  <a16:creationId xmlns:a16="http://schemas.microsoft.com/office/drawing/2014/main" id="{825B1474-3287-4022-B438-DDA08BC242D4}"/>
                </a:ext>
              </a:extLst>
            </p:cNvPr>
            <p:cNvSpPr/>
            <p:nvPr/>
          </p:nvSpPr>
          <p:spPr bwMode="auto">
            <a:xfrm>
              <a:off x="7489548" y="1582078"/>
              <a:ext cx="2917390" cy="3945389"/>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79213" tIns="143370" rIns="179213" bIns="143370" numCol="1" rtlCol="0" anchor="t" anchorCtr="0" compatLnSpc="1">
              <a:prstTxWarp prst="textNoShape">
                <a:avLst/>
              </a:prstTxWarp>
            </a:bodyPr>
            <a:lstStyle/>
            <a:p>
              <a:pPr algn="ctr" defTabSz="894287">
                <a:lnSpc>
                  <a:spcPct val="90000"/>
                </a:lnSpc>
              </a:pPr>
              <a:r>
                <a:rPr lang="en-US" sz="3600" kern="0" dirty="0">
                  <a:gradFill>
                    <a:gsLst>
                      <a:gs pos="14679">
                        <a:srgbClr val="FFFFFF"/>
                      </a:gs>
                      <a:gs pos="38000">
                        <a:srgbClr val="FFFFFF"/>
                      </a:gs>
                    </a:gsLst>
                    <a:lin ang="5400000" scaled="1"/>
                  </a:gradFill>
                  <a:latin typeface="Segoe UI Light"/>
                </a:rPr>
                <a:t> </a:t>
              </a:r>
            </a:p>
          </p:txBody>
        </p:sp>
        <p:sp>
          <p:nvSpPr>
            <p:cNvPr id="13" name="TextBox 12">
              <a:extLst>
                <a:ext uri="{FF2B5EF4-FFF2-40B4-BE49-F238E27FC236}">
                  <a16:creationId xmlns:a16="http://schemas.microsoft.com/office/drawing/2014/main" id="{1DD436D1-7D93-4D7E-837C-42E8B5C7BE4E}"/>
                </a:ext>
              </a:extLst>
            </p:cNvPr>
            <p:cNvSpPr txBox="1"/>
            <p:nvPr/>
          </p:nvSpPr>
          <p:spPr>
            <a:xfrm>
              <a:off x="7489548" y="1582078"/>
              <a:ext cx="2917390" cy="627676"/>
            </a:xfrm>
            <a:prstGeom prst="rect">
              <a:avLst/>
            </a:prstGeom>
          </p:spPr>
          <p:style>
            <a:lnRef idx="1">
              <a:schemeClr val="accent6"/>
            </a:lnRef>
            <a:fillRef idx="3">
              <a:schemeClr val="accent6"/>
            </a:fillRef>
            <a:effectRef idx="2">
              <a:schemeClr val="accent6"/>
            </a:effectRef>
            <a:fontRef idx="minor">
              <a:schemeClr val="lt1"/>
            </a:fontRef>
          </p:style>
          <p:txBody>
            <a:bodyPr wrap="square" lIns="179213" tIns="143370" rIns="179213" bIns="143370"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1218512"/>
              <a:r>
                <a:rPr lang="en-US" sz="2800" b="1" dirty="0">
                  <a:latin typeface="Calibri" panose="020F0502020204030204"/>
                </a:rPr>
                <a:t>XAMARIN</a:t>
              </a:r>
            </a:p>
          </p:txBody>
        </p:sp>
      </p:grpSp>
      <p:sp>
        <p:nvSpPr>
          <p:cNvPr id="14" name="TextBox 13">
            <a:extLst>
              <a:ext uri="{FF2B5EF4-FFF2-40B4-BE49-F238E27FC236}">
                <a16:creationId xmlns:a16="http://schemas.microsoft.com/office/drawing/2014/main" id="{8CC4FE1E-4323-4C11-B743-5D3F8AAAC577}"/>
              </a:ext>
            </a:extLst>
          </p:cNvPr>
          <p:cNvSpPr txBox="1"/>
          <p:nvPr/>
        </p:nvSpPr>
        <p:spPr>
          <a:xfrm>
            <a:off x="1188919" y="2326766"/>
            <a:ext cx="10684667" cy="1764914"/>
          </a:xfrm>
          <a:prstGeom prst="rect">
            <a:avLst/>
          </a:prstGeom>
          <a:solidFill>
            <a:srgbClr val="000000">
              <a:alpha val="20000"/>
            </a:srgbClr>
          </a:solidFill>
        </p:spPr>
        <p:txBody>
          <a:bodyPr wrap="square" lIns="179213" tIns="143370" rIns="179213" bIns="143370" rtlCol="0" anchor="ctr">
            <a:noAutofit/>
          </a:bodyPr>
          <a:lstStyle/>
          <a:p>
            <a:pPr algn="ctr" defTabSz="895882">
              <a:lnSpc>
                <a:spcPct val="90000"/>
              </a:lnSpc>
            </a:pPr>
            <a:endParaRPr lang="en-US" sz="2000" kern="0" dirty="0">
              <a:solidFill>
                <a:sysClr val="windowText" lastClr="000000"/>
              </a:solidFill>
              <a:latin typeface="Segoe UI Semilight" panose="020B0402040204020203" pitchFamily="34" charset="0"/>
              <a:cs typeface="Segoe UI Semilight" panose="020B0402040204020203" pitchFamily="34" charset="0"/>
            </a:endParaRPr>
          </a:p>
        </p:txBody>
      </p:sp>
      <p:sp>
        <p:nvSpPr>
          <p:cNvPr id="15" name="TextBox 14">
            <a:extLst>
              <a:ext uri="{FF2B5EF4-FFF2-40B4-BE49-F238E27FC236}">
                <a16:creationId xmlns:a16="http://schemas.microsoft.com/office/drawing/2014/main" id="{AD9B236C-0BA6-4F75-AC1D-C892DE144397}"/>
              </a:ext>
            </a:extLst>
          </p:cNvPr>
          <p:cNvSpPr txBox="1"/>
          <p:nvPr/>
        </p:nvSpPr>
        <p:spPr>
          <a:xfrm>
            <a:off x="228600" y="2326765"/>
            <a:ext cx="830547" cy="1764914"/>
          </a:xfrm>
          <a:prstGeom prst="rect">
            <a:avLst/>
          </a:prstGeom>
          <a:solidFill>
            <a:srgbClr val="CFCFCF"/>
          </a:solidFill>
        </p:spPr>
        <p:txBody>
          <a:bodyPr vert="vert270" wrap="square" lIns="179213" tIns="143370" rIns="179213" bIns="143370" rtlCol="0" anchor="ctr" anchorCtr="0">
            <a:noAutofit/>
          </a:bodyPr>
          <a:lstStyle>
            <a:defPPr>
              <a:defRPr lang="en-US"/>
            </a:defPPr>
            <a:lvl1pPr algn="ctr" defTabSz="914224">
              <a:lnSpc>
                <a:spcPct val="90000"/>
              </a:lnSpc>
              <a:defRPr sz="1600" kern="0">
                <a:gradFill>
                  <a:gsLst>
                    <a:gs pos="2804">
                      <a:srgbClr val="505050"/>
                    </a:gs>
                    <a:gs pos="26000">
                      <a:srgbClr val="505050"/>
                    </a:gs>
                  </a:gsLst>
                  <a:lin ang="5400000" scaled="1"/>
                </a:gradFill>
                <a:cs typeface="Segoe UI Semilight" panose="020B0402040204020203" pitchFamily="34" charset="0"/>
              </a:defRPr>
            </a:lvl1pPr>
          </a:lstStyle>
          <a:p>
            <a:pPr defTabSz="1218512"/>
            <a:r>
              <a:rPr lang="en-US" sz="2000" b="1" dirty="0">
                <a:latin typeface="Calibri" panose="020F0502020204030204"/>
              </a:rPr>
              <a:t>APP</a:t>
            </a:r>
          </a:p>
          <a:p>
            <a:pPr defTabSz="1218512"/>
            <a:r>
              <a:rPr lang="en-US" sz="2000" b="1" dirty="0">
                <a:latin typeface="Calibri" panose="020F0502020204030204"/>
              </a:rPr>
              <a:t>MODELS</a:t>
            </a:r>
          </a:p>
        </p:txBody>
      </p:sp>
      <p:sp>
        <p:nvSpPr>
          <p:cNvPr id="16" name="TextBox 15">
            <a:extLst>
              <a:ext uri="{FF2B5EF4-FFF2-40B4-BE49-F238E27FC236}">
                <a16:creationId xmlns:a16="http://schemas.microsoft.com/office/drawing/2014/main" id="{4B470079-578E-4E50-9826-0DAD7A72C625}"/>
              </a:ext>
            </a:extLst>
          </p:cNvPr>
          <p:cNvSpPr txBox="1"/>
          <p:nvPr/>
        </p:nvSpPr>
        <p:spPr>
          <a:xfrm>
            <a:off x="228600" y="4336240"/>
            <a:ext cx="830547" cy="1764914"/>
          </a:xfrm>
          <a:prstGeom prst="rect">
            <a:avLst/>
          </a:prstGeom>
          <a:solidFill>
            <a:srgbClr val="CFCFCF"/>
          </a:solidFill>
        </p:spPr>
        <p:txBody>
          <a:bodyPr vert="vert270" wrap="square" lIns="179213" tIns="143370" rIns="179213" bIns="143370" rtlCol="0" anchor="ctr" anchorCtr="0">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1218512"/>
            <a:r>
              <a:rPr lang="en-US" sz="2000" dirty="0">
                <a:latin typeface="Calibri" panose="020F0502020204030204"/>
              </a:rPr>
              <a:t>BASE</a:t>
            </a:r>
          </a:p>
          <a:p>
            <a:pPr defTabSz="1218512"/>
            <a:r>
              <a:rPr lang="en-US" sz="2000" dirty="0">
                <a:latin typeface="Calibri" panose="020F0502020204030204"/>
              </a:rPr>
              <a:t>LIBRARIES</a:t>
            </a:r>
          </a:p>
        </p:txBody>
      </p:sp>
      <p:grpSp>
        <p:nvGrpSpPr>
          <p:cNvPr id="17" name="Group 16">
            <a:extLst>
              <a:ext uri="{FF2B5EF4-FFF2-40B4-BE49-F238E27FC236}">
                <a16:creationId xmlns:a16="http://schemas.microsoft.com/office/drawing/2014/main" id="{A2C14EA1-48E5-45AC-A636-18314946BCB5}"/>
              </a:ext>
            </a:extLst>
          </p:cNvPr>
          <p:cNvGrpSpPr/>
          <p:nvPr/>
        </p:nvGrpSpPr>
        <p:grpSpPr>
          <a:xfrm>
            <a:off x="1292738" y="2482493"/>
            <a:ext cx="3166462" cy="1401550"/>
            <a:chOff x="1188720" y="2356171"/>
            <a:chExt cx="2788920" cy="1234440"/>
          </a:xfrm>
        </p:grpSpPr>
        <p:sp>
          <p:nvSpPr>
            <p:cNvPr id="18" name="TextBox 17">
              <a:extLst>
                <a:ext uri="{FF2B5EF4-FFF2-40B4-BE49-F238E27FC236}">
                  <a16:creationId xmlns:a16="http://schemas.microsoft.com/office/drawing/2014/main" id="{01877C17-3058-4D12-A01D-AA46A83011CE}"/>
                </a:ext>
              </a:extLst>
            </p:cNvPr>
            <p:cNvSpPr txBox="1"/>
            <p:nvPr/>
          </p:nvSpPr>
          <p:spPr>
            <a:xfrm>
              <a:off x="1897380" y="2996251"/>
              <a:ext cx="1371600" cy="594360"/>
            </a:xfrm>
            <a:prstGeom prst="rect">
              <a:avLst/>
            </a:prstGeom>
            <a:solidFill>
              <a:srgbClr val="000000">
                <a:alpha val="25000"/>
              </a:srgbClr>
            </a:solidFill>
          </p:spPr>
          <p:txBody>
            <a:bodyPr wrap="square" lIns="179213" tIns="143370" rIns="179213" bIns="14337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1218512"/>
              <a:r>
                <a:rPr lang="en-US" sz="2000" b="1" dirty="0">
                  <a:gradFill>
                    <a:gsLst>
                      <a:gs pos="1250">
                        <a:srgbClr val="FFFFFF"/>
                      </a:gs>
                      <a:gs pos="100000">
                        <a:srgbClr val="FFFFFF"/>
                      </a:gs>
                    </a:gsLst>
                    <a:lin ang="5400000" scaled="0"/>
                  </a:gradFill>
                  <a:latin typeface="Calibri" panose="020F0502020204030204"/>
                </a:rPr>
                <a:t>ASP.NET</a:t>
              </a:r>
            </a:p>
          </p:txBody>
        </p:sp>
        <p:grpSp>
          <p:nvGrpSpPr>
            <p:cNvPr id="19" name="Group 18">
              <a:extLst>
                <a:ext uri="{FF2B5EF4-FFF2-40B4-BE49-F238E27FC236}">
                  <a16:creationId xmlns:a16="http://schemas.microsoft.com/office/drawing/2014/main" id="{2092AECA-619D-4CD0-BF5D-21A6C1F8426C}"/>
                </a:ext>
              </a:extLst>
            </p:cNvPr>
            <p:cNvGrpSpPr/>
            <p:nvPr/>
          </p:nvGrpSpPr>
          <p:grpSpPr>
            <a:xfrm>
              <a:off x="1188720" y="2356171"/>
              <a:ext cx="2788920" cy="594360"/>
              <a:chOff x="1645920" y="2384389"/>
              <a:chExt cx="2417064" cy="594360"/>
            </a:xfrm>
          </p:grpSpPr>
          <p:sp>
            <p:nvSpPr>
              <p:cNvPr id="20" name="TextBox 19">
                <a:extLst>
                  <a:ext uri="{FF2B5EF4-FFF2-40B4-BE49-F238E27FC236}">
                    <a16:creationId xmlns:a16="http://schemas.microsoft.com/office/drawing/2014/main" id="{524D13AD-84D0-4A09-A3C7-6E1A520F0441}"/>
                  </a:ext>
                </a:extLst>
              </p:cNvPr>
              <p:cNvSpPr txBox="1"/>
              <p:nvPr/>
            </p:nvSpPr>
            <p:spPr>
              <a:xfrm>
                <a:off x="2874264" y="2384389"/>
                <a:ext cx="1188720" cy="594360"/>
              </a:xfrm>
              <a:prstGeom prst="rect">
                <a:avLst/>
              </a:prstGeom>
              <a:solidFill>
                <a:srgbClr val="000000">
                  <a:alpha val="25000"/>
                </a:srgbClr>
              </a:solidFill>
            </p:spPr>
            <p:txBody>
              <a:bodyPr wrap="square" lIns="179213" tIns="143370" rIns="179213" bIns="14337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1218512"/>
                <a:r>
                  <a:rPr lang="en-US" sz="2000" b="1" dirty="0">
                    <a:gradFill>
                      <a:gsLst>
                        <a:gs pos="1250">
                          <a:srgbClr val="FFFFFF"/>
                        </a:gs>
                        <a:gs pos="100000">
                          <a:srgbClr val="FFFFFF"/>
                        </a:gs>
                      </a:gsLst>
                      <a:lin ang="5400000" scaled="0"/>
                    </a:gradFill>
                    <a:latin typeface="Calibri" panose="020F0502020204030204"/>
                  </a:rPr>
                  <a:t>Windows Forms</a:t>
                </a:r>
              </a:p>
            </p:txBody>
          </p:sp>
          <p:sp>
            <p:nvSpPr>
              <p:cNvPr id="21" name="TextBox 20">
                <a:extLst>
                  <a:ext uri="{FF2B5EF4-FFF2-40B4-BE49-F238E27FC236}">
                    <a16:creationId xmlns:a16="http://schemas.microsoft.com/office/drawing/2014/main" id="{F7B39932-814E-4940-8C9F-1A27AC1A1DD5}"/>
                  </a:ext>
                </a:extLst>
              </p:cNvPr>
              <p:cNvSpPr txBox="1"/>
              <p:nvPr/>
            </p:nvSpPr>
            <p:spPr>
              <a:xfrm>
                <a:off x="1645920" y="2384389"/>
                <a:ext cx="1188720" cy="594360"/>
              </a:xfrm>
              <a:prstGeom prst="rect">
                <a:avLst/>
              </a:prstGeom>
              <a:solidFill>
                <a:srgbClr val="000000">
                  <a:alpha val="25000"/>
                </a:srgbClr>
              </a:solidFill>
            </p:spPr>
            <p:txBody>
              <a:bodyPr wrap="square" lIns="179213" tIns="143370" rIns="179213" bIns="14337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1218512"/>
                <a:r>
                  <a:rPr lang="en-US" sz="2000" b="1" dirty="0">
                    <a:gradFill>
                      <a:gsLst>
                        <a:gs pos="1250">
                          <a:srgbClr val="FFFFFF"/>
                        </a:gs>
                        <a:gs pos="100000">
                          <a:srgbClr val="FFFFFF"/>
                        </a:gs>
                      </a:gsLst>
                      <a:lin ang="5400000" scaled="0"/>
                    </a:gradFill>
                    <a:latin typeface="Calibri" panose="020F0502020204030204"/>
                  </a:rPr>
                  <a:t>WPF</a:t>
                </a:r>
              </a:p>
            </p:txBody>
          </p:sp>
        </p:grpSp>
      </p:grpSp>
      <p:grpSp>
        <p:nvGrpSpPr>
          <p:cNvPr id="22" name="Group 21">
            <a:extLst>
              <a:ext uri="{FF2B5EF4-FFF2-40B4-BE49-F238E27FC236}">
                <a16:creationId xmlns:a16="http://schemas.microsoft.com/office/drawing/2014/main" id="{82A1E107-A389-4275-AF80-BD2A36C27196}"/>
              </a:ext>
            </a:extLst>
          </p:cNvPr>
          <p:cNvGrpSpPr/>
          <p:nvPr/>
        </p:nvGrpSpPr>
        <p:grpSpPr>
          <a:xfrm>
            <a:off x="4948022" y="2482493"/>
            <a:ext cx="3166462" cy="1401550"/>
            <a:chOff x="4206240" y="2102819"/>
            <a:chExt cx="2788920" cy="1234440"/>
          </a:xfrm>
        </p:grpSpPr>
        <p:sp>
          <p:nvSpPr>
            <p:cNvPr id="23" name="TextBox 22">
              <a:extLst>
                <a:ext uri="{FF2B5EF4-FFF2-40B4-BE49-F238E27FC236}">
                  <a16:creationId xmlns:a16="http://schemas.microsoft.com/office/drawing/2014/main" id="{95AA357E-2358-4796-9E13-760BD2C593A8}"/>
                </a:ext>
              </a:extLst>
            </p:cNvPr>
            <p:cNvSpPr txBox="1"/>
            <p:nvPr/>
          </p:nvSpPr>
          <p:spPr>
            <a:xfrm>
              <a:off x="4206240" y="2102819"/>
              <a:ext cx="1737360" cy="594360"/>
            </a:xfrm>
            <a:prstGeom prst="rect">
              <a:avLst/>
            </a:prstGeom>
            <a:solidFill>
              <a:srgbClr val="000000">
                <a:alpha val="25000"/>
              </a:srgbClr>
            </a:solidFill>
          </p:spPr>
          <p:txBody>
            <a:bodyPr wrap="square" lIns="179213" tIns="143370" rIns="179213" bIns="14337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1218512"/>
              <a:r>
                <a:rPr lang="en-US" sz="2000" b="1" dirty="0">
                  <a:gradFill>
                    <a:gsLst>
                      <a:gs pos="1250">
                        <a:srgbClr val="FFFFFF"/>
                      </a:gs>
                      <a:gs pos="100000">
                        <a:srgbClr val="FFFFFF"/>
                      </a:gs>
                    </a:gsLst>
                    <a:lin ang="5400000" scaled="0"/>
                  </a:gradFill>
                  <a:latin typeface="Calibri" panose="020F0502020204030204"/>
                </a:rPr>
                <a:t>UWP</a:t>
              </a:r>
            </a:p>
          </p:txBody>
        </p:sp>
        <p:sp>
          <p:nvSpPr>
            <p:cNvPr id="24" name="TextBox 23">
              <a:extLst>
                <a:ext uri="{FF2B5EF4-FFF2-40B4-BE49-F238E27FC236}">
                  <a16:creationId xmlns:a16="http://schemas.microsoft.com/office/drawing/2014/main" id="{4AE0A978-BF83-435C-AD45-240B790BC191}"/>
                </a:ext>
              </a:extLst>
            </p:cNvPr>
            <p:cNvSpPr txBox="1"/>
            <p:nvPr/>
          </p:nvSpPr>
          <p:spPr>
            <a:xfrm>
              <a:off x="5257800" y="2742899"/>
              <a:ext cx="1737360" cy="594360"/>
            </a:xfrm>
            <a:prstGeom prst="rect">
              <a:avLst/>
            </a:prstGeom>
            <a:solidFill>
              <a:srgbClr val="000000">
                <a:alpha val="25000"/>
              </a:srgbClr>
            </a:solidFill>
          </p:spPr>
          <p:txBody>
            <a:bodyPr wrap="square" lIns="179213" tIns="143370" rIns="179213" bIns="14337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1218512"/>
              <a:r>
                <a:rPr lang="en-US" sz="2000" b="1" dirty="0">
                  <a:gradFill>
                    <a:gsLst>
                      <a:gs pos="1250">
                        <a:srgbClr val="FFFFFF"/>
                      </a:gs>
                      <a:gs pos="100000">
                        <a:srgbClr val="FFFFFF"/>
                      </a:gs>
                    </a:gsLst>
                    <a:lin ang="5400000" scaled="0"/>
                  </a:gradFill>
                  <a:latin typeface="Calibri" panose="020F0502020204030204"/>
                </a:rPr>
                <a:t>ASP.NET Core</a:t>
              </a:r>
            </a:p>
          </p:txBody>
        </p:sp>
      </p:grpSp>
      <p:grpSp>
        <p:nvGrpSpPr>
          <p:cNvPr id="25" name="Group 24">
            <a:extLst>
              <a:ext uri="{FF2B5EF4-FFF2-40B4-BE49-F238E27FC236}">
                <a16:creationId xmlns:a16="http://schemas.microsoft.com/office/drawing/2014/main" id="{FE02A9B2-DB7A-4F73-8B68-9D476614ED99}"/>
              </a:ext>
            </a:extLst>
          </p:cNvPr>
          <p:cNvGrpSpPr/>
          <p:nvPr/>
        </p:nvGrpSpPr>
        <p:grpSpPr>
          <a:xfrm>
            <a:off x="8603307" y="2482493"/>
            <a:ext cx="3166462" cy="1401550"/>
            <a:chOff x="7223760" y="2102819"/>
            <a:chExt cx="2788920" cy="1234440"/>
          </a:xfrm>
        </p:grpSpPr>
        <p:sp>
          <p:nvSpPr>
            <p:cNvPr id="26" name="TextBox 25">
              <a:extLst>
                <a:ext uri="{FF2B5EF4-FFF2-40B4-BE49-F238E27FC236}">
                  <a16:creationId xmlns:a16="http://schemas.microsoft.com/office/drawing/2014/main" id="{FDB07C37-F542-4BC9-8274-90FC0C663BE2}"/>
                </a:ext>
              </a:extLst>
            </p:cNvPr>
            <p:cNvSpPr txBox="1"/>
            <p:nvPr/>
          </p:nvSpPr>
          <p:spPr>
            <a:xfrm>
              <a:off x="7223760" y="2102819"/>
              <a:ext cx="1371600" cy="594360"/>
            </a:xfrm>
            <a:prstGeom prst="rect">
              <a:avLst/>
            </a:prstGeom>
            <a:solidFill>
              <a:srgbClr val="000000">
                <a:alpha val="25000"/>
              </a:srgbClr>
            </a:solidFill>
          </p:spPr>
          <p:txBody>
            <a:bodyPr wrap="square" lIns="179213" tIns="143370" rIns="179213" bIns="14337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1218512"/>
              <a:r>
                <a:rPr lang="en-US" sz="2000" b="1" dirty="0">
                  <a:gradFill>
                    <a:gsLst>
                      <a:gs pos="1250">
                        <a:srgbClr val="FFFFFF"/>
                      </a:gs>
                      <a:gs pos="100000">
                        <a:srgbClr val="FFFFFF"/>
                      </a:gs>
                    </a:gsLst>
                    <a:lin ang="5400000" scaled="0"/>
                  </a:gradFill>
                  <a:latin typeface="Calibri" panose="020F0502020204030204"/>
                </a:rPr>
                <a:t>iOS</a:t>
              </a:r>
            </a:p>
          </p:txBody>
        </p:sp>
        <p:sp>
          <p:nvSpPr>
            <p:cNvPr id="27" name="TextBox 26">
              <a:extLst>
                <a:ext uri="{FF2B5EF4-FFF2-40B4-BE49-F238E27FC236}">
                  <a16:creationId xmlns:a16="http://schemas.microsoft.com/office/drawing/2014/main" id="{68D2C943-A973-4DF7-89F2-CB22F15BB3C4}"/>
                </a:ext>
              </a:extLst>
            </p:cNvPr>
            <p:cNvSpPr txBox="1"/>
            <p:nvPr/>
          </p:nvSpPr>
          <p:spPr>
            <a:xfrm>
              <a:off x="8641080" y="2422859"/>
              <a:ext cx="1371600" cy="594360"/>
            </a:xfrm>
            <a:prstGeom prst="rect">
              <a:avLst/>
            </a:prstGeom>
            <a:solidFill>
              <a:srgbClr val="000000">
                <a:alpha val="25000"/>
              </a:srgbClr>
            </a:solidFill>
          </p:spPr>
          <p:txBody>
            <a:bodyPr wrap="square" lIns="179213" tIns="143370" rIns="179213" bIns="14337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1218512"/>
              <a:r>
                <a:rPr lang="en-US" sz="2000" b="1" dirty="0">
                  <a:gradFill>
                    <a:gsLst>
                      <a:gs pos="1250">
                        <a:srgbClr val="FFFFFF"/>
                      </a:gs>
                      <a:gs pos="100000">
                        <a:srgbClr val="FFFFFF"/>
                      </a:gs>
                    </a:gsLst>
                    <a:lin ang="5400000" scaled="0"/>
                  </a:gradFill>
                  <a:latin typeface="Calibri" panose="020F0502020204030204"/>
                </a:rPr>
                <a:t>Android</a:t>
              </a:r>
            </a:p>
          </p:txBody>
        </p:sp>
        <p:sp>
          <p:nvSpPr>
            <p:cNvPr id="28" name="TextBox 27">
              <a:extLst>
                <a:ext uri="{FF2B5EF4-FFF2-40B4-BE49-F238E27FC236}">
                  <a16:creationId xmlns:a16="http://schemas.microsoft.com/office/drawing/2014/main" id="{683752EA-485A-4C65-8F9D-55BD2DFE5C3C}"/>
                </a:ext>
              </a:extLst>
            </p:cNvPr>
            <p:cNvSpPr txBox="1"/>
            <p:nvPr/>
          </p:nvSpPr>
          <p:spPr>
            <a:xfrm>
              <a:off x="7223760" y="2742899"/>
              <a:ext cx="1371600" cy="594360"/>
            </a:xfrm>
            <a:prstGeom prst="rect">
              <a:avLst/>
            </a:prstGeom>
            <a:solidFill>
              <a:srgbClr val="000000">
                <a:alpha val="25000"/>
              </a:srgbClr>
            </a:solidFill>
          </p:spPr>
          <p:txBody>
            <a:bodyPr wrap="square" lIns="179213" tIns="143370" rIns="179213" bIns="14337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1218512"/>
              <a:r>
                <a:rPr lang="en-US" sz="2000" b="1" dirty="0">
                  <a:gradFill>
                    <a:gsLst>
                      <a:gs pos="1250">
                        <a:srgbClr val="FFFFFF"/>
                      </a:gs>
                      <a:gs pos="100000">
                        <a:srgbClr val="FFFFFF"/>
                      </a:gs>
                    </a:gsLst>
                    <a:lin ang="5400000" scaled="0"/>
                  </a:gradFill>
                  <a:latin typeface="Calibri" panose="020F0502020204030204"/>
                </a:rPr>
                <a:t>OS X</a:t>
              </a:r>
            </a:p>
          </p:txBody>
        </p:sp>
      </p:grpSp>
      <p:sp>
        <p:nvSpPr>
          <p:cNvPr id="29" name="TextBox 28">
            <a:extLst>
              <a:ext uri="{FF2B5EF4-FFF2-40B4-BE49-F238E27FC236}">
                <a16:creationId xmlns:a16="http://schemas.microsoft.com/office/drawing/2014/main" id="{CFDD75D3-BFDC-4C57-B8CA-23456E23C00B}"/>
              </a:ext>
            </a:extLst>
          </p:cNvPr>
          <p:cNvSpPr txBox="1"/>
          <p:nvPr/>
        </p:nvSpPr>
        <p:spPr>
          <a:xfrm>
            <a:off x="1188919" y="4336241"/>
            <a:ext cx="10684667" cy="1762808"/>
          </a:xfrm>
          <a:prstGeom prst="rect">
            <a:avLst/>
          </a:prstGeom>
          <a:solidFill>
            <a:srgbClr val="CFCFCF"/>
          </a:solidFill>
          <a:ln>
            <a:solidFill>
              <a:srgbClr val="CFCFCF"/>
            </a:solidFill>
          </a:ln>
        </p:spPr>
        <p:style>
          <a:lnRef idx="1">
            <a:schemeClr val="accent4"/>
          </a:lnRef>
          <a:fillRef idx="3">
            <a:schemeClr val="accent4"/>
          </a:fillRef>
          <a:effectRef idx="2">
            <a:schemeClr val="accent4"/>
          </a:effectRef>
          <a:fontRef idx="minor">
            <a:schemeClr val="lt1"/>
          </a:fontRef>
        </p:style>
        <p:txBody>
          <a:bodyPr wrap="square" lIns="179213" tIns="143370" rIns="179213" bIns="143370"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1218512"/>
            <a:r>
              <a:rPr lang="en-US" sz="4400" b="1" dirty="0">
                <a:solidFill>
                  <a:srgbClr val="505050"/>
                </a:solidFill>
                <a:latin typeface="Calibri" panose="020F0502020204030204"/>
              </a:rPr>
              <a:t>.NET Standard</a:t>
            </a:r>
          </a:p>
        </p:txBody>
      </p:sp>
    </p:spTree>
    <p:extLst>
      <p:ext uri="{BB962C8B-B14F-4D97-AF65-F5344CB8AC3E}">
        <p14:creationId xmlns:p14="http://schemas.microsoft.com/office/powerpoint/2010/main" val="1728483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5257800"/>
            <a:ext cx="11480800" cy="1219200"/>
          </a:xfrm>
          <a:prstGeom prst="rect">
            <a:avLst/>
          </a:prstGeom>
          <a:noFill/>
          <a:ln>
            <a:noFill/>
          </a:ln>
        </p:spPr>
        <p:txBody>
          <a:bodyPr vert="horz" wrap="square" lIns="243829" tIns="182870" rIns="121914" bIns="60957" rtlCol="0" anchor="t" anchorCtr="0">
            <a:normAutofit/>
          </a:bodyPr>
          <a:lstStyle/>
          <a:p>
            <a:pPr>
              <a:lnSpc>
                <a:spcPct val="90000"/>
              </a:lnSpc>
            </a:pPr>
            <a:r>
              <a:rPr lang="en-US" sz="1300" dirty="0">
                <a:solidFill>
                  <a:srgbClr val="3F3F3F">
                    <a:alpha val="87000"/>
                  </a:srgbClr>
                </a:solidFill>
                <a:latin typeface="Segoe UI" panose="020B0502040204020203" pitchFamily="34" charset="0"/>
                <a:cs typeface="Segoe UI" panose="020B0502040204020203" pitchFamily="34" charset="0"/>
              </a:rPr>
              <a:t>Active Directory, Azure, IntelliSense, Internet Explorer, Microsoft, Microsoft Corporate Logo, Silverlight, SharePoint, SQL Server, Visual Basic, Visual Studio, Windows, Windows Server, and Windows Vista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a:p>
            <a:pPr>
              <a:lnSpc>
                <a:spcPct val="90000"/>
              </a:lnSpc>
            </a:pPr>
            <a:endParaRPr lang="en-US" sz="1300" dirty="0">
              <a:solidFill>
                <a:srgbClr val="3F3F3F">
                  <a:alpha val="87000"/>
                </a:srgb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278086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Standard Library</a:t>
            </a:r>
          </a:p>
        </p:txBody>
      </p:sp>
      <p:sp>
        <p:nvSpPr>
          <p:cNvPr id="4" name="Slide Number Placeholder 3"/>
          <p:cNvSpPr>
            <a:spLocks noGrp="1"/>
          </p:cNvSpPr>
          <p:nvPr>
            <p:ph type="sldNum" sz="quarter" idx="12"/>
          </p:nvPr>
        </p:nvSpPr>
        <p:spPr/>
        <p:txBody>
          <a:bodyPr/>
          <a:lstStyle/>
          <a:p>
            <a:fld id="{A0AE9EC9-F182-4A35-8041-CBBE9CFA6E78}" type="slidenum">
              <a:rPr lang="en-US" smtClean="0"/>
              <a:pPr/>
              <a:t>20</a:t>
            </a:fld>
            <a:endParaRPr lang="en-US" dirty="0"/>
          </a:p>
        </p:txBody>
      </p:sp>
      <p:sp>
        <p:nvSpPr>
          <p:cNvPr id="3" name="Content Placeholder 2"/>
          <p:cNvSpPr>
            <a:spLocks noGrp="1"/>
          </p:cNvSpPr>
          <p:nvPr>
            <p:ph type="body" sz="quarter" idx="13"/>
          </p:nvPr>
        </p:nvSpPr>
        <p:spPr/>
        <p:txBody>
          <a:bodyPr/>
          <a:lstStyle/>
          <a:p>
            <a:r>
              <a:rPr lang="en-US" dirty="0"/>
              <a:t>Goal: Establish greater uniformity in the .NET ecosystem</a:t>
            </a:r>
          </a:p>
          <a:p>
            <a:r>
              <a:rPr lang="en-US" dirty="0"/>
              <a:t>A set of APIs that all .NET platforms have to implement</a:t>
            </a:r>
          </a:p>
          <a:p>
            <a:r>
              <a:rPr lang="en-US" dirty="0"/>
              <a:t>Unifies the .NET platform and prevents future fragmentation</a:t>
            </a:r>
          </a:p>
          <a:p>
            <a:r>
              <a:rPr lang="en-US" dirty="0"/>
              <a:t>.NET Standard will replace Portable Class Libraries (PCLs)</a:t>
            </a:r>
          </a:p>
          <a:p>
            <a:r>
              <a:rPr lang="en-US" dirty="0"/>
              <a:t>Addresses three main scenarios:</a:t>
            </a:r>
          </a:p>
          <a:p>
            <a:pPr lvl="1"/>
            <a:r>
              <a:rPr lang="en-US" dirty="0"/>
              <a:t>Defines uniform set of BCL APIs for all .NET platforms to implement, independent of workload</a:t>
            </a:r>
          </a:p>
          <a:p>
            <a:pPr lvl="1"/>
            <a:r>
              <a:rPr lang="en-US" dirty="0"/>
              <a:t>Enables developers to produce portable libraries that are usable across .NET runtimes, using the same set of APIs</a:t>
            </a:r>
          </a:p>
          <a:p>
            <a:pPr lvl="1"/>
            <a:r>
              <a:rPr lang="en-US" dirty="0"/>
              <a:t>Reduces and hopefully eliminates conditional compilation of shared source due to .NET APIs</a:t>
            </a:r>
          </a:p>
        </p:txBody>
      </p:sp>
    </p:spTree>
    <p:extLst>
      <p:ext uri="{BB962C8B-B14F-4D97-AF65-F5344CB8AC3E}">
        <p14:creationId xmlns:p14="http://schemas.microsoft.com/office/powerpoint/2010/main" val="3678087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57776-9BFE-4379-A204-830E1EABFDD5}"/>
              </a:ext>
            </a:extLst>
          </p:cNvPr>
          <p:cNvSpPr>
            <a:spLocks noGrp="1"/>
          </p:cNvSpPr>
          <p:nvPr>
            <p:ph type="title"/>
          </p:nvPr>
        </p:nvSpPr>
        <p:spPr/>
        <p:txBody>
          <a:bodyPr/>
          <a:lstStyle/>
          <a:p>
            <a:r>
              <a:rPr lang="en-US" dirty="0"/>
              <a:t>.NET Standard Versions</a:t>
            </a:r>
          </a:p>
        </p:txBody>
      </p:sp>
      <p:sp>
        <p:nvSpPr>
          <p:cNvPr id="3" name="Slide Number Placeholder 2">
            <a:extLst>
              <a:ext uri="{FF2B5EF4-FFF2-40B4-BE49-F238E27FC236}">
                <a16:creationId xmlns:a16="http://schemas.microsoft.com/office/drawing/2014/main" id="{E6ADD803-54F1-4D55-BF18-B4992B9954F4}"/>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kern="0" smtClean="0">
                <a:solidFill>
                  <a:sysClr val="windowText" lastClr="000000"/>
                </a:solidFill>
              </a:rPr>
              <a:pPr defTabSz="914400" eaLnBrk="1" fontAlgn="auto" hangingPunct="1">
                <a:spcBef>
                  <a:spcPts val="0"/>
                </a:spcBef>
                <a:spcAft>
                  <a:spcPts val="0"/>
                </a:spcAft>
              </a:pPr>
              <a:t>21</a:t>
            </a:fld>
            <a:endParaRPr lang="en-US" sz="1800" kern="0" dirty="0">
              <a:solidFill>
                <a:sysClr val="windowText" lastClr="000000"/>
              </a:solidFill>
            </a:endParaRPr>
          </a:p>
        </p:txBody>
      </p:sp>
      <p:graphicFrame>
        <p:nvGraphicFramePr>
          <p:cNvPr id="6" name="Table 5">
            <a:extLst>
              <a:ext uri="{FF2B5EF4-FFF2-40B4-BE49-F238E27FC236}">
                <a16:creationId xmlns:a16="http://schemas.microsoft.com/office/drawing/2014/main" id="{EAF1FDA4-C87D-4FA2-BA48-E2DA130AD2F2}"/>
              </a:ext>
            </a:extLst>
          </p:cNvPr>
          <p:cNvGraphicFramePr>
            <a:graphicFrameLocks noGrp="1"/>
          </p:cNvGraphicFramePr>
          <p:nvPr>
            <p:extLst>
              <p:ext uri="{D42A27DB-BD31-4B8C-83A1-F6EECF244321}">
                <p14:modId xmlns:p14="http://schemas.microsoft.com/office/powerpoint/2010/main" val="3777822148"/>
              </p:ext>
            </p:extLst>
          </p:nvPr>
        </p:nvGraphicFramePr>
        <p:xfrm>
          <a:off x="228600" y="1186818"/>
          <a:ext cx="11645962" cy="4714914"/>
        </p:xfrm>
        <a:graphic>
          <a:graphicData uri="http://schemas.openxmlformats.org/drawingml/2006/table">
            <a:tbl>
              <a:tblPr firstRow="1" firstCol="1" bandRow="1">
                <a:tableStyleId>{5C22544A-7EE6-4342-B048-85BDC9FD1C3A}</a:tableStyleId>
              </a:tblPr>
              <a:tblGrid>
                <a:gridCol w="2209801">
                  <a:extLst>
                    <a:ext uri="{9D8B030D-6E8A-4147-A177-3AD203B41FA5}">
                      <a16:colId xmlns:a16="http://schemas.microsoft.com/office/drawing/2014/main" val="4163002371"/>
                    </a:ext>
                  </a:extLst>
                </a:gridCol>
                <a:gridCol w="869934">
                  <a:extLst>
                    <a:ext uri="{9D8B030D-6E8A-4147-A177-3AD203B41FA5}">
                      <a16:colId xmlns:a16="http://schemas.microsoft.com/office/drawing/2014/main" val="2621054014"/>
                    </a:ext>
                  </a:extLst>
                </a:gridCol>
                <a:gridCol w="869934">
                  <a:extLst>
                    <a:ext uri="{9D8B030D-6E8A-4147-A177-3AD203B41FA5}">
                      <a16:colId xmlns:a16="http://schemas.microsoft.com/office/drawing/2014/main" val="1539402338"/>
                    </a:ext>
                  </a:extLst>
                </a:gridCol>
                <a:gridCol w="869934">
                  <a:extLst>
                    <a:ext uri="{9D8B030D-6E8A-4147-A177-3AD203B41FA5}">
                      <a16:colId xmlns:a16="http://schemas.microsoft.com/office/drawing/2014/main" val="104496386"/>
                    </a:ext>
                  </a:extLst>
                </a:gridCol>
                <a:gridCol w="869934">
                  <a:extLst>
                    <a:ext uri="{9D8B030D-6E8A-4147-A177-3AD203B41FA5}">
                      <a16:colId xmlns:a16="http://schemas.microsoft.com/office/drawing/2014/main" val="3938290573"/>
                    </a:ext>
                  </a:extLst>
                </a:gridCol>
                <a:gridCol w="869934">
                  <a:extLst>
                    <a:ext uri="{9D8B030D-6E8A-4147-A177-3AD203B41FA5}">
                      <a16:colId xmlns:a16="http://schemas.microsoft.com/office/drawing/2014/main" val="1926100593"/>
                    </a:ext>
                  </a:extLst>
                </a:gridCol>
                <a:gridCol w="1319196">
                  <a:extLst>
                    <a:ext uri="{9D8B030D-6E8A-4147-A177-3AD203B41FA5}">
                      <a16:colId xmlns:a16="http://schemas.microsoft.com/office/drawing/2014/main" val="3423544114"/>
                    </a:ext>
                  </a:extLst>
                </a:gridCol>
                <a:gridCol w="1319196">
                  <a:extLst>
                    <a:ext uri="{9D8B030D-6E8A-4147-A177-3AD203B41FA5}">
                      <a16:colId xmlns:a16="http://schemas.microsoft.com/office/drawing/2014/main" val="771554896"/>
                    </a:ext>
                  </a:extLst>
                </a:gridCol>
                <a:gridCol w="1319196">
                  <a:extLst>
                    <a:ext uri="{9D8B030D-6E8A-4147-A177-3AD203B41FA5}">
                      <a16:colId xmlns:a16="http://schemas.microsoft.com/office/drawing/2014/main" val="3270976297"/>
                    </a:ext>
                  </a:extLst>
                </a:gridCol>
                <a:gridCol w="1128903">
                  <a:extLst>
                    <a:ext uri="{9D8B030D-6E8A-4147-A177-3AD203B41FA5}">
                      <a16:colId xmlns:a16="http://schemas.microsoft.com/office/drawing/2014/main" val="713068017"/>
                    </a:ext>
                  </a:extLst>
                </a:gridCol>
              </a:tblGrid>
              <a:tr h="654766">
                <a:tc>
                  <a:txBody>
                    <a:bodyPr/>
                    <a:lstStyle/>
                    <a:p>
                      <a:pPr algn="l" fontAlgn="b"/>
                      <a:r>
                        <a:rPr lang="en-US" sz="2000" dirty="0">
                          <a:effectLst/>
                        </a:rPr>
                        <a:t>.NET Standard</a:t>
                      </a:r>
                    </a:p>
                  </a:txBody>
                  <a:tcPr marL="53173" marR="53173" marT="26587" marB="26587" anchor="ctr"/>
                </a:tc>
                <a:tc>
                  <a:txBody>
                    <a:bodyPr/>
                    <a:lstStyle/>
                    <a:p>
                      <a:pPr algn="l" fontAlgn="b"/>
                      <a:r>
                        <a:rPr lang="en-US" sz="2000" u="none" strike="noStrike" dirty="0">
                          <a:effectLst/>
                          <a:hlinkClick r:id="rId3"/>
                        </a:rPr>
                        <a:t>1.0</a:t>
                      </a:r>
                      <a:endParaRPr lang="en-US" sz="2000" dirty="0">
                        <a:effectLst/>
                      </a:endParaRPr>
                    </a:p>
                  </a:txBody>
                  <a:tcPr marL="53173" marR="53173" marT="26587" marB="26587" anchor="ctr"/>
                </a:tc>
                <a:tc>
                  <a:txBody>
                    <a:bodyPr/>
                    <a:lstStyle/>
                    <a:p>
                      <a:pPr algn="l" fontAlgn="b"/>
                      <a:r>
                        <a:rPr lang="en-US" sz="2000" u="none" strike="noStrike" dirty="0">
                          <a:effectLst/>
                          <a:hlinkClick r:id="rId4"/>
                        </a:rPr>
                        <a:t>1.1</a:t>
                      </a:r>
                      <a:endParaRPr lang="en-US" sz="2000" dirty="0">
                        <a:effectLst/>
                      </a:endParaRPr>
                    </a:p>
                  </a:txBody>
                  <a:tcPr marL="53173" marR="53173" marT="26587" marB="26587" anchor="ctr"/>
                </a:tc>
                <a:tc>
                  <a:txBody>
                    <a:bodyPr/>
                    <a:lstStyle/>
                    <a:p>
                      <a:pPr algn="l" fontAlgn="b"/>
                      <a:r>
                        <a:rPr lang="en-US" sz="2000" u="none" strike="noStrike" dirty="0">
                          <a:effectLst/>
                          <a:hlinkClick r:id="rId5"/>
                        </a:rPr>
                        <a:t>1.2</a:t>
                      </a:r>
                      <a:endParaRPr lang="en-US" sz="2000" dirty="0">
                        <a:effectLst/>
                      </a:endParaRPr>
                    </a:p>
                  </a:txBody>
                  <a:tcPr marL="53173" marR="53173" marT="26587" marB="26587" anchor="ctr"/>
                </a:tc>
                <a:tc>
                  <a:txBody>
                    <a:bodyPr/>
                    <a:lstStyle/>
                    <a:p>
                      <a:pPr algn="l" fontAlgn="b"/>
                      <a:r>
                        <a:rPr lang="en-US" sz="2000" u="none" strike="noStrike" dirty="0">
                          <a:effectLst/>
                          <a:hlinkClick r:id="rId6"/>
                        </a:rPr>
                        <a:t>1.3</a:t>
                      </a:r>
                      <a:endParaRPr lang="en-US" sz="2000" dirty="0">
                        <a:effectLst/>
                      </a:endParaRPr>
                    </a:p>
                  </a:txBody>
                  <a:tcPr marL="53173" marR="53173" marT="26587" marB="26587" anchor="ctr"/>
                </a:tc>
                <a:tc>
                  <a:txBody>
                    <a:bodyPr/>
                    <a:lstStyle/>
                    <a:p>
                      <a:pPr algn="l" fontAlgn="b"/>
                      <a:r>
                        <a:rPr lang="en-US" sz="2000" u="none" strike="noStrike" dirty="0">
                          <a:effectLst/>
                          <a:hlinkClick r:id="rId7"/>
                        </a:rPr>
                        <a:t>1.4</a:t>
                      </a:r>
                      <a:endParaRPr lang="en-US" sz="2000" dirty="0">
                        <a:effectLst/>
                      </a:endParaRPr>
                    </a:p>
                  </a:txBody>
                  <a:tcPr marL="53173" marR="53173" marT="26587" marB="26587" anchor="ctr"/>
                </a:tc>
                <a:tc>
                  <a:txBody>
                    <a:bodyPr/>
                    <a:lstStyle/>
                    <a:p>
                      <a:pPr algn="l" fontAlgn="b"/>
                      <a:r>
                        <a:rPr lang="en-US" sz="2000" u="none" strike="noStrike" dirty="0">
                          <a:effectLst/>
                          <a:hlinkClick r:id="rId8"/>
                        </a:rPr>
                        <a:t>1.5</a:t>
                      </a:r>
                      <a:endParaRPr lang="en-US" sz="2000" dirty="0">
                        <a:effectLst/>
                      </a:endParaRPr>
                    </a:p>
                  </a:txBody>
                  <a:tcPr marL="53173" marR="53173" marT="26587" marB="26587" anchor="ctr"/>
                </a:tc>
                <a:tc>
                  <a:txBody>
                    <a:bodyPr/>
                    <a:lstStyle/>
                    <a:p>
                      <a:pPr algn="l" fontAlgn="b"/>
                      <a:r>
                        <a:rPr lang="en-US" sz="2000" u="none" strike="noStrike" dirty="0">
                          <a:effectLst/>
                          <a:hlinkClick r:id="rId9"/>
                        </a:rPr>
                        <a:t>1.6</a:t>
                      </a:r>
                      <a:endParaRPr lang="en-US" sz="2000" dirty="0">
                        <a:effectLst/>
                      </a:endParaRPr>
                    </a:p>
                  </a:txBody>
                  <a:tcPr marL="53173" marR="53173" marT="26587" marB="26587" anchor="ctr"/>
                </a:tc>
                <a:tc>
                  <a:txBody>
                    <a:bodyPr/>
                    <a:lstStyle/>
                    <a:p>
                      <a:pPr algn="l" fontAlgn="b"/>
                      <a:r>
                        <a:rPr lang="en-US" sz="2000" u="none" strike="noStrike" dirty="0">
                          <a:effectLst/>
                          <a:hlinkClick r:id="rId10"/>
                        </a:rPr>
                        <a:t>2.0</a:t>
                      </a:r>
                      <a:endParaRPr lang="en-US" sz="2000" dirty="0">
                        <a:effectLst/>
                      </a:endParaRPr>
                    </a:p>
                  </a:txBody>
                  <a:tcPr marL="53173" marR="53173" marT="26587" marB="26587" anchor="ctr"/>
                </a:tc>
                <a:tc>
                  <a:txBody>
                    <a:bodyPr/>
                    <a:lstStyle/>
                    <a:p>
                      <a:pPr algn="l" fontAlgn="b"/>
                      <a:r>
                        <a:rPr lang="en-US" sz="2000" u="none" strike="noStrike" dirty="0">
                          <a:effectLst/>
                          <a:hlinkClick r:id="rId11"/>
                        </a:rPr>
                        <a:t>2.1</a:t>
                      </a:r>
                      <a:endParaRPr lang="en-US" sz="2000" dirty="0">
                        <a:effectLst/>
                      </a:endParaRPr>
                    </a:p>
                  </a:txBody>
                  <a:tcPr marL="53173" marR="53173" marT="26587" marB="26587" anchor="ctr"/>
                </a:tc>
                <a:extLst>
                  <a:ext uri="{0D108BD9-81ED-4DB2-BD59-A6C34878D82A}">
                    <a16:rowId xmlns:a16="http://schemas.microsoft.com/office/drawing/2014/main" val="1565755126"/>
                  </a:ext>
                </a:extLst>
              </a:tr>
              <a:tr h="457298">
                <a:tc>
                  <a:txBody>
                    <a:bodyPr/>
                    <a:lstStyle/>
                    <a:p>
                      <a:pPr algn="l" fontAlgn="t"/>
                      <a:r>
                        <a:rPr lang="en-US" sz="2000" dirty="0">
                          <a:effectLst/>
                        </a:rPr>
                        <a:t>.NET Core</a:t>
                      </a:r>
                    </a:p>
                  </a:txBody>
                  <a:tcPr marL="53173" marR="53173" marT="26587" marB="26587" anchor="ctr"/>
                </a:tc>
                <a:tc>
                  <a:txBody>
                    <a:bodyPr/>
                    <a:lstStyle/>
                    <a:p>
                      <a:pPr algn="l" fontAlgn="t"/>
                      <a:r>
                        <a:rPr lang="en-US" sz="2000" dirty="0">
                          <a:effectLst/>
                        </a:rPr>
                        <a:t>1.0</a:t>
                      </a:r>
                    </a:p>
                  </a:txBody>
                  <a:tcPr marL="53173" marR="53173" marT="26587" marB="26587" anchor="ctr"/>
                </a:tc>
                <a:tc>
                  <a:txBody>
                    <a:bodyPr/>
                    <a:lstStyle/>
                    <a:p>
                      <a:pPr algn="l" fontAlgn="t"/>
                      <a:r>
                        <a:rPr lang="en-US" sz="2000" dirty="0">
                          <a:effectLst/>
                        </a:rPr>
                        <a:t>1.0</a:t>
                      </a:r>
                    </a:p>
                  </a:txBody>
                  <a:tcPr marL="53173" marR="53173" marT="26587" marB="26587" anchor="ctr"/>
                </a:tc>
                <a:tc>
                  <a:txBody>
                    <a:bodyPr/>
                    <a:lstStyle/>
                    <a:p>
                      <a:pPr algn="l" fontAlgn="t"/>
                      <a:r>
                        <a:rPr lang="en-US" sz="2000" dirty="0">
                          <a:effectLst/>
                        </a:rPr>
                        <a:t>1.0</a:t>
                      </a:r>
                    </a:p>
                  </a:txBody>
                  <a:tcPr marL="53173" marR="53173" marT="26587" marB="26587" anchor="ctr"/>
                </a:tc>
                <a:tc>
                  <a:txBody>
                    <a:bodyPr/>
                    <a:lstStyle/>
                    <a:p>
                      <a:pPr algn="l" fontAlgn="t"/>
                      <a:r>
                        <a:rPr lang="en-US" sz="2000" dirty="0">
                          <a:effectLst/>
                        </a:rPr>
                        <a:t>1.0</a:t>
                      </a:r>
                    </a:p>
                  </a:txBody>
                  <a:tcPr marL="53173" marR="53173" marT="26587" marB="26587" anchor="ctr"/>
                </a:tc>
                <a:tc>
                  <a:txBody>
                    <a:bodyPr/>
                    <a:lstStyle/>
                    <a:p>
                      <a:pPr algn="l" fontAlgn="t"/>
                      <a:r>
                        <a:rPr lang="en-US" sz="2000" dirty="0">
                          <a:effectLst/>
                        </a:rPr>
                        <a:t>1.0</a:t>
                      </a:r>
                    </a:p>
                  </a:txBody>
                  <a:tcPr marL="53173" marR="53173" marT="26587" marB="26587" anchor="ctr"/>
                </a:tc>
                <a:tc>
                  <a:txBody>
                    <a:bodyPr/>
                    <a:lstStyle/>
                    <a:p>
                      <a:pPr algn="l" fontAlgn="t"/>
                      <a:r>
                        <a:rPr lang="en-US" sz="2000" dirty="0">
                          <a:effectLst/>
                        </a:rPr>
                        <a:t>1.0</a:t>
                      </a:r>
                    </a:p>
                  </a:txBody>
                  <a:tcPr marL="53173" marR="53173" marT="26587" marB="26587" anchor="ctr"/>
                </a:tc>
                <a:tc>
                  <a:txBody>
                    <a:bodyPr/>
                    <a:lstStyle/>
                    <a:p>
                      <a:pPr algn="l" fontAlgn="t"/>
                      <a:r>
                        <a:rPr lang="en-US" sz="2000" dirty="0">
                          <a:effectLst/>
                        </a:rPr>
                        <a:t>1.0</a:t>
                      </a:r>
                    </a:p>
                  </a:txBody>
                  <a:tcPr marL="53173" marR="53173" marT="26587" marB="26587" anchor="ctr"/>
                </a:tc>
                <a:tc>
                  <a:txBody>
                    <a:bodyPr/>
                    <a:lstStyle/>
                    <a:p>
                      <a:pPr algn="l" fontAlgn="t"/>
                      <a:r>
                        <a:rPr lang="en-US" sz="2000" dirty="0">
                          <a:effectLst/>
                        </a:rPr>
                        <a:t>2.0</a:t>
                      </a:r>
                    </a:p>
                  </a:txBody>
                  <a:tcPr marL="53173" marR="53173" marT="26587" marB="26587" anchor="ctr"/>
                </a:tc>
                <a:tc>
                  <a:txBody>
                    <a:bodyPr/>
                    <a:lstStyle/>
                    <a:p>
                      <a:pPr algn="l" fontAlgn="t"/>
                      <a:r>
                        <a:rPr lang="en-US" sz="2000" dirty="0">
                          <a:effectLst/>
                        </a:rPr>
                        <a:t>3.0</a:t>
                      </a:r>
                    </a:p>
                  </a:txBody>
                  <a:tcPr marL="53173" marR="53173" marT="26587" marB="26587" anchor="ctr"/>
                </a:tc>
                <a:extLst>
                  <a:ext uri="{0D108BD9-81ED-4DB2-BD59-A6C34878D82A}">
                    <a16:rowId xmlns:a16="http://schemas.microsoft.com/office/drawing/2014/main" val="3110612545"/>
                  </a:ext>
                </a:extLst>
              </a:tr>
              <a:tr h="654766">
                <a:tc>
                  <a:txBody>
                    <a:bodyPr/>
                    <a:lstStyle/>
                    <a:p>
                      <a:pPr algn="l" fontAlgn="t"/>
                      <a:r>
                        <a:rPr lang="en-US" sz="2000" dirty="0">
                          <a:effectLst/>
                        </a:rPr>
                        <a:t>.NET Framework </a:t>
                      </a:r>
                      <a:r>
                        <a:rPr lang="en-US" sz="2000" baseline="30000" dirty="0">
                          <a:effectLst/>
                        </a:rPr>
                        <a:t>1</a:t>
                      </a:r>
                      <a:endParaRPr lang="en-US" sz="2000" dirty="0">
                        <a:effectLst/>
                      </a:endParaRPr>
                    </a:p>
                  </a:txBody>
                  <a:tcPr marL="53173" marR="53173" marT="26587" marB="26587" anchor="ctr"/>
                </a:tc>
                <a:tc>
                  <a:txBody>
                    <a:bodyPr/>
                    <a:lstStyle/>
                    <a:p>
                      <a:pPr algn="l" fontAlgn="t"/>
                      <a:r>
                        <a:rPr lang="en-US" sz="2000" dirty="0">
                          <a:effectLst/>
                        </a:rPr>
                        <a:t>4.5</a:t>
                      </a:r>
                    </a:p>
                  </a:txBody>
                  <a:tcPr marL="53173" marR="53173" marT="26587" marB="26587" anchor="ctr"/>
                </a:tc>
                <a:tc>
                  <a:txBody>
                    <a:bodyPr/>
                    <a:lstStyle/>
                    <a:p>
                      <a:pPr algn="l" fontAlgn="t"/>
                      <a:r>
                        <a:rPr lang="en-US" sz="2000" dirty="0">
                          <a:effectLst/>
                        </a:rPr>
                        <a:t>4.5</a:t>
                      </a:r>
                    </a:p>
                  </a:txBody>
                  <a:tcPr marL="53173" marR="53173" marT="26587" marB="26587" anchor="ctr"/>
                </a:tc>
                <a:tc>
                  <a:txBody>
                    <a:bodyPr/>
                    <a:lstStyle/>
                    <a:p>
                      <a:pPr algn="l" fontAlgn="t"/>
                      <a:r>
                        <a:rPr lang="en-US" sz="2000" dirty="0">
                          <a:effectLst/>
                        </a:rPr>
                        <a:t>4.5.1</a:t>
                      </a:r>
                    </a:p>
                  </a:txBody>
                  <a:tcPr marL="53173" marR="53173" marT="26587" marB="26587" anchor="ctr"/>
                </a:tc>
                <a:tc>
                  <a:txBody>
                    <a:bodyPr/>
                    <a:lstStyle/>
                    <a:p>
                      <a:pPr algn="l" fontAlgn="t"/>
                      <a:r>
                        <a:rPr lang="en-US" sz="2000" dirty="0">
                          <a:effectLst/>
                        </a:rPr>
                        <a:t>4.6</a:t>
                      </a:r>
                    </a:p>
                  </a:txBody>
                  <a:tcPr marL="53173" marR="53173" marT="26587" marB="26587" anchor="ctr"/>
                </a:tc>
                <a:tc>
                  <a:txBody>
                    <a:bodyPr/>
                    <a:lstStyle/>
                    <a:p>
                      <a:pPr algn="l" fontAlgn="t"/>
                      <a:r>
                        <a:rPr lang="en-US" sz="2000" dirty="0">
                          <a:effectLst/>
                        </a:rPr>
                        <a:t>4.6.1</a:t>
                      </a:r>
                    </a:p>
                  </a:txBody>
                  <a:tcPr marL="53173" marR="53173" marT="26587" marB="26587" anchor="ctr"/>
                </a:tc>
                <a:tc>
                  <a:txBody>
                    <a:bodyPr/>
                    <a:lstStyle/>
                    <a:p>
                      <a:pPr algn="l" fontAlgn="t"/>
                      <a:r>
                        <a:rPr lang="en-US" sz="2000" dirty="0">
                          <a:effectLst/>
                        </a:rPr>
                        <a:t>4.6.1 </a:t>
                      </a:r>
                      <a:r>
                        <a:rPr lang="en-US" sz="2000" baseline="30000" dirty="0">
                          <a:effectLst/>
                        </a:rPr>
                        <a:t>2</a:t>
                      </a:r>
                      <a:endParaRPr lang="en-US" sz="2000" dirty="0">
                        <a:effectLst/>
                      </a:endParaRPr>
                    </a:p>
                  </a:txBody>
                  <a:tcPr marL="53173" marR="53173" marT="26587" marB="26587" anchor="ctr"/>
                </a:tc>
                <a:tc>
                  <a:txBody>
                    <a:bodyPr/>
                    <a:lstStyle/>
                    <a:p>
                      <a:pPr algn="l" fontAlgn="t"/>
                      <a:r>
                        <a:rPr lang="en-US" sz="2000" dirty="0">
                          <a:effectLst/>
                        </a:rPr>
                        <a:t>4.6.1 </a:t>
                      </a:r>
                      <a:r>
                        <a:rPr lang="en-US" sz="2000" baseline="30000" dirty="0">
                          <a:effectLst/>
                        </a:rPr>
                        <a:t>2</a:t>
                      </a:r>
                      <a:endParaRPr lang="en-US" sz="2000" dirty="0">
                        <a:effectLst/>
                      </a:endParaRPr>
                    </a:p>
                  </a:txBody>
                  <a:tcPr marL="53173" marR="53173" marT="26587" marB="26587" anchor="ctr"/>
                </a:tc>
                <a:tc>
                  <a:txBody>
                    <a:bodyPr/>
                    <a:lstStyle/>
                    <a:p>
                      <a:pPr algn="l" fontAlgn="t"/>
                      <a:r>
                        <a:rPr lang="en-US" sz="2000" dirty="0">
                          <a:effectLst/>
                        </a:rPr>
                        <a:t>4.6.1 </a:t>
                      </a:r>
                      <a:r>
                        <a:rPr lang="en-US" sz="2000" baseline="30000" dirty="0">
                          <a:effectLst/>
                        </a:rPr>
                        <a:t>2</a:t>
                      </a:r>
                      <a:endParaRPr lang="en-US" sz="2000" dirty="0">
                        <a:effectLst/>
                      </a:endParaRPr>
                    </a:p>
                  </a:txBody>
                  <a:tcPr marL="53173" marR="53173" marT="26587" marB="26587" anchor="ctr"/>
                </a:tc>
                <a:tc>
                  <a:txBody>
                    <a:bodyPr/>
                    <a:lstStyle/>
                    <a:p>
                      <a:pPr algn="l" fontAlgn="t"/>
                      <a:r>
                        <a:rPr lang="en-US" sz="2000" dirty="0">
                          <a:effectLst/>
                        </a:rPr>
                        <a:t>N/A</a:t>
                      </a:r>
                      <a:r>
                        <a:rPr lang="en-US" sz="2000" baseline="30000" dirty="0">
                          <a:effectLst/>
                        </a:rPr>
                        <a:t>3</a:t>
                      </a:r>
                      <a:endParaRPr lang="en-US" sz="2000" dirty="0">
                        <a:effectLst/>
                      </a:endParaRPr>
                    </a:p>
                  </a:txBody>
                  <a:tcPr marL="53173" marR="53173" marT="26587" marB="26587" anchor="ctr"/>
                </a:tc>
                <a:extLst>
                  <a:ext uri="{0D108BD9-81ED-4DB2-BD59-A6C34878D82A}">
                    <a16:rowId xmlns:a16="http://schemas.microsoft.com/office/drawing/2014/main" val="963109874"/>
                  </a:ext>
                </a:extLst>
              </a:tr>
              <a:tr h="259828">
                <a:tc>
                  <a:txBody>
                    <a:bodyPr/>
                    <a:lstStyle/>
                    <a:p>
                      <a:pPr algn="l" fontAlgn="t"/>
                      <a:r>
                        <a:rPr lang="en-US" sz="2000" dirty="0">
                          <a:effectLst/>
                        </a:rPr>
                        <a:t>Mono</a:t>
                      </a:r>
                    </a:p>
                  </a:txBody>
                  <a:tcPr marL="53173" marR="53173" marT="26587" marB="26587" anchor="ctr"/>
                </a:tc>
                <a:tc>
                  <a:txBody>
                    <a:bodyPr/>
                    <a:lstStyle/>
                    <a:p>
                      <a:pPr algn="l" fontAlgn="t"/>
                      <a:r>
                        <a:rPr lang="en-US" sz="2000" dirty="0">
                          <a:effectLst/>
                        </a:rPr>
                        <a:t>4.6</a:t>
                      </a:r>
                    </a:p>
                  </a:txBody>
                  <a:tcPr marL="53173" marR="53173" marT="26587" marB="26587" anchor="ctr"/>
                </a:tc>
                <a:tc>
                  <a:txBody>
                    <a:bodyPr/>
                    <a:lstStyle/>
                    <a:p>
                      <a:pPr algn="l" fontAlgn="t"/>
                      <a:r>
                        <a:rPr lang="en-US" sz="2000" dirty="0">
                          <a:effectLst/>
                        </a:rPr>
                        <a:t>4.6</a:t>
                      </a:r>
                    </a:p>
                  </a:txBody>
                  <a:tcPr marL="53173" marR="53173" marT="26587" marB="26587" anchor="ctr"/>
                </a:tc>
                <a:tc>
                  <a:txBody>
                    <a:bodyPr/>
                    <a:lstStyle/>
                    <a:p>
                      <a:pPr algn="l" fontAlgn="t"/>
                      <a:r>
                        <a:rPr lang="en-US" sz="2000" dirty="0">
                          <a:effectLst/>
                        </a:rPr>
                        <a:t>4.6</a:t>
                      </a:r>
                    </a:p>
                  </a:txBody>
                  <a:tcPr marL="53173" marR="53173" marT="26587" marB="26587" anchor="ctr"/>
                </a:tc>
                <a:tc>
                  <a:txBody>
                    <a:bodyPr/>
                    <a:lstStyle/>
                    <a:p>
                      <a:pPr algn="l" fontAlgn="t"/>
                      <a:r>
                        <a:rPr lang="en-US" sz="2000" dirty="0">
                          <a:effectLst/>
                        </a:rPr>
                        <a:t>4.6</a:t>
                      </a:r>
                    </a:p>
                  </a:txBody>
                  <a:tcPr marL="53173" marR="53173" marT="26587" marB="26587" anchor="ctr"/>
                </a:tc>
                <a:tc>
                  <a:txBody>
                    <a:bodyPr/>
                    <a:lstStyle/>
                    <a:p>
                      <a:pPr algn="l" fontAlgn="t"/>
                      <a:r>
                        <a:rPr lang="en-US" sz="2000" dirty="0">
                          <a:effectLst/>
                        </a:rPr>
                        <a:t>4.6</a:t>
                      </a:r>
                    </a:p>
                  </a:txBody>
                  <a:tcPr marL="53173" marR="53173" marT="26587" marB="26587" anchor="ctr"/>
                </a:tc>
                <a:tc>
                  <a:txBody>
                    <a:bodyPr/>
                    <a:lstStyle/>
                    <a:p>
                      <a:pPr algn="l" fontAlgn="t"/>
                      <a:r>
                        <a:rPr lang="en-US" sz="2000" dirty="0">
                          <a:effectLst/>
                        </a:rPr>
                        <a:t>4.6</a:t>
                      </a:r>
                    </a:p>
                  </a:txBody>
                  <a:tcPr marL="53173" marR="53173" marT="26587" marB="26587" anchor="ctr"/>
                </a:tc>
                <a:tc>
                  <a:txBody>
                    <a:bodyPr/>
                    <a:lstStyle/>
                    <a:p>
                      <a:pPr algn="l" fontAlgn="t"/>
                      <a:r>
                        <a:rPr lang="en-US" sz="2000" dirty="0">
                          <a:effectLst/>
                        </a:rPr>
                        <a:t>4.6</a:t>
                      </a:r>
                    </a:p>
                  </a:txBody>
                  <a:tcPr marL="53173" marR="53173" marT="26587" marB="26587" anchor="ctr"/>
                </a:tc>
                <a:tc>
                  <a:txBody>
                    <a:bodyPr/>
                    <a:lstStyle/>
                    <a:p>
                      <a:pPr algn="l" fontAlgn="t"/>
                      <a:r>
                        <a:rPr lang="en-US" sz="2000" dirty="0">
                          <a:effectLst/>
                        </a:rPr>
                        <a:t>5.4</a:t>
                      </a:r>
                    </a:p>
                  </a:txBody>
                  <a:tcPr marL="53173" marR="53173" marT="26587" marB="26587" anchor="ctr"/>
                </a:tc>
                <a:tc>
                  <a:txBody>
                    <a:bodyPr/>
                    <a:lstStyle/>
                    <a:p>
                      <a:pPr algn="l" fontAlgn="t"/>
                      <a:r>
                        <a:rPr lang="en-US" sz="2000" dirty="0">
                          <a:effectLst/>
                        </a:rPr>
                        <a:t>6.4</a:t>
                      </a:r>
                    </a:p>
                  </a:txBody>
                  <a:tcPr marL="53173" marR="53173" marT="26587" marB="26587" anchor="ctr"/>
                </a:tc>
                <a:extLst>
                  <a:ext uri="{0D108BD9-81ED-4DB2-BD59-A6C34878D82A}">
                    <a16:rowId xmlns:a16="http://schemas.microsoft.com/office/drawing/2014/main" val="3156348235"/>
                  </a:ext>
                </a:extLst>
              </a:tr>
              <a:tr h="457298">
                <a:tc>
                  <a:txBody>
                    <a:bodyPr/>
                    <a:lstStyle/>
                    <a:p>
                      <a:pPr algn="l" fontAlgn="t"/>
                      <a:r>
                        <a:rPr lang="en-US" sz="2000" dirty="0">
                          <a:effectLst/>
                        </a:rPr>
                        <a:t>Xamarin.iOS</a:t>
                      </a:r>
                    </a:p>
                  </a:txBody>
                  <a:tcPr marL="53173" marR="53173" marT="26587" marB="26587" anchor="ctr"/>
                </a:tc>
                <a:tc>
                  <a:txBody>
                    <a:bodyPr/>
                    <a:lstStyle/>
                    <a:p>
                      <a:pPr algn="l" fontAlgn="t"/>
                      <a:r>
                        <a:rPr lang="en-US" sz="2000" dirty="0">
                          <a:effectLst/>
                        </a:rPr>
                        <a:t>10.0</a:t>
                      </a:r>
                    </a:p>
                  </a:txBody>
                  <a:tcPr marL="53173" marR="53173" marT="26587" marB="26587" anchor="ctr"/>
                </a:tc>
                <a:tc>
                  <a:txBody>
                    <a:bodyPr/>
                    <a:lstStyle/>
                    <a:p>
                      <a:pPr algn="l" fontAlgn="t"/>
                      <a:r>
                        <a:rPr lang="en-US" sz="2000" dirty="0">
                          <a:effectLst/>
                        </a:rPr>
                        <a:t>10.0</a:t>
                      </a:r>
                    </a:p>
                  </a:txBody>
                  <a:tcPr marL="53173" marR="53173" marT="26587" marB="26587" anchor="ctr"/>
                </a:tc>
                <a:tc>
                  <a:txBody>
                    <a:bodyPr/>
                    <a:lstStyle/>
                    <a:p>
                      <a:pPr algn="l" fontAlgn="t"/>
                      <a:r>
                        <a:rPr lang="en-US" sz="2000" dirty="0">
                          <a:effectLst/>
                        </a:rPr>
                        <a:t>10.0</a:t>
                      </a:r>
                    </a:p>
                  </a:txBody>
                  <a:tcPr marL="53173" marR="53173" marT="26587" marB="26587" anchor="ctr"/>
                </a:tc>
                <a:tc>
                  <a:txBody>
                    <a:bodyPr/>
                    <a:lstStyle/>
                    <a:p>
                      <a:pPr algn="l" fontAlgn="t"/>
                      <a:r>
                        <a:rPr lang="en-US" sz="2000" dirty="0">
                          <a:effectLst/>
                        </a:rPr>
                        <a:t>10.0</a:t>
                      </a:r>
                    </a:p>
                  </a:txBody>
                  <a:tcPr marL="53173" marR="53173" marT="26587" marB="26587" anchor="ctr"/>
                </a:tc>
                <a:tc>
                  <a:txBody>
                    <a:bodyPr/>
                    <a:lstStyle/>
                    <a:p>
                      <a:pPr algn="l" fontAlgn="t"/>
                      <a:r>
                        <a:rPr lang="en-US" sz="2000" dirty="0">
                          <a:effectLst/>
                        </a:rPr>
                        <a:t>10.0</a:t>
                      </a:r>
                    </a:p>
                  </a:txBody>
                  <a:tcPr marL="53173" marR="53173" marT="26587" marB="26587" anchor="ctr"/>
                </a:tc>
                <a:tc>
                  <a:txBody>
                    <a:bodyPr/>
                    <a:lstStyle/>
                    <a:p>
                      <a:pPr algn="l" fontAlgn="t"/>
                      <a:r>
                        <a:rPr lang="en-US" sz="2000" dirty="0">
                          <a:effectLst/>
                        </a:rPr>
                        <a:t>10.0</a:t>
                      </a:r>
                    </a:p>
                  </a:txBody>
                  <a:tcPr marL="53173" marR="53173" marT="26587" marB="26587" anchor="ctr"/>
                </a:tc>
                <a:tc>
                  <a:txBody>
                    <a:bodyPr/>
                    <a:lstStyle/>
                    <a:p>
                      <a:pPr algn="l" fontAlgn="t"/>
                      <a:r>
                        <a:rPr lang="en-US" sz="2000" dirty="0">
                          <a:effectLst/>
                        </a:rPr>
                        <a:t>10.0</a:t>
                      </a:r>
                    </a:p>
                  </a:txBody>
                  <a:tcPr marL="53173" marR="53173" marT="26587" marB="26587" anchor="ctr"/>
                </a:tc>
                <a:tc>
                  <a:txBody>
                    <a:bodyPr/>
                    <a:lstStyle/>
                    <a:p>
                      <a:pPr algn="l" fontAlgn="t"/>
                      <a:r>
                        <a:rPr lang="en-US" sz="2000" dirty="0">
                          <a:effectLst/>
                        </a:rPr>
                        <a:t>10.14</a:t>
                      </a:r>
                    </a:p>
                  </a:txBody>
                  <a:tcPr marL="53173" marR="53173" marT="26587" marB="26587" anchor="ctr"/>
                </a:tc>
                <a:tc>
                  <a:txBody>
                    <a:bodyPr/>
                    <a:lstStyle/>
                    <a:p>
                      <a:pPr algn="l" fontAlgn="t"/>
                      <a:r>
                        <a:rPr lang="en-US" sz="2000" dirty="0">
                          <a:effectLst/>
                        </a:rPr>
                        <a:t>12.16</a:t>
                      </a:r>
                    </a:p>
                  </a:txBody>
                  <a:tcPr marL="53173" marR="53173" marT="26587" marB="26587" anchor="ctr"/>
                </a:tc>
                <a:extLst>
                  <a:ext uri="{0D108BD9-81ED-4DB2-BD59-A6C34878D82A}">
                    <a16:rowId xmlns:a16="http://schemas.microsoft.com/office/drawing/2014/main" val="4006470488"/>
                  </a:ext>
                </a:extLst>
              </a:tr>
              <a:tr h="457298">
                <a:tc>
                  <a:txBody>
                    <a:bodyPr/>
                    <a:lstStyle/>
                    <a:p>
                      <a:pPr algn="l" fontAlgn="t"/>
                      <a:r>
                        <a:rPr lang="en-US" sz="2000" dirty="0">
                          <a:effectLst/>
                        </a:rPr>
                        <a:t>Xamarin.Mac</a:t>
                      </a:r>
                    </a:p>
                  </a:txBody>
                  <a:tcPr marL="53173" marR="53173" marT="26587" marB="26587" anchor="ctr"/>
                </a:tc>
                <a:tc>
                  <a:txBody>
                    <a:bodyPr/>
                    <a:lstStyle/>
                    <a:p>
                      <a:pPr algn="l" fontAlgn="t"/>
                      <a:r>
                        <a:rPr lang="en-US" sz="2000" dirty="0">
                          <a:effectLst/>
                        </a:rPr>
                        <a:t>3.0</a:t>
                      </a:r>
                    </a:p>
                  </a:txBody>
                  <a:tcPr marL="53173" marR="53173" marT="26587" marB="26587" anchor="ctr"/>
                </a:tc>
                <a:tc>
                  <a:txBody>
                    <a:bodyPr/>
                    <a:lstStyle/>
                    <a:p>
                      <a:pPr algn="l" fontAlgn="t"/>
                      <a:r>
                        <a:rPr lang="en-US" sz="2000" dirty="0">
                          <a:effectLst/>
                        </a:rPr>
                        <a:t>3.0</a:t>
                      </a:r>
                    </a:p>
                  </a:txBody>
                  <a:tcPr marL="53173" marR="53173" marT="26587" marB="26587" anchor="ctr"/>
                </a:tc>
                <a:tc>
                  <a:txBody>
                    <a:bodyPr/>
                    <a:lstStyle/>
                    <a:p>
                      <a:pPr algn="l" fontAlgn="t"/>
                      <a:r>
                        <a:rPr lang="en-US" sz="2000" dirty="0">
                          <a:effectLst/>
                        </a:rPr>
                        <a:t>3.0</a:t>
                      </a:r>
                    </a:p>
                  </a:txBody>
                  <a:tcPr marL="53173" marR="53173" marT="26587" marB="26587" anchor="ctr"/>
                </a:tc>
                <a:tc>
                  <a:txBody>
                    <a:bodyPr/>
                    <a:lstStyle/>
                    <a:p>
                      <a:pPr algn="l" fontAlgn="t"/>
                      <a:r>
                        <a:rPr lang="en-US" sz="2000" dirty="0">
                          <a:effectLst/>
                        </a:rPr>
                        <a:t>3.0</a:t>
                      </a:r>
                    </a:p>
                  </a:txBody>
                  <a:tcPr marL="53173" marR="53173" marT="26587" marB="26587" anchor="ctr"/>
                </a:tc>
                <a:tc>
                  <a:txBody>
                    <a:bodyPr/>
                    <a:lstStyle/>
                    <a:p>
                      <a:pPr algn="l" fontAlgn="t"/>
                      <a:r>
                        <a:rPr lang="en-US" sz="2000" dirty="0">
                          <a:effectLst/>
                        </a:rPr>
                        <a:t>3.0</a:t>
                      </a:r>
                    </a:p>
                  </a:txBody>
                  <a:tcPr marL="53173" marR="53173" marT="26587" marB="26587" anchor="ctr"/>
                </a:tc>
                <a:tc>
                  <a:txBody>
                    <a:bodyPr/>
                    <a:lstStyle/>
                    <a:p>
                      <a:pPr algn="l" fontAlgn="t"/>
                      <a:r>
                        <a:rPr lang="en-US" sz="2000" dirty="0">
                          <a:effectLst/>
                        </a:rPr>
                        <a:t>3.0</a:t>
                      </a:r>
                    </a:p>
                  </a:txBody>
                  <a:tcPr marL="53173" marR="53173" marT="26587" marB="26587" anchor="ctr"/>
                </a:tc>
                <a:tc>
                  <a:txBody>
                    <a:bodyPr/>
                    <a:lstStyle/>
                    <a:p>
                      <a:pPr algn="l" fontAlgn="t"/>
                      <a:r>
                        <a:rPr lang="en-US" sz="2000" dirty="0">
                          <a:effectLst/>
                        </a:rPr>
                        <a:t>3.0</a:t>
                      </a:r>
                    </a:p>
                  </a:txBody>
                  <a:tcPr marL="53173" marR="53173" marT="26587" marB="26587" anchor="ctr"/>
                </a:tc>
                <a:tc>
                  <a:txBody>
                    <a:bodyPr/>
                    <a:lstStyle/>
                    <a:p>
                      <a:pPr algn="l" fontAlgn="t"/>
                      <a:r>
                        <a:rPr lang="en-US" sz="2000" dirty="0">
                          <a:effectLst/>
                        </a:rPr>
                        <a:t>3.8</a:t>
                      </a:r>
                    </a:p>
                  </a:txBody>
                  <a:tcPr marL="53173" marR="53173" marT="26587" marB="26587" anchor="ctr"/>
                </a:tc>
                <a:tc>
                  <a:txBody>
                    <a:bodyPr/>
                    <a:lstStyle/>
                    <a:p>
                      <a:pPr algn="l" fontAlgn="t"/>
                      <a:r>
                        <a:rPr lang="en-US" sz="2000" dirty="0">
                          <a:effectLst/>
                        </a:rPr>
                        <a:t>5.16</a:t>
                      </a:r>
                    </a:p>
                  </a:txBody>
                  <a:tcPr marL="53173" marR="53173" marT="26587" marB="26587" anchor="ctr"/>
                </a:tc>
                <a:extLst>
                  <a:ext uri="{0D108BD9-81ED-4DB2-BD59-A6C34878D82A}">
                    <a16:rowId xmlns:a16="http://schemas.microsoft.com/office/drawing/2014/main" val="875608358"/>
                  </a:ext>
                </a:extLst>
              </a:tr>
              <a:tr h="654766">
                <a:tc>
                  <a:txBody>
                    <a:bodyPr/>
                    <a:lstStyle/>
                    <a:p>
                      <a:pPr algn="l" fontAlgn="t"/>
                      <a:r>
                        <a:rPr lang="en-US" sz="2000" dirty="0">
                          <a:effectLst/>
                        </a:rPr>
                        <a:t>Xamarin.Android</a:t>
                      </a:r>
                    </a:p>
                  </a:txBody>
                  <a:tcPr marL="53173" marR="53173" marT="26587" marB="26587" anchor="ctr"/>
                </a:tc>
                <a:tc>
                  <a:txBody>
                    <a:bodyPr/>
                    <a:lstStyle/>
                    <a:p>
                      <a:pPr algn="l" fontAlgn="t"/>
                      <a:r>
                        <a:rPr lang="en-US" sz="2000" dirty="0">
                          <a:effectLst/>
                        </a:rPr>
                        <a:t>7.0</a:t>
                      </a:r>
                    </a:p>
                  </a:txBody>
                  <a:tcPr marL="53173" marR="53173" marT="26587" marB="26587" anchor="ctr"/>
                </a:tc>
                <a:tc>
                  <a:txBody>
                    <a:bodyPr/>
                    <a:lstStyle/>
                    <a:p>
                      <a:pPr algn="l" fontAlgn="t"/>
                      <a:r>
                        <a:rPr lang="en-US" sz="2000" dirty="0">
                          <a:effectLst/>
                        </a:rPr>
                        <a:t>7.0</a:t>
                      </a:r>
                    </a:p>
                  </a:txBody>
                  <a:tcPr marL="53173" marR="53173" marT="26587" marB="26587" anchor="ctr"/>
                </a:tc>
                <a:tc>
                  <a:txBody>
                    <a:bodyPr/>
                    <a:lstStyle/>
                    <a:p>
                      <a:pPr algn="l" fontAlgn="t"/>
                      <a:r>
                        <a:rPr lang="en-US" sz="2000" dirty="0">
                          <a:effectLst/>
                        </a:rPr>
                        <a:t>7.0</a:t>
                      </a:r>
                    </a:p>
                  </a:txBody>
                  <a:tcPr marL="53173" marR="53173" marT="26587" marB="26587" anchor="ctr"/>
                </a:tc>
                <a:tc>
                  <a:txBody>
                    <a:bodyPr/>
                    <a:lstStyle/>
                    <a:p>
                      <a:pPr algn="l" fontAlgn="t"/>
                      <a:r>
                        <a:rPr lang="en-US" sz="2000" dirty="0">
                          <a:effectLst/>
                        </a:rPr>
                        <a:t>7.0</a:t>
                      </a:r>
                    </a:p>
                  </a:txBody>
                  <a:tcPr marL="53173" marR="53173" marT="26587" marB="26587" anchor="ctr"/>
                </a:tc>
                <a:tc>
                  <a:txBody>
                    <a:bodyPr/>
                    <a:lstStyle/>
                    <a:p>
                      <a:pPr algn="l" fontAlgn="t"/>
                      <a:r>
                        <a:rPr lang="en-US" sz="2000" dirty="0">
                          <a:effectLst/>
                        </a:rPr>
                        <a:t>7.0</a:t>
                      </a:r>
                    </a:p>
                  </a:txBody>
                  <a:tcPr marL="53173" marR="53173" marT="26587" marB="26587" anchor="ctr"/>
                </a:tc>
                <a:tc>
                  <a:txBody>
                    <a:bodyPr/>
                    <a:lstStyle/>
                    <a:p>
                      <a:pPr algn="l" fontAlgn="t"/>
                      <a:r>
                        <a:rPr lang="en-US" sz="2000" dirty="0">
                          <a:effectLst/>
                        </a:rPr>
                        <a:t>7.0</a:t>
                      </a:r>
                    </a:p>
                  </a:txBody>
                  <a:tcPr marL="53173" marR="53173" marT="26587" marB="26587" anchor="ctr"/>
                </a:tc>
                <a:tc>
                  <a:txBody>
                    <a:bodyPr/>
                    <a:lstStyle/>
                    <a:p>
                      <a:pPr algn="l" fontAlgn="t"/>
                      <a:r>
                        <a:rPr lang="en-US" sz="2000" dirty="0">
                          <a:effectLst/>
                        </a:rPr>
                        <a:t>7.0</a:t>
                      </a:r>
                    </a:p>
                  </a:txBody>
                  <a:tcPr marL="53173" marR="53173" marT="26587" marB="26587" anchor="ctr"/>
                </a:tc>
                <a:tc>
                  <a:txBody>
                    <a:bodyPr/>
                    <a:lstStyle/>
                    <a:p>
                      <a:pPr algn="l" fontAlgn="t"/>
                      <a:r>
                        <a:rPr lang="en-US" sz="2000" dirty="0">
                          <a:effectLst/>
                        </a:rPr>
                        <a:t>8.0</a:t>
                      </a:r>
                    </a:p>
                  </a:txBody>
                  <a:tcPr marL="53173" marR="53173" marT="26587" marB="26587" anchor="ctr"/>
                </a:tc>
                <a:tc>
                  <a:txBody>
                    <a:bodyPr/>
                    <a:lstStyle/>
                    <a:p>
                      <a:pPr algn="l" fontAlgn="t"/>
                      <a:r>
                        <a:rPr lang="en-US" sz="2000" dirty="0">
                          <a:effectLst/>
                        </a:rPr>
                        <a:t>10.0</a:t>
                      </a:r>
                    </a:p>
                  </a:txBody>
                  <a:tcPr marL="53173" marR="53173" marT="26587" marB="26587" anchor="ctr"/>
                </a:tc>
                <a:extLst>
                  <a:ext uri="{0D108BD9-81ED-4DB2-BD59-A6C34878D82A}">
                    <a16:rowId xmlns:a16="http://schemas.microsoft.com/office/drawing/2014/main" val="1485924898"/>
                  </a:ext>
                </a:extLst>
              </a:tr>
              <a:tr h="493184">
                <a:tc>
                  <a:txBody>
                    <a:bodyPr/>
                    <a:lstStyle/>
                    <a:p>
                      <a:pPr algn="l" fontAlgn="t"/>
                      <a:r>
                        <a:rPr lang="en-US" sz="2000" dirty="0">
                          <a:effectLst/>
                        </a:rPr>
                        <a:t>Universal Windows Platform</a:t>
                      </a:r>
                    </a:p>
                  </a:txBody>
                  <a:tcPr marL="53173" marR="53173" marT="26587" marB="26587" anchor="ctr"/>
                </a:tc>
                <a:tc>
                  <a:txBody>
                    <a:bodyPr/>
                    <a:lstStyle/>
                    <a:p>
                      <a:pPr algn="l" fontAlgn="t"/>
                      <a:r>
                        <a:rPr lang="en-US" sz="2000" dirty="0">
                          <a:effectLst/>
                        </a:rPr>
                        <a:t>10.0</a:t>
                      </a:r>
                    </a:p>
                  </a:txBody>
                  <a:tcPr marL="53173" marR="53173" marT="26587" marB="26587" anchor="ctr"/>
                </a:tc>
                <a:tc>
                  <a:txBody>
                    <a:bodyPr/>
                    <a:lstStyle/>
                    <a:p>
                      <a:pPr algn="l" fontAlgn="t"/>
                      <a:r>
                        <a:rPr lang="en-US" sz="2000" dirty="0">
                          <a:effectLst/>
                        </a:rPr>
                        <a:t>10.0</a:t>
                      </a:r>
                    </a:p>
                  </a:txBody>
                  <a:tcPr marL="53173" marR="53173" marT="26587" marB="26587" anchor="ctr"/>
                </a:tc>
                <a:tc>
                  <a:txBody>
                    <a:bodyPr/>
                    <a:lstStyle/>
                    <a:p>
                      <a:pPr algn="l" fontAlgn="t"/>
                      <a:r>
                        <a:rPr lang="en-US" sz="2000" dirty="0">
                          <a:effectLst/>
                        </a:rPr>
                        <a:t>10.0</a:t>
                      </a:r>
                    </a:p>
                  </a:txBody>
                  <a:tcPr marL="53173" marR="53173" marT="26587" marB="26587" anchor="ctr"/>
                </a:tc>
                <a:tc>
                  <a:txBody>
                    <a:bodyPr/>
                    <a:lstStyle/>
                    <a:p>
                      <a:pPr algn="l" fontAlgn="t"/>
                      <a:r>
                        <a:rPr lang="en-US" sz="2000" dirty="0">
                          <a:effectLst/>
                        </a:rPr>
                        <a:t>10.0</a:t>
                      </a:r>
                    </a:p>
                  </a:txBody>
                  <a:tcPr marL="53173" marR="53173" marT="26587" marB="26587" anchor="ctr"/>
                </a:tc>
                <a:tc>
                  <a:txBody>
                    <a:bodyPr/>
                    <a:lstStyle/>
                    <a:p>
                      <a:pPr algn="l" fontAlgn="t"/>
                      <a:r>
                        <a:rPr lang="en-US" sz="2000" dirty="0">
                          <a:effectLst/>
                        </a:rPr>
                        <a:t>10.0</a:t>
                      </a:r>
                    </a:p>
                  </a:txBody>
                  <a:tcPr marL="53173" marR="53173" marT="26587" marB="26587" anchor="ctr"/>
                </a:tc>
                <a:tc>
                  <a:txBody>
                    <a:bodyPr/>
                    <a:lstStyle/>
                    <a:p>
                      <a:pPr algn="l" fontAlgn="t"/>
                      <a:r>
                        <a:rPr lang="en-US" sz="2000" dirty="0">
                          <a:effectLst/>
                        </a:rPr>
                        <a:t>10.0.16299</a:t>
                      </a:r>
                    </a:p>
                  </a:txBody>
                  <a:tcPr marL="53173" marR="53173" marT="26587" marB="26587" anchor="ctr"/>
                </a:tc>
                <a:tc>
                  <a:txBody>
                    <a:bodyPr/>
                    <a:lstStyle/>
                    <a:p>
                      <a:pPr algn="l" fontAlgn="t"/>
                      <a:r>
                        <a:rPr lang="en-US" sz="2000" dirty="0">
                          <a:effectLst/>
                        </a:rPr>
                        <a:t>10.0.16299</a:t>
                      </a:r>
                    </a:p>
                  </a:txBody>
                  <a:tcPr marL="53173" marR="53173" marT="26587" marB="26587" anchor="ctr"/>
                </a:tc>
                <a:tc>
                  <a:txBody>
                    <a:bodyPr/>
                    <a:lstStyle/>
                    <a:p>
                      <a:pPr algn="l" fontAlgn="t"/>
                      <a:r>
                        <a:rPr lang="en-US" sz="2000" dirty="0">
                          <a:effectLst/>
                        </a:rPr>
                        <a:t>10.0.16299</a:t>
                      </a:r>
                    </a:p>
                  </a:txBody>
                  <a:tcPr marL="53173" marR="53173" marT="26587" marB="26587" anchor="ctr"/>
                </a:tc>
                <a:tc>
                  <a:txBody>
                    <a:bodyPr/>
                    <a:lstStyle/>
                    <a:p>
                      <a:pPr algn="l" fontAlgn="t"/>
                      <a:r>
                        <a:rPr lang="en-US" sz="2000" dirty="0">
                          <a:effectLst/>
                        </a:rPr>
                        <a:t>TBD</a:t>
                      </a:r>
                    </a:p>
                  </a:txBody>
                  <a:tcPr marL="53173" marR="53173" marT="26587" marB="26587" anchor="ctr"/>
                </a:tc>
                <a:extLst>
                  <a:ext uri="{0D108BD9-81ED-4DB2-BD59-A6C34878D82A}">
                    <a16:rowId xmlns:a16="http://schemas.microsoft.com/office/drawing/2014/main" val="2019483483"/>
                  </a:ext>
                </a:extLst>
              </a:tr>
              <a:tr h="259828">
                <a:tc>
                  <a:txBody>
                    <a:bodyPr/>
                    <a:lstStyle/>
                    <a:p>
                      <a:pPr algn="l" fontAlgn="t"/>
                      <a:r>
                        <a:rPr lang="en-US" sz="2000" dirty="0">
                          <a:effectLst/>
                        </a:rPr>
                        <a:t>Unity</a:t>
                      </a:r>
                    </a:p>
                  </a:txBody>
                  <a:tcPr marL="53173" marR="53173" marT="26587" marB="26587" anchor="ctr"/>
                </a:tc>
                <a:tc>
                  <a:txBody>
                    <a:bodyPr/>
                    <a:lstStyle/>
                    <a:p>
                      <a:pPr algn="l" fontAlgn="t"/>
                      <a:r>
                        <a:rPr lang="en-US" sz="2000" dirty="0">
                          <a:effectLst/>
                        </a:rPr>
                        <a:t>2018.1</a:t>
                      </a:r>
                    </a:p>
                  </a:txBody>
                  <a:tcPr marL="53173" marR="53173" marT="26587" marB="26587" anchor="ctr"/>
                </a:tc>
                <a:tc>
                  <a:txBody>
                    <a:bodyPr/>
                    <a:lstStyle/>
                    <a:p>
                      <a:pPr algn="l" fontAlgn="t"/>
                      <a:r>
                        <a:rPr lang="en-US" sz="2000" dirty="0">
                          <a:effectLst/>
                        </a:rPr>
                        <a:t>2018.1</a:t>
                      </a:r>
                    </a:p>
                  </a:txBody>
                  <a:tcPr marL="53173" marR="53173" marT="26587" marB="26587" anchor="ctr"/>
                </a:tc>
                <a:tc>
                  <a:txBody>
                    <a:bodyPr/>
                    <a:lstStyle/>
                    <a:p>
                      <a:pPr algn="l" fontAlgn="t"/>
                      <a:r>
                        <a:rPr lang="en-US" sz="2000" dirty="0">
                          <a:effectLst/>
                        </a:rPr>
                        <a:t>2018.1</a:t>
                      </a:r>
                    </a:p>
                  </a:txBody>
                  <a:tcPr marL="53173" marR="53173" marT="26587" marB="26587" anchor="ctr"/>
                </a:tc>
                <a:tc>
                  <a:txBody>
                    <a:bodyPr/>
                    <a:lstStyle/>
                    <a:p>
                      <a:pPr algn="l" fontAlgn="t"/>
                      <a:r>
                        <a:rPr lang="en-US" sz="2000" dirty="0">
                          <a:effectLst/>
                        </a:rPr>
                        <a:t>2018.1</a:t>
                      </a:r>
                    </a:p>
                  </a:txBody>
                  <a:tcPr marL="53173" marR="53173" marT="26587" marB="26587" anchor="ctr"/>
                </a:tc>
                <a:tc>
                  <a:txBody>
                    <a:bodyPr/>
                    <a:lstStyle/>
                    <a:p>
                      <a:pPr algn="l" fontAlgn="t"/>
                      <a:r>
                        <a:rPr lang="en-US" sz="2000" dirty="0">
                          <a:effectLst/>
                        </a:rPr>
                        <a:t>2018.1</a:t>
                      </a:r>
                    </a:p>
                  </a:txBody>
                  <a:tcPr marL="53173" marR="53173" marT="26587" marB="26587" anchor="ctr"/>
                </a:tc>
                <a:tc>
                  <a:txBody>
                    <a:bodyPr/>
                    <a:lstStyle/>
                    <a:p>
                      <a:pPr algn="l" fontAlgn="t"/>
                      <a:r>
                        <a:rPr lang="en-US" sz="2000" dirty="0">
                          <a:effectLst/>
                        </a:rPr>
                        <a:t>2018.1</a:t>
                      </a:r>
                    </a:p>
                  </a:txBody>
                  <a:tcPr marL="53173" marR="53173" marT="26587" marB="26587" anchor="ctr"/>
                </a:tc>
                <a:tc>
                  <a:txBody>
                    <a:bodyPr/>
                    <a:lstStyle/>
                    <a:p>
                      <a:pPr algn="l" fontAlgn="t"/>
                      <a:r>
                        <a:rPr lang="en-US" sz="2000" dirty="0">
                          <a:effectLst/>
                        </a:rPr>
                        <a:t>2018.1</a:t>
                      </a:r>
                    </a:p>
                  </a:txBody>
                  <a:tcPr marL="53173" marR="53173" marT="26587" marB="26587" anchor="ctr"/>
                </a:tc>
                <a:tc>
                  <a:txBody>
                    <a:bodyPr/>
                    <a:lstStyle/>
                    <a:p>
                      <a:pPr algn="l" fontAlgn="t"/>
                      <a:r>
                        <a:rPr lang="en-US" sz="2000" dirty="0">
                          <a:effectLst/>
                        </a:rPr>
                        <a:t>2018.1</a:t>
                      </a:r>
                    </a:p>
                  </a:txBody>
                  <a:tcPr marL="53173" marR="53173" marT="26587" marB="26587" anchor="ctr"/>
                </a:tc>
                <a:tc>
                  <a:txBody>
                    <a:bodyPr/>
                    <a:lstStyle/>
                    <a:p>
                      <a:pPr algn="l" fontAlgn="t"/>
                      <a:r>
                        <a:rPr lang="en-US" sz="2000" dirty="0">
                          <a:effectLst/>
                        </a:rPr>
                        <a:t>TBD</a:t>
                      </a:r>
                    </a:p>
                  </a:txBody>
                  <a:tcPr marL="53173" marR="53173" marT="26587" marB="26587" anchor="ctr"/>
                </a:tc>
                <a:extLst>
                  <a:ext uri="{0D108BD9-81ED-4DB2-BD59-A6C34878D82A}">
                    <a16:rowId xmlns:a16="http://schemas.microsoft.com/office/drawing/2014/main" val="3296953212"/>
                  </a:ext>
                </a:extLst>
              </a:tr>
            </a:tbl>
          </a:graphicData>
        </a:graphic>
      </p:graphicFrame>
      <p:sp>
        <p:nvSpPr>
          <p:cNvPr id="8" name="TextBox 7">
            <a:extLst>
              <a:ext uri="{FF2B5EF4-FFF2-40B4-BE49-F238E27FC236}">
                <a16:creationId xmlns:a16="http://schemas.microsoft.com/office/drawing/2014/main" id="{99FB3998-1071-4846-98BB-92EFC6F87F74}"/>
              </a:ext>
            </a:extLst>
          </p:cNvPr>
          <p:cNvSpPr txBox="1"/>
          <p:nvPr/>
        </p:nvSpPr>
        <p:spPr>
          <a:xfrm>
            <a:off x="2226351" y="6001865"/>
            <a:ext cx="7739298" cy="400110"/>
          </a:xfrm>
          <a:prstGeom prst="rect">
            <a:avLst/>
          </a:prstGeom>
          <a:solidFill>
            <a:srgbClr val="FFC000"/>
          </a:solidFill>
          <a:ln>
            <a:solidFill>
              <a:srgbClr val="C00000"/>
            </a:solidFill>
          </a:ln>
        </p:spPr>
        <p:txBody>
          <a:bodyPr wrap="none" rtlCol="0">
            <a:spAutoFit/>
          </a:bodyPr>
          <a:lstStyle/>
          <a:p>
            <a:r>
              <a:rPr lang="en-US" sz="2000" dirty="0"/>
              <a:t>.NET Framework won't support .NET Standard 2.1 or later versions. </a:t>
            </a:r>
          </a:p>
        </p:txBody>
      </p:sp>
    </p:spTree>
    <p:extLst>
      <p:ext uri="{BB962C8B-B14F-4D97-AF65-F5344CB8AC3E}">
        <p14:creationId xmlns:p14="http://schemas.microsoft.com/office/powerpoint/2010/main" val="3626081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3CB1C-0E2D-42CD-9288-95CA680104D8}"/>
              </a:ext>
            </a:extLst>
          </p:cNvPr>
          <p:cNvSpPr>
            <a:spLocks noGrp="1"/>
          </p:cNvSpPr>
          <p:nvPr>
            <p:ph type="title"/>
          </p:nvPr>
        </p:nvSpPr>
        <p:spPr/>
        <p:txBody>
          <a:bodyPr/>
          <a:lstStyle/>
          <a:p>
            <a:r>
              <a:rPr lang="en-US" dirty="0"/>
              <a:t>.NET Standard Versions Illustration </a:t>
            </a:r>
          </a:p>
        </p:txBody>
      </p:sp>
      <p:sp>
        <p:nvSpPr>
          <p:cNvPr id="3" name="Slide Number Placeholder 2">
            <a:extLst>
              <a:ext uri="{FF2B5EF4-FFF2-40B4-BE49-F238E27FC236}">
                <a16:creationId xmlns:a16="http://schemas.microsoft.com/office/drawing/2014/main" id="{EACF820A-4AB3-4C1F-98BD-F911181A4C88}"/>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kern="0" smtClean="0"/>
              <a:pPr defTabSz="914400" eaLnBrk="1" fontAlgn="auto" hangingPunct="1">
                <a:spcBef>
                  <a:spcPts val="0"/>
                </a:spcBef>
                <a:spcAft>
                  <a:spcPts val="0"/>
                </a:spcAft>
              </a:pPr>
              <a:t>22</a:t>
            </a:fld>
            <a:endParaRPr lang="en-US" sz="1800" kern="0" dirty="0"/>
          </a:p>
        </p:txBody>
      </p:sp>
      <p:pic>
        <p:nvPicPr>
          <p:cNvPr id="5" name="Picture 4" descr="A screenshot of a cell phone&#10;&#10;Description automatically generated">
            <a:extLst>
              <a:ext uri="{FF2B5EF4-FFF2-40B4-BE49-F238E27FC236}">
                <a16:creationId xmlns:a16="http://schemas.microsoft.com/office/drawing/2014/main" id="{2D08D0C6-591C-49E2-B3F6-0BDACBE3BB79}"/>
              </a:ext>
            </a:extLst>
          </p:cNvPr>
          <p:cNvPicPr>
            <a:picLocks noChangeAspect="1"/>
          </p:cNvPicPr>
          <p:nvPr/>
        </p:nvPicPr>
        <p:blipFill>
          <a:blip r:embed="rId2"/>
          <a:stretch>
            <a:fillRect/>
          </a:stretch>
        </p:blipFill>
        <p:spPr>
          <a:xfrm>
            <a:off x="457200" y="1243250"/>
            <a:ext cx="11277600" cy="4166950"/>
          </a:xfrm>
          <a:prstGeom prst="rect">
            <a:avLst/>
          </a:prstGeom>
          <a:ln>
            <a:solidFill>
              <a:schemeClr val="accent1"/>
            </a:solidFill>
          </a:ln>
        </p:spPr>
      </p:pic>
      <p:sp>
        <p:nvSpPr>
          <p:cNvPr id="6" name="TextBox 5">
            <a:extLst>
              <a:ext uri="{FF2B5EF4-FFF2-40B4-BE49-F238E27FC236}">
                <a16:creationId xmlns:a16="http://schemas.microsoft.com/office/drawing/2014/main" id="{2F06A5EC-870C-4736-A40E-69E3E3D657F1}"/>
              </a:ext>
            </a:extLst>
          </p:cNvPr>
          <p:cNvSpPr txBox="1"/>
          <p:nvPr/>
        </p:nvSpPr>
        <p:spPr>
          <a:xfrm>
            <a:off x="457200" y="5682734"/>
            <a:ext cx="6628866" cy="369332"/>
          </a:xfrm>
          <a:prstGeom prst="rect">
            <a:avLst/>
          </a:prstGeom>
          <a:noFill/>
        </p:spPr>
        <p:txBody>
          <a:bodyPr wrap="none" rtlCol="0">
            <a:spAutoFit/>
          </a:bodyPr>
          <a:lstStyle/>
          <a:p>
            <a:r>
              <a:rPr lang="en-US" dirty="0"/>
              <a:t>Source: </a:t>
            </a:r>
            <a:r>
              <a:rPr lang="en-US" dirty="0">
                <a:hlinkClick r:id="rId3"/>
              </a:rPr>
              <a:t>https://dotnet.microsoft.com/platform/dotnet-standard</a:t>
            </a:r>
            <a:endParaRPr lang="en-US" dirty="0"/>
          </a:p>
        </p:txBody>
      </p:sp>
    </p:spTree>
    <p:extLst>
      <p:ext uri="{BB962C8B-B14F-4D97-AF65-F5344CB8AC3E}">
        <p14:creationId xmlns:p14="http://schemas.microsoft.com/office/powerpoint/2010/main" val="406544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995D2-77C9-4919-90E5-B00468205767}"/>
              </a:ext>
            </a:extLst>
          </p:cNvPr>
          <p:cNvSpPr>
            <a:spLocks noGrp="1"/>
          </p:cNvSpPr>
          <p:nvPr>
            <p:ph type="title"/>
          </p:nvPr>
        </p:nvSpPr>
        <p:spPr/>
        <p:txBody>
          <a:bodyPr/>
          <a:lstStyle/>
          <a:p>
            <a:r>
              <a:rPr lang="en-US" dirty="0"/>
              <a:t>What version should you target?</a:t>
            </a:r>
          </a:p>
        </p:txBody>
      </p:sp>
      <p:sp>
        <p:nvSpPr>
          <p:cNvPr id="5" name="Content Placeholder 4">
            <a:extLst>
              <a:ext uri="{FF2B5EF4-FFF2-40B4-BE49-F238E27FC236}">
                <a16:creationId xmlns:a16="http://schemas.microsoft.com/office/drawing/2014/main" id="{9DAD7F2D-AB40-43AC-9814-29374A363C69}"/>
              </a:ext>
            </a:extLst>
          </p:cNvPr>
          <p:cNvSpPr>
            <a:spLocks noGrp="1"/>
          </p:cNvSpPr>
          <p:nvPr>
            <p:ph idx="1"/>
          </p:nvPr>
        </p:nvSpPr>
        <p:spPr>
          <a:xfrm>
            <a:off x="838200" y="1825625"/>
            <a:ext cx="10515600" cy="1307435"/>
          </a:xfrm>
        </p:spPr>
        <p:txBody>
          <a:bodyPr/>
          <a:lstStyle/>
          <a:p>
            <a:r>
              <a:rPr lang="en-US" dirty="0"/>
              <a:t>The </a:t>
            </a:r>
            <a:r>
              <a:rPr lang="en-US" b="1" dirty="0">
                <a:solidFill>
                  <a:srgbClr val="4C5DB3"/>
                </a:solidFill>
              </a:rPr>
              <a:t>higher the version</a:t>
            </a:r>
            <a:r>
              <a:rPr lang="en-US" dirty="0"/>
              <a:t>, the </a:t>
            </a:r>
            <a:r>
              <a:rPr lang="en-US" b="1" dirty="0">
                <a:solidFill>
                  <a:srgbClr val="4C5DB3"/>
                </a:solidFill>
              </a:rPr>
              <a:t>more APIs </a:t>
            </a:r>
            <a:r>
              <a:rPr lang="en-US" dirty="0"/>
              <a:t>you have</a:t>
            </a:r>
          </a:p>
          <a:p>
            <a:r>
              <a:rPr lang="en-US" dirty="0"/>
              <a:t>The </a:t>
            </a:r>
            <a:r>
              <a:rPr lang="en-US" b="1" dirty="0">
                <a:solidFill>
                  <a:srgbClr val="4C5DB3"/>
                </a:solidFill>
              </a:rPr>
              <a:t>lower the version</a:t>
            </a:r>
            <a:r>
              <a:rPr lang="en-US" dirty="0"/>
              <a:t>, the </a:t>
            </a:r>
            <a:r>
              <a:rPr lang="en-US" b="1" dirty="0">
                <a:solidFill>
                  <a:srgbClr val="4C5DB3"/>
                </a:solidFill>
              </a:rPr>
              <a:t>more platforms </a:t>
            </a:r>
            <a:r>
              <a:rPr lang="en-US" dirty="0"/>
              <a:t>support it</a:t>
            </a:r>
          </a:p>
        </p:txBody>
      </p:sp>
      <p:cxnSp>
        <p:nvCxnSpPr>
          <p:cNvPr id="9" name="Straight Connector 8">
            <a:extLst>
              <a:ext uri="{FF2B5EF4-FFF2-40B4-BE49-F238E27FC236}">
                <a16:creationId xmlns:a16="http://schemas.microsoft.com/office/drawing/2014/main" id="{FEEE52C1-33F4-4655-BBD5-E3A09B40C119}"/>
              </a:ext>
            </a:extLst>
          </p:cNvPr>
          <p:cNvCxnSpPr/>
          <p:nvPr/>
        </p:nvCxnSpPr>
        <p:spPr>
          <a:xfrm>
            <a:off x="1974087" y="4522381"/>
            <a:ext cx="8477693" cy="0"/>
          </a:xfrm>
          <a:prstGeom prst="line">
            <a:avLst/>
          </a:prstGeom>
          <a:ln w="76200">
            <a:solidFill>
              <a:srgbClr val="4C5DB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0240452-FD48-4812-8EB1-25485FD9C592}"/>
              </a:ext>
            </a:extLst>
          </p:cNvPr>
          <p:cNvSpPr txBox="1"/>
          <p:nvPr/>
        </p:nvSpPr>
        <p:spPr>
          <a:xfrm>
            <a:off x="824895" y="3642685"/>
            <a:ext cx="2298386" cy="523220"/>
          </a:xfrm>
          <a:prstGeom prst="rect">
            <a:avLst/>
          </a:prstGeom>
          <a:noFill/>
        </p:spPr>
        <p:txBody>
          <a:bodyPr wrap="none" rtlCol="0">
            <a:spAutoFit/>
          </a:bodyPr>
          <a:lstStyle/>
          <a:p>
            <a:pPr algn="ctr"/>
            <a:r>
              <a:rPr lang="en-US" sz="2800" b="1" dirty="0">
                <a:solidFill>
                  <a:srgbClr val="4C5DB3"/>
                </a:solidFill>
              </a:rPr>
              <a:t>Lower Version</a:t>
            </a:r>
          </a:p>
        </p:txBody>
      </p:sp>
      <p:sp>
        <p:nvSpPr>
          <p:cNvPr id="14" name="TextBox 13">
            <a:extLst>
              <a:ext uri="{FF2B5EF4-FFF2-40B4-BE49-F238E27FC236}">
                <a16:creationId xmlns:a16="http://schemas.microsoft.com/office/drawing/2014/main" id="{F1B4D6C8-7802-4AEA-8F91-0459CDE81E07}"/>
              </a:ext>
            </a:extLst>
          </p:cNvPr>
          <p:cNvSpPr txBox="1"/>
          <p:nvPr/>
        </p:nvSpPr>
        <p:spPr>
          <a:xfrm>
            <a:off x="985518" y="5025655"/>
            <a:ext cx="1977144" cy="523220"/>
          </a:xfrm>
          <a:prstGeom prst="rect">
            <a:avLst/>
          </a:prstGeom>
          <a:noFill/>
        </p:spPr>
        <p:txBody>
          <a:bodyPr wrap="none" rtlCol="0">
            <a:spAutoFit/>
          </a:bodyPr>
          <a:lstStyle/>
          <a:p>
            <a:pPr algn="ctr"/>
            <a:r>
              <a:rPr lang="en-US" sz="2800" b="1" dirty="0">
                <a:solidFill>
                  <a:srgbClr val="4C5DB3"/>
                </a:solidFill>
              </a:rPr>
              <a:t>More Reach</a:t>
            </a:r>
          </a:p>
        </p:txBody>
      </p:sp>
      <p:sp>
        <p:nvSpPr>
          <p:cNvPr id="15" name="TextBox 14">
            <a:extLst>
              <a:ext uri="{FF2B5EF4-FFF2-40B4-BE49-F238E27FC236}">
                <a16:creationId xmlns:a16="http://schemas.microsoft.com/office/drawing/2014/main" id="{8A46D596-E80C-42BA-A6CE-A8380F608200}"/>
              </a:ext>
            </a:extLst>
          </p:cNvPr>
          <p:cNvSpPr txBox="1"/>
          <p:nvPr/>
        </p:nvSpPr>
        <p:spPr>
          <a:xfrm>
            <a:off x="9268764" y="3642685"/>
            <a:ext cx="2366033" cy="523220"/>
          </a:xfrm>
          <a:prstGeom prst="rect">
            <a:avLst/>
          </a:prstGeom>
          <a:noFill/>
        </p:spPr>
        <p:txBody>
          <a:bodyPr wrap="none" rtlCol="0">
            <a:spAutoFit/>
          </a:bodyPr>
          <a:lstStyle/>
          <a:p>
            <a:pPr algn="ctr"/>
            <a:r>
              <a:rPr lang="en-US" sz="2800" b="1" dirty="0">
                <a:solidFill>
                  <a:srgbClr val="4C5DB3"/>
                </a:solidFill>
              </a:rPr>
              <a:t>Higher Version</a:t>
            </a:r>
          </a:p>
        </p:txBody>
      </p:sp>
      <p:sp>
        <p:nvSpPr>
          <p:cNvPr id="16" name="TextBox 15">
            <a:extLst>
              <a:ext uri="{FF2B5EF4-FFF2-40B4-BE49-F238E27FC236}">
                <a16:creationId xmlns:a16="http://schemas.microsoft.com/office/drawing/2014/main" id="{BC4EC25B-7E87-4173-8556-49087C224CE6}"/>
              </a:ext>
            </a:extLst>
          </p:cNvPr>
          <p:cNvSpPr txBox="1"/>
          <p:nvPr/>
        </p:nvSpPr>
        <p:spPr>
          <a:xfrm>
            <a:off x="9588824" y="5025655"/>
            <a:ext cx="1725922" cy="523220"/>
          </a:xfrm>
          <a:prstGeom prst="rect">
            <a:avLst/>
          </a:prstGeom>
          <a:noFill/>
        </p:spPr>
        <p:txBody>
          <a:bodyPr wrap="none" rtlCol="0">
            <a:spAutoFit/>
          </a:bodyPr>
          <a:lstStyle/>
          <a:p>
            <a:pPr algn="ctr"/>
            <a:r>
              <a:rPr lang="en-US" sz="2800" b="1" dirty="0">
                <a:solidFill>
                  <a:srgbClr val="4C5DB3"/>
                </a:solidFill>
              </a:rPr>
              <a:t>More APIs</a:t>
            </a:r>
          </a:p>
        </p:txBody>
      </p:sp>
      <p:sp>
        <p:nvSpPr>
          <p:cNvPr id="10" name="Rectangle 9">
            <a:extLst>
              <a:ext uri="{FF2B5EF4-FFF2-40B4-BE49-F238E27FC236}">
                <a16:creationId xmlns:a16="http://schemas.microsoft.com/office/drawing/2014/main" id="{E546D440-DDE5-442A-BAF5-13CDCF1368B7}"/>
              </a:ext>
            </a:extLst>
          </p:cNvPr>
          <p:cNvSpPr/>
          <p:nvPr/>
        </p:nvSpPr>
        <p:spPr bwMode="auto">
          <a:xfrm rot="20818666">
            <a:off x="1269327" y="2470118"/>
            <a:ext cx="9359527" cy="2612609"/>
          </a:xfrm>
          <a:prstGeom prst="rect">
            <a:avLst/>
          </a:prstGeom>
          <a:solidFill>
            <a:srgbClr val="D83B01"/>
          </a:solidFill>
          <a:ln>
            <a:noFill/>
          </a:ln>
          <a:effectLst>
            <a:outerShdw blurRad="4318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332" dirty="0">
                <a:solidFill>
                  <a:prstClr val="white"/>
                </a:solidFill>
                <a:latin typeface="Segoe UI" panose="020B0502040204020203" pitchFamily="34" charset="0"/>
                <a:cs typeface="Segoe UI" panose="020B0502040204020203" pitchFamily="34" charset="0"/>
              </a:rPr>
              <a:t>Target the lowest version you can get away with!</a:t>
            </a:r>
          </a:p>
        </p:txBody>
      </p:sp>
    </p:spTree>
    <p:extLst>
      <p:ext uri="{BB962C8B-B14F-4D97-AF65-F5344CB8AC3E}">
        <p14:creationId xmlns:p14="http://schemas.microsoft.com/office/powerpoint/2010/main" val="224025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F5A11-B844-4C38-8ADC-49DE1E1D4284}"/>
              </a:ext>
            </a:extLst>
          </p:cNvPr>
          <p:cNvSpPr>
            <a:spLocks noGrp="1"/>
          </p:cNvSpPr>
          <p:nvPr>
            <p:ph type="title"/>
          </p:nvPr>
        </p:nvSpPr>
        <p:spPr/>
        <p:txBody>
          <a:bodyPr/>
          <a:lstStyle/>
          <a:p>
            <a:r>
              <a:rPr lang="en-US" dirty="0"/>
              <a:t>APIs in .NET Standard 2.0</a:t>
            </a:r>
          </a:p>
        </p:txBody>
      </p:sp>
      <p:sp>
        <p:nvSpPr>
          <p:cNvPr id="3" name="Slide Number Placeholder 2">
            <a:extLst>
              <a:ext uri="{FF2B5EF4-FFF2-40B4-BE49-F238E27FC236}">
                <a16:creationId xmlns:a16="http://schemas.microsoft.com/office/drawing/2014/main" id="{218DFDF0-F0C3-4A16-A2A4-3DD3ABF92FD7}"/>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kern="0" smtClean="0">
                <a:solidFill>
                  <a:sysClr val="windowText" lastClr="000000"/>
                </a:solidFill>
              </a:rPr>
              <a:pPr defTabSz="914400" eaLnBrk="1" fontAlgn="auto" hangingPunct="1">
                <a:spcBef>
                  <a:spcPts val="0"/>
                </a:spcBef>
                <a:spcAft>
                  <a:spcPts val="0"/>
                </a:spcAft>
              </a:pPr>
              <a:t>24</a:t>
            </a:fld>
            <a:endParaRPr lang="en-US" sz="1800" kern="0" dirty="0">
              <a:solidFill>
                <a:sysClr val="windowText" lastClr="000000"/>
              </a:solidFill>
            </a:endParaRPr>
          </a:p>
        </p:txBody>
      </p:sp>
      <p:grpSp>
        <p:nvGrpSpPr>
          <p:cNvPr id="23" name="Group 22">
            <a:extLst>
              <a:ext uri="{FF2B5EF4-FFF2-40B4-BE49-F238E27FC236}">
                <a16:creationId xmlns:a16="http://schemas.microsoft.com/office/drawing/2014/main" id="{67063391-A2F5-43DB-9305-01AD4074B5B5}"/>
              </a:ext>
            </a:extLst>
          </p:cNvPr>
          <p:cNvGrpSpPr/>
          <p:nvPr/>
        </p:nvGrpSpPr>
        <p:grpSpPr>
          <a:xfrm>
            <a:off x="1753880" y="1219200"/>
            <a:ext cx="8684241" cy="4943964"/>
            <a:chOff x="274639" y="1485604"/>
            <a:chExt cx="8684241" cy="4943964"/>
          </a:xfrm>
        </p:grpSpPr>
        <p:grpSp>
          <p:nvGrpSpPr>
            <p:cNvPr id="5" name="Group 4">
              <a:extLst>
                <a:ext uri="{FF2B5EF4-FFF2-40B4-BE49-F238E27FC236}">
                  <a16:creationId xmlns:a16="http://schemas.microsoft.com/office/drawing/2014/main" id="{2F151029-31FB-438A-8815-D74ADD802F84}"/>
                </a:ext>
              </a:extLst>
            </p:cNvPr>
            <p:cNvGrpSpPr/>
            <p:nvPr/>
          </p:nvGrpSpPr>
          <p:grpSpPr>
            <a:xfrm>
              <a:off x="274639" y="5783237"/>
              <a:ext cx="8684241" cy="646331"/>
              <a:chOff x="274639" y="5783237"/>
              <a:chExt cx="8684241" cy="646331"/>
            </a:xfrm>
          </p:grpSpPr>
          <p:sp>
            <p:nvSpPr>
              <p:cNvPr id="6" name="Rectangle 5">
                <a:extLst>
                  <a:ext uri="{FF2B5EF4-FFF2-40B4-BE49-F238E27FC236}">
                    <a16:creationId xmlns:a16="http://schemas.microsoft.com/office/drawing/2014/main" id="{C0429016-2B5F-4FEC-9ACB-37820B0001F5}"/>
                  </a:ext>
                </a:extLst>
              </p:cNvPr>
              <p:cNvSpPr/>
              <p:nvPr/>
            </p:nvSpPr>
            <p:spPr bwMode="auto">
              <a:xfrm>
                <a:off x="274639" y="5783237"/>
                <a:ext cx="8684241" cy="646331"/>
              </a:xfrm>
              <a:prstGeom prst="rect">
                <a:avLst/>
              </a:prstGeom>
              <a:solidFill>
                <a:schemeClr val="accent6">
                  <a:lumMod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spAutoFit/>
              </a:bodyPr>
              <a:lstStyle/>
              <a:p>
                <a:pPr marL="0" marR="0" lvl="0" indent="0" algn="l" defTabSz="932059" rtl="0" eaLnBrk="1" fontAlgn="auto"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Segoe UI Semibold" panose="020B0702040204020203" pitchFamily="34" charset="0"/>
                  </a:rPr>
                  <a:t>CORE</a:t>
                </a:r>
              </a:p>
            </p:txBody>
          </p:sp>
          <p:sp>
            <p:nvSpPr>
              <p:cNvPr id="7" name="TextBox 6">
                <a:extLst>
                  <a:ext uri="{FF2B5EF4-FFF2-40B4-BE49-F238E27FC236}">
                    <a16:creationId xmlns:a16="http://schemas.microsoft.com/office/drawing/2014/main" id="{1B08058C-F54D-4196-B33F-476B62809860}"/>
                  </a:ext>
                </a:extLst>
              </p:cNvPr>
              <p:cNvSpPr txBox="1"/>
              <p:nvPr/>
            </p:nvSpPr>
            <p:spPr>
              <a:xfrm>
                <a:off x="3017871" y="5834062"/>
                <a:ext cx="5941009" cy="544680"/>
              </a:xfrm>
              <a:prstGeom prst="rect">
                <a:avLst/>
              </a:prstGeom>
              <a:noFill/>
            </p:spPr>
            <p:txBody>
              <a:bodyPr wrap="square" lIns="182828" tIns="146262" rIns="182828" bIns="146262" rtlCol="0">
                <a:noAutofit/>
              </a:bodyPr>
              <a:lstStyle/>
              <a:p>
                <a:pPr marL="0" marR="0" lvl="0" indent="0" algn="l" defTabSz="914049" rtl="0" eaLnBrk="1" fontAlgn="auto" latinLnBrk="0" hangingPunct="1">
                  <a:lnSpc>
                    <a:spcPct val="90000"/>
                  </a:lnSpc>
                  <a:spcBef>
                    <a:spcPts val="0"/>
                  </a:spcBef>
                  <a:spcAft>
                    <a:spcPts val="0"/>
                  </a:spcAft>
                  <a:buClrTx/>
                  <a:buSzTx/>
                  <a:buFontTx/>
                  <a:buNone/>
                  <a:tabLst/>
                  <a:defRPr/>
                </a:pPr>
                <a:r>
                  <a:rPr kumimoji="0" lang="fr-FR" sz="1800"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rPr>
                  <a:t>Primitives</a:t>
                </a:r>
                <a:r>
                  <a:rPr kumimoji="0" lang="fr-FR" sz="1800" b="0" i="0" u="none" strike="noStrike" kern="0" cap="none" spc="300" normalizeH="0" baseline="0" noProof="0" dirty="0">
                    <a:ln>
                      <a:noFill/>
                    </a:ln>
                    <a:gradFill>
                      <a:gsLst>
                        <a:gs pos="11111">
                          <a:srgbClr val="FFFFFF"/>
                        </a:gs>
                        <a:gs pos="28758">
                          <a:srgbClr val="FFFFFF"/>
                        </a:gs>
                      </a:gsLst>
                      <a:lin ang="5400000" scaled="0"/>
                    </a:gradFill>
                    <a:effectLst/>
                    <a:uLnTx/>
                    <a:uFillTx/>
                    <a:latin typeface="Segoe UI"/>
                    <a:ea typeface="+mn-ea"/>
                    <a:cs typeface="+mn-cs"/>
                  </a:rPr>
                  <a:t> </a:t>
                </a:r>
                <a:r>
                  <a:rPr kumimoji="0" lang="fr-FR" sz="1800"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rPr>
                  <a:t>•</a:t>
                </a:r>
                <a:r>
                  <a:rPr kumimoji="0" lang="fr-FR" sz="1800" b="0" i="0" u="none" strike="noStrike" kern="0" cap="none" spc="300" normalizeH="0" baseline="0" noProof="0" dirty="0">
                    <a:ln>
                      <a:noFill/>
                    </a:ln>
                    <a:gradFill>
                      <a:gsLst>
                        <a:gs pos="11111">
                          <a:srgbClr val="FFFFFF"/>
                        </a:gs>
                        <a:gs pos="28758">
                          <a:srgbClr val="FFFFFF"/>
                        </a:gs>
                      </a:gsLst>
                      <a:lin ang="5400000" scaled="0"/>
                    </a:gradFill>
                    <a:effectLst/>
                    <a:uLnTx/>
                    <a:uFillTx/>
                    <a:latin typeface="Segoe UI"/>
                    <a:ea typeface="+mn-ea"/>
                    <a:cs typeface="+mn-cs"/>
                  </a:rPr>
                  <a:t> </a:t>
                </a:r>
                <a:r>
                  <a:rPr kumimoji="0" lang="fr-FR" sz="1800"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rPr>
                  <a:t>Collections</a:t>
                </a:r>
                <a:r>
                  <a:rPr kumimoji="0" lang="fr-FR" sz="1800" b="0" i="0" u="none" strike="noStrike" kern="0" cap="none" spc="300" normalizeH="0" baseline="0" noProof="0" dirty="0">
                    <a:ln>
                      <a:noFill/>
                    </a:ln>
                    <a:gradFill>
                      <a:gsLst>
                        <a:gs pos="11111">
                          <a:srgbClr val="FFFFFF"/>
                        </a:gs>
                        <a:gs pos="28758">
                          <a:srgbClr val="FFFFFF"/>
                        </a:gs>
                      </a:gsLst>
                      <a:lin ang="5400000" scaled="0"/>
                    </a:gradFill>
                    <a:effectLst/>
                    <a:uLnTx/>
                    <a:uFillTx/>
                    <a:latin typeface="Segoe UI"/>
                    <a:ea typeface="+mn-ea"/>
                    <a:cs typeface="+mn-cs"/>
                  </a:rPr>
                  <a:t> </a:t>
                </a:r>
                <a:r>
                  <a:rPr kumimoji="0" lang="fr-FR" sz="1800"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rPr>
                  <a:t>•</a:t>
                </a:r>
                <a:r>
                  <a:rPr kumimoji="0" lang="fr-FR" sz="1800" b="0" i="0" u="none" strike="noStrike" kern="0" cap="none" spc="300" normalizeH="0" baseline="0" noProof="0" dirty="0">
                    <a:ln>
                      <a:noFill/>
                    </a:ln>
                    <a:gradFill>
                      <a:gsLst>
                        <a:gs pos="11111">
                          <a:srgbClr val="FFFFFF"/>
                        </a:gs>
                        <a:gs pos="28758">
                          <a:srgbClr val="FFFFFF"/>
                        </a:gs>
                      </a:gsLst>
                      <a:lin ang="5400000" scaled="0"/>
                    </a:gradFill>
                    <a:effectLst/>
                    <a:uLnTx/>
                    <a:uFillTx/>
                    <a:latin typeface="Segoe UI"/>
                    <a:ea typeface="+mn-ea"/>
                    <a:cs typeface="+mn-cs"/>
                  </a:rPr>
                  <a:t> </a:t>
                </a:r>
                <a:r>
                  <a:rPr kumimoji="0" lang="fr-FR" sz="1800"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rPr>
                  <a:t>Reflection</a:t>
                </a:r>
                <a:r>
                  <a:rPr kumimoji="0" lang="fr-FR" sz="1800" b="0" i="0" u="none" strike="noStrike" kern="0" cap="none" spc="300" normalizeH="0" baseline="0" noProof="0" dirty="0">
                    <a:ln>
                      <a:noFill/>
                    </a:ln>
                    <a:gradFill>
                      <a:gsLst>
                        <a:gs pos="11111">
                          <a:srgbClr val="FFFFFF"/>
                        </a:gs>
                        <a:gs pos="28758">
                          <a:srgbClr val="FFFFFF"/>
                        </a:gs>
                      </a:gsLst>
                      <a:lin ang="5400000" scaled="0"/>
                    </a:gradFill>
                    <a:effectLst/>
                    <a:uLnTx/>
                    <a:uFillTx/>
                    <a:latin typeface="Segoe UI"/>
                    <a:ea typeface="+mn-ea"/>
                    <a:cs typeface="+mn-cs"/>
                  </a:rPr>
                  <a:t> </a:t>
                </a:r>
                <a:r>
                  <a:rPr kumimoji="0" lang="fr-FR" sz="1800"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rPr>
                  <a:t>•</a:t>
                </a:r>
                <a:r>
                  <a:rPr kumimoji="0" lang="fr-FR" sz="1800" b="0" i="0" u="none" strike="noStrike" kern="0" cap="none" spc="300" normalizeH="0" baseline="0" noProof="0" dirty="0">
                    <a:ln>
                      <a:noFill/>
                    </a:ln>
                    <a:gradFill>
                      <a:gsLst>
                        <a:gs pos="11111">
                          <a:srgbClr val="FFFFFF"/>
                        </a:gs>
                        <a:gs pos="28758">
                          <a:srgbClr val="FFFFFF"/>
                        </a:gs>
                      </a:gsLst>
                      <a:lin ang="5400000" scaled="0"/>
                    </a:gradFill>
                    <a:effectLst/>
                    <a:uLnTx/>
                    <a:uFillTx/>
                    <a:latin typeface="Segoe UI"/>
                    <a:ea typeface="+mn-ea"/>
                    <a:cs typeface="+mn-cs"/>
                  </a:rPr>
                  <a:t> </a:t>
                </a:r>
                <a:r>
                  <a:rPr kumimoji="0" lang="fr-FR" sz="1800"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rPr>
                  <a:t>Interop</a:t>
                </a:r>
                <a:r>
                  <a:rPr kumimoji="0" lang="fr-FR" sz="1800" b="0" i="0" u="none" strike="noStrike" kern="0" cap="none" spc="300" normalizeH="0" baseline="0" noProof="0" dirty="0">
                    <a:ln>
                      <a:noFill/>
                    </a:ln>
                    <a:gradFill>
                      <a:gsLst>
                        <a:gs pos="11111">
                          <a:srgbClr val="FFFFFF"/>
                        </a:gs>
                        <a:gs pos="28758">
                          <a:srgbClr val="FFFFFF"/>
                        </a:gs>
                      </a:gsLst>
                      <a:lin ang="5400000" scaled="0"/>
                    </a:gradFill>
                    <a:effectLst/>
                    <a:uLnTx/>
                    <a:uFillTx/>
                    <a:latin typeface="Segoe UI"/>
                    <a:ea typeface="+mn-ea"/>
                    <a:cs typeface="+mn-cs"/>
                  </a:rPr>
                  <a:t> </a:t>
                </a:r>
                <a:r>
                  <a:rPr kumimoji="0" lang="fr-FR" sz="1800"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rPr>
                  <a:t>•</a:t>
                </a:r>
                <a:r>
                  <a:rPr kumimoji="0" lang="fr-FR" sz="1800" b="0" i="0" u="none" strike="noStrike" kern="0" cap="none" spc="300" normalizeH="0" baseline="0" noProof="0" dirty="0">
                    <a:ln>
                      <a:noFill/>
                    </a:ln>
                    <a:gradFill>
                      <a:gsLst>
                        <a:gs pos="11111">
                          <a:srgbClr val="FFFFFF"/>
                        </a:gs>
                        <a:gs pos="28758">
                          <a:srgbClr val="FFFFFF"/>
                        </a:gs>
                      </a:gsLst>
                      <a:lin ang="5400000" scaled="0"/>
                    </a:gradFill>
                    <a:effectLst/>
                    <a:uLnTx/>
                    <a:uFillTx/>
                    <a:latin typeface="Segoe UI"/>
                    <a:ea typeface="+mn-ea"/>
                    <a:cs typeface="+mn-cs"/>
                  </a:rPr>
                  <a:t> </a:t>
                </a:r>
                <a:r>
                  <a:rPr kumimoji="0" lang="fr-FR" sz="1800"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rPr>
                  <a:t>Linq</a:t>
                </a:r>
                <a:endParaRPr kumimoji="0" lang="en-US" sz="1800"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48DA7616-3C13-47B4-95A7-B9D176EB41C9}"/>
                </a:ext>
              </a:extLst>
            </p:cNvPr>
            <p:cNvGrpSpPr/>
            <p:nvPr/>
          </p:nvGrpSpPr>
          <p:grpSpPr>
            <a:xfrm>
              <a:off x="274639" y="4923712"/>
              <a:ext cx="8684241" cy="646331"/>
              <a:chOff x="274639" y="4886779"/>
              <a:chExt cx="8684241" cy="646331"/>
            </a:xfrm>
          </p:grpSpPr>
          <p:sp>
            <p:nvSpPr>
              <p:cNvPr id="9" name="Rectangle 8">
                <a:extLst>
                  <a:ext uri="{FF2B5EF4-FFF2-40B4-BE49-F238E27FC236}">
                    <a16:creationId xmlns:a16="http://schemas.microsoft.com/office/drawing/2014/main" id="{734EE6DE-595E-4567-801D-59A10EC0A5FE}"/>
                  </a:ext>
                </a:extLst>
              </p:cNvPr>
              <p:cNvSpPr/>
              <p:nvPr/>
            </p:nvSpPr>
            <p:spPr bwMode="auto">
              <a:xfrm>
                <a:off x="274639" y="4886779"/>
                <a:ext cx="8684241" cy="646331"/>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spAutoFit/>
              </a:bodyPr>
              <a:lstStyle/>
              <a:p>
                <a:pPr marL="0" marR="0" lvl="0" indent="0" algn="l" defTabSz="932059" rtl="0" eaLnBrk="1" fontAlgn="auto"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gradFill>
                      <a:gsLst>
                        <a:gs pos="56209">
                          <a:srgbClr val="EAEAEA">
                            <a:lumMod val="10000"/>
                          </a:srgbClr>
                        </a:gs>
                        <a:gs pos="43000">
                          <a:srgbClr val="EAEAEA">
                            <a:lumMod val="10000"/>
                          </a:srgbClr>
                        </a:gs>
                      </a:gsLst>
                      <a:lin ang="5400000" scaled="0"/>
                    </a:gradFill>
                    <a:effectLst/>
                    <a:uLnTx/>
                    <a:uFillTx/>
                    <a:latin typeface="Segoe UI"/>
                    <a:ea typeface="+mn-ea"/>
                    <a:cs typeface="Segoe UI Semibold" panose="020B0702040204020203" pitchFamily="34" charset="0"/>
                  </a:rPr>
                  <a:t>THREADING</a:t>
                </a:r>
              </a:p>
            </p:txBody>
          </p:sp>
          <p:sp>
            <p:nvSpPr>
              <p:cNvPr id="10" name="TextBox 9">
                <a:extLst>
                  <a:ext uri="{FF2B5EF4-FFF2-40B4-BE49-F238E27FC236}">
                    <a16:creationId xmlns:a16="http://schemas.microsoft.com/office/drawing/2014/main" id="{F5AA0469-77F1-45BE-AD4F-B97C2E6B50E1}"/>
                  </a:ext>
                </a:extLst>
              </p:cNvPr>
              <p:cNvSpPr txBox="1"/>
              <p:nvPr/>
            </p:nvSpPr>
            <p:spPr>
              <a:xfrm>
                <a:off x="3017872" y="4937639"/>
                <a:ext cx="5576198" cy="544611"/>
              </a:xfrm>
              <a:prstGeom prst="rect">
                <a:avLst/>
              </a:prstGeom>
              <a:noFill/>
            </p:spPr>
            <p:txBody>
              <a:bodyPr wrap="square" lIns="182828" tIns="146262" rIns="182828" bIns="146262" rtlCol="0">
                <a:noAutofit/>
              </a:bodyPr>
              <a:lstStyle/>
              <a:p>
                <a:pPr marL="0" marR="0" lvl="0" indent="0" algn="l" defTabSz="914049" rtl="0" eaLnBrk="1" fontAlgn="auto" latinLnBrk="0" hangingPunct="1">
                  <a:lnSpc>
                    <a:spcPct val="90000"/>
                  </a:lnSpc>
                  <a:spcBef>
                    <a:spcPts val="0"/>
                  </a:spcBef>
                  <a:spcAft>
                    <a:spcPts val="0"/>
                  </a:spcAft>
                  <a:buClrTx/>
                  <a:buSzTx/>
                  <a:buFontTx/>
                  <a:buNone/>
                  <a:tabLst/>
                  <a:defRPr/>
                </a:pPr>
                <a:r>
                  <a:rPr kumimoji="0" lang="fr-FR" sz="1800" b="0" i="0" u="none" strike="noStrike" kern="0" cap="none" spc="0" normalizeH="0" baseline="0" noProof="0" dirty="0">
                    <a:ln>
                      <a:noFill/>
                    </a:ln>
                    <a:gradFill>
                      <a:gsLst>
                        <a:gs pos="56209">
                          <a:srgbClr val="EAEAEA">
                            <a:lumMod val="10000"/>
                          </a:srgbClr>
                        </a:gs>
                        <a:gs pos="43000">
                          <a:srgbClr val="EAEAEA">
                            <a:lumMod val="10000"/>
                          </a:srgbClr>
                        </a:gs>
                      </a:gsLst>
                      <a:lin ang="5400000" scaled="0"/>
                    </a:gradFill>
                    <a:effectLst/>
                    <a:uLnTx/>
                    <a:uFillTx/>
                    <a:latin typeface="Segoe UI"/>
                    <a:ea typeface="+mn-ea"/>
                    <a:cs typeface="+mn-cs"/>
                  </a:rPr>
                  <a:t>Threads</a:t>
                </a:r>
                <a:r>
                  <a:rPr kumimoji="0" lang="fr-FR" sz="1800" b="0" i="0" u="none" strike="noStrike" kern="0" cap="none" spc="300" normalizeH="0" baseline="0" noProof="0" dirty="0">
                    <a:ln>
                      <a:noFill/>
                    </a:ln>
                    <a:gradFill>
                      <a:gsLst>
                        <a:gs pos="56209">
                          <a:srgbClr val="EAEAEA">
                            <a:lumMod val="10000"/>
                          </a:srgbClr>
                        </a:gs>
                        <a:gs pos="43000">
                          <a:srgbClr val="EAEAEA">
                            <a:lumMod val="10000"/>
                          </a:srgbClr>
                        </a:gs>
                      </a:gsLst>
                      <a:lin ang="5400000" scaled="0"/>
                    </a:gradFill>
                    <a:effectLst/>
                    <a:uLnTx/>
                    <a:uFillTx/>
                    <a:latin typeface="Segoe UI"/>
                    <a:ea typeface="+mn-ea"/>
                    <a:cs typeface="+mn-cs"/>
                  </a:rPr>
                  <a:t> </a:t>
                </a:r>
                <a:r>
                  <a:rPr kumimoji="0" lang="fr-FR" sz="1800" b="0" i="0" u="none" strike="noStrike" kern="0" cap="none" spc="0" normalizeH="0" baseline="0" noProof="0" dirty="0">
                    <a:ln>
                      <a:noFill/>
                    </a:ln>
                    <a:gradFill>
                      <a:gsLst>
                        <a:gs pos="56209">
                          <a:srgbClr val="EAEAEA">
                            <a:lumMod val="10000"/>
                          </a:srgbClr>
                        </a:gs>
                        <a:gs pos="43000">
                          <a:srgbClr val="EAEAEA">
                            <a:lumMod val="10000"/>
                          </a:srgbClr>
                        </a:gs>
                      </a:gsLst>
                      <a:lin ang="5400000" scaled="0"/>
                    </a:gradFill>
                    <a:effectLst/>
                    <a:uLnTx/>
                    <a:uFillTx/>
                    <a:latin typeface="Segoe UI"/>
                    <a:ea typeface="+mn-ea"/>
                    <a:cs typeface="+mn-cs"/>
                  </a:rPr>
                  <a:t>•</a:t>
                </a:r>
                <a:r>
                  <a:rPr kumimoji="0" lang="fr-FR" sz="1800" b="0" i="0" u="none" strike="noStrike" kern="0" cap="none" spc="300" normalizeH="0" baseline="0" noProof="0" dirty="0">
                    <a:ln>
                      <a:noFill/>
                    </a:ln>
                    <a:gradFill>
                      <a:gsLst>
                        <a:gs pos="56209">
                          <a:srgbClr val="EAEAEA">
                            <a:lumMod val="10000"/>
                          </a:srgbClr>
                        </a:gs>
                        <a:gs pos="43000">
                          <a:srgbClr val="EAEAEA">
                            <a:lumMod val="10000"/>
                          </a:srgbClr>
                        </a:gs>
                      </a:gsLst>
                      <a:lin ang="5400000" scaled="0"/>
                    </a:gradFill>
                    <a:effectLst/>
                    <a:uLnTx/>
                    <a:uFillTx/>
                    <a:latin typeface="Segoe UI"/>
                    <a:ea typeface="+mn-ea"/>
                    <a:cs typeface="+mn-cs"/>
                  </a:rPr>
                  <a:t> </a:t>
                </a:r>
                <a:r>
                  <a:rPr kumimoji="0" lang="fr-FR" sz="1800" b="0" i="0" u="none" strike="noStrike" kern="0" cap="none" spc="0" normalizeH="0" baseline="0" noProof="0" dirty="0">
                    <a:ln>
                      <a:noFill/>
                    </a:ln>
                    <a:gradFill>
                      <a:gsLst>
                        <a:gs pos="56209">
                          <a:srgbClr val="EAEAEA">
                            <a:lumMod val="10000"/>
                          </a:srgbClr>
                        </a:gs>
                        <a:gs pos="43000">
                          <a:srgbClr val="EAEAEA">
                            <a:lumMod val="10000"/>
                          </a:srgbClr>
                        </a:gs>
                      </a:gsLst>
                      <a:lin ang="5400000" scaled="0"/>
                    </a:gradFill>
                    <a:effectLst/>
                    <a:uLnTx/>
                    <a:uFillTx/>
                    <a:latin typeface="Segoe UI"/>
                    <a:ea typeface="+mn-ea"/>
                    <a:cs typeface="+mn-cs"/>
                  </a:rPr>
                  <a:t>Thread Pool</a:t>
                </a:r>
                <a:r>
                  <a:rPr kumimoji="0" lang="fr-FR" sz="1800" b="0" i="0" u="none" strike="noStrike" kern="0" cap="none" spc="300" normalizeH="0" baseline="0" noProof="0" dirty="0">
                    <a:ln>
                      <a:noFill/>
                    </a:ln>
                    <a:gradFill>
                      <a:gsLst>
                        <a:gs pos="56209">
                          <a:srgbClr val="EAEAEA">
                            <a:lumMod val="10000"/>
                          </a:srgbClr>
                        </a:gs>
                        <a:gs pos="43000">
                          <a:srgbClr val="EAEAEA">
                            <a:lumMod val="10000"/>
                          </a:srgbClr>
                        </a:gs>
                      </a:gsLst>
                      <a:lin ang="5400000" scaled="0"/>
                    </a:gradFill>
                    <a:effectLst/>
                    <a:uLnTx/>
                    <a:uFillTx/>
                    <a:latin typeface="Segoe UI"/>
                    <a:ea typeface="+mn-ea"/>
                    <a:cs typeface="+mn-cs"/>
                  </a:rPr>
                  <a:t> </a:t>
                </a:r>
                <a:r>
                  <a:rPr kumimoji="0" lang="fr-FR" sz="1800" b="0" i="0" u="none" strike="noStrike" kern="0" cap="none" spc="0" normalizeH="0" baseline="0" noProof="0" dirty="0">
                    <a:ln>
                      <a:noFill/>
                    </a:ln>
                    <a:gradFill>
                      <a:gsLst>
                        <a:gs pos="56209">
                          <a:srgbClr val="EAEAEA">
                            <a:lumMod val="10000"/>
                          </a:srgbClr>
                        </a:gs>
                        <a:gs pos="43000">
                          <a:srgbClr val="EAEAEA">
                            <a:lumMod val="10000"/>
                          </a:srgbClr>
                        </a:gs>
                      </a:gsLst>
                      <a:lin ang="5400000" scaled="0"/>
                    </a:gradFill>
                    <a:effectLst/>
                    <a:uLnTx/>
                    <a:uFillTx/>
                    <a:latin typeface="Segoe UI"/>
                    <a:ea typeface="+mn-ea"/>
                    <a:cs typeface="+mn-cs"/>
                  </a:rPr>
                  <a:t>•</a:t>
                </a:r>
                <a:r>
                  <a:rPr kumimoji="0" lang="fr-FR" sz="1800" b="0" i="0" u="none" strike="noStrike" kern="0" cap="none" spc="300" normalizeH="0" baseline="0" noProof="0" dirty="0">
                    <a:ln>
                      <a:noFill/>
                    </a:ln>
                    <a:gradFill>
                      <a:gsLst>
                        <a:gs pos="56209">
                          <a:srgbClr val="EAEAEA">
                            <a:lumMod val="10000"/>
                          </a:srgbClr>
                        </a:gs>
                        <a:gs pos="43000">
                          <a:srgbClr val="EAEAEA">
                            <a:lumMod val="10000"/>
                          </a:srgbClr>
                        </a:gs>
                      </a:gsLst>
                      <a:lin ang="5400000" scaled="0"/>
                    </a:gradFill>
                    <a:effectLst/>
                    <a:uLnTx/>
                    <a:uFillTx/>
                    <a:latin typeface="Segoe UI"/>
                    <a:ea typeface="+mn-ea"/>
                    <a:cs typeface="+mn-cs"/>
                  </a:rPr>
                  <a:t> </a:t>
                </a:r>
                <a:r>
                  <a:rPr kumimoji="0" lang="fr-FR" sz="1800" b="0" i="0" u="none" strike="noStrike" kern="0" cap="none" spc="0" normalizeH="0" baseline="0" noProof="0" dirty="0">
                    <a:ln>
                      <a:noFill/>
                    </a:ln>
                    <a:gradFill>
                      <a:gsLst>
                        <a:gs pos="56209">
                          <a:srgbClr val="EAEAEA">
                            <a:lumMod val="10000"/>
                          </a:srgbClr>
                        </a:gs>
                        <a:gs pos="43000">
                          <a:srgbClr val="EAEAEA">
                            <a:lumMod val="10000"/>
                          </a:srgbClr>
                        </a:gs>
                      </a:gsLst>
                      <a:lin ang="5400000" scaled="0"/>
                    </a:gradFill>
                    <a:effectLst/>
                    <a:uLnTx/>
                    <a:uFillTx/>
                    <a:latin typeface="Segoe UI"/>
                    <a:ea typeface="+mn-ea"/>
                    <a:cs typeface="+mn-cs"/>
                  </a:rPr>
                  <a:t>Tasks</a:t>
                </a:r>
                <a:endParaRPr kumimoji="0" lang="en-US" sz="1800" b="0" i="0" u="none" strike="noStrike" kern="0" cap="none" spc="0" normalizeH="0" baseline="0" noProof="0" dirty="0">
                  <a:ln>
                    <a:noFill/>
                  </a:ln>
                  <a:gradFill>
                    <a:gsLst>
                      <a:gs pos="56209">
                        <a:srgbClr val="EAEAEA">
                          <a:lumMod val="10000"/>
                        </a:srgbClr>
                      </a:gs>
                      <a:gs pos="43000">
                        <a:srgbClr val="EAEAEA">
                          <a:lumMod val="10000"/>
                        </a:srgbClr>
                      </a:gs>
                    </a:gsLst>
                    <a:lin ang="5400000" scaled="0"/>
                  </a:gra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03C3B38A-6332-4741-83A5-FB32AD7BDA96}"/>
                </a:ext>
              </a:extLst>
            </p:cNvPr>
            <p:cNvGrpSpPr/>
            <p:nvPr/>
          </p:nvGrpSpPr>
          <p:grpSpPr>
            <a:xfrm>
              <a:off x="274639" y="4064185"/>
              <a:ext cx="8684241" cy="646331"/>
              <a:chOff x="274639" y="4027252"/>
              <a:chExt cx="8684241" cy="646331"/>
            </a:xfrm>
          </p:grpSpPr>
          <p:sp>
            <p:nvSpPr>
              <p:cNvPr id="12" name="Rectangle 11">
                <a:extLst>
                  <a:ext uri="{FF2B5EF4-FFF2-40B4-BE49-F238E27FC236}">
                    <a16:creationId xmlns:a16="http://schemas.microsoft.com/office/drawing/2014/main" id="{9C1E236A-E227-47C0-9A62-C57A91DC45E8}"/>
                  </a:ext>
                </a:extLst>
              </p:cNvPr>
              <p:cNvSpPr/>
              <p:nvPr/>
            </p:nvSpPr>
            <p:spPr bwMode="auto">
              <a:xfrm>
                <a:off x="274639" y="4027252"/>
                <a:ext cx="8684241" cy="646331"/>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spAutoFit/>
              </a:bodyPr>
              <a:lstStyle/>
              <a:p>
                <a:pPr marL="0" marR="0" lvl="0" indent="0" algn="l" defTabSz="932059" rtl="0" eaLnBrk="1" fontAlgn="auto"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Segoe UI Semibold" panose="020B0702040204020203" pitchFamily="34" charset="0"/>
                  </a:rPr>
                  <a:t>IO</a:t>
                </a:r>
              </a:p>
            </p:txBody>
          </p:sp>
          <p:sp>
            <p:nvSpPr>
              <p:cNvPr id="13" name="TextBox 12">
                <a:extLst>
                  <a:ext uri="{FF2B5EF4-FFF2-40B4-BE49-F238E27FC236}">
                    <a16:creationId xmlns:a16="http://schemas.microsoft.com/office/drawing/2014/main" id="{7D704D8E-0189-4E03-AE72-E4E490394139}"/>
                  </a:ext>
                </a:extLst>
              </p:cNvPr>
              <p:cNvSpPr txBox="1"/>
              <p:nvPr/>
            </p:nvSpPr>
            <p:spPr>
              <a:xfrm>
                <a:off x="3017872" y="4078112"/>
                <a:ext cx="5576198" cy="544611"/>
              </a:xfrm>
              <a:prstGeom prst="rect">
                <a:avLst/>
              </a:prstGeom>
              <a:noFill/>
            </p:spPr>
            <p:txBody>
              <a:bodyPr wrap="square" lIns="182828" tIns="146262" rIns="182828" bIns="146262" rtlCol="0">
                <a:noAutofit/>
              </a:bodyPr>
              <a:lstStyle/>
              <a:p>
                <a:pPr marL="0" marR="0" lvl="0" indent="0" algn="l" defTabSz="914049" rtl="0" eaLnBrk="1" fontAlgn="auto" latinLnBrk="0" hangingPunct="1">
                  <a:lnSpc>
                    <a:spcPct val="90000"/>
                  </a:lnSpc>
                  <a:spcBef>
                    <a:spcPts val="0"/>
                  </a:spcBef>
                  <a:spcAft>
                    <a:spcPts val="0"/>
                  </a:spcAft>
                  <a:buClrTx/>
                  <a:buSzTx/>
                  <a:buFontTx/>
                  <a:buNone/>
                  <a:tabLst/>
                  <a:defRPr/>
                </a:pPr>
                <a:r>
                  <a:rPr kumimoji="0" lang="fr-FR" sz="1800"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rPr>
                  <a:t>Files</a:t>
                </a:r>
                <a:r>
                  <a:rPr kumimoji="0" lang="fr-FR" sz="1800" b="0" i="0" u="none" strike="noStrike" kern="0" cap="none" spc="300" normalizeH="0" baseline="0" noProof="0" dirty="0">
                    <a:ln>
                      <a:noFill/>
                    </a:ln>
                    <a:gradFill>
                      <a:gsLst>
                        <a:gs pos="11111">
                          <a:srgbClr val="FFFFFF"/>
                        </a:gs>
                        <a:gs pos="28758">
                          <a:srgbClr val="FFFFFF"/>
                        </a:gs>
                      </a:gsLst>
                      <a:lin ang="5400000" scaled="0"/>
                    </a:gradFill>
                    <a:effectLst/>
                    <a:uLnTx/>
                    <a:uFillTx/>
                    <a:latin typeface="Segoe UI"/>
                    <a:ea typeface="+mn-ea"/>
                    <a:cs typeface="+mn-cs"/>
                  </a:rPr>
                  <a:t> </a:t>
                </a:r>
                <a:r>
                  <a:rPr kumimoji="0" lang="fr-FR" sz="1800"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rPr>
                  <a:t>•</a:t>
                </a:r>
                <a:r>
                  <a:rPr kumimoji="0" lang="fr-FR" sz="1800" b="0" i="0" u="none" strike="noStrike" kern="0" cap="none" spc="300" normalizeH="0" baseline="0" noProof="0" dirty="0">
                    <a:ln>
                      <a:noFill/>
                    </a:ln>
                    <a:gradFill>
                      <a:gsLst>
                        <a:gs pos="11111">
                          <a:srgbClr val="FFFFFF"/>
                        </a:gs>
                        <a:gs pos="28758">
                          <a:srgbClr val="FFFFFF"/>
                        </a:gs>
                      </a:gsLst>
                      <a:lin ang="5400000" scaled="0"/>
                    </a:gradFill>
                    <a:effectLst/>
                    <a:uLnTx/>
                    <a:uFillTx/>
                    <a:latin typeface="Segoe UI"/>
                    <a:ea typeface="+mn-ea"/>
                    <a:cs typeface="+mn-cs"/>
                  </a:rPr>
                  <a:t> </a:t>
                </a:r>
                <a:r>
                  <a:rPr kumimoji="0" lang="fr-FR" sz="1800"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rPr>
                  <a:t>Compression</a:t>
                </a:r>
                <a:r>
                  <a:rPr kumimoji="0" lang="fr-FR" sz="1800" b="0" i="0" u="none" strike="noStrike" kern="0" cap="none" spc="300" normalizeH="0" baseline="0" noProof="0" dirty="0">
                    <a:ln>
                      <a:noFill/>
                    </a:ln>
                    <a:gradFill>
                      <a:gsLst>
                        <a:gs pos="11111">
                          <a:srgbClr val="FFFFFF"/>
                        </a:gs>
                        <a:gs pos="28758">
                          <a:srgbClr val="FFFFFF"/>
                        </a:gs>
                      </a:gsLst>
                      <a:lin ang="5400000" scaled="0"/>
                    </a:gradFill>
                    <a:effectLst/>
                    <a:uLnTx/>
                    <a:uFillTx/>
                    <a:latin typeface="Segoe UI"/>
                    <a:ea typeface="+mn-ea"/>
                    <a:cs typeface="+mn-cs"/>
                  </a:rPr>
                  <a:t> </a:t>
                </a:r>
                <a:r>
                  <a:rPr kumimoji="0" lang="fr-FR" sz="1800"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rPr>
                  <a:t>•</a:t>
                </a:r>
                <a:r>
                  <a:rPr kumimoji="0" lang="fr-FR" sz="1800" b="0" i="0" u="none" strike="noStrike" kern="0" cap="none" spc="300" normalizeH="0" baseline="0" noProof="0" dirty="0">
                    <a:ln>
                      <a:noFill/>
                    </a:ln>
                    <a:gradFill>
                      <a:gsLst>
                        <a:gs pos="11111">
                          <a:srgbClr val="FFFFFF"/>
                        </a:gs>
                        <a:gs pos="28758">
                          <a:srgbClr val="FFFFFF"/>
                        </a:gs>
                      </a:gsLst>
                      <a:lin ang="5400000" scaled="0"/>
                    </a:gradFill>
                    <a:effectLst/>
                    <a:uLnTx/>
                    <a:uFillTx/>
                    <a:latin typeface="Segoe UI"/>
                    <a:ea typeface="+mn-ea"/>
                    <a:cs typeface="+mn-cs"/>
                  </a:rPr>
                  <a:t> </a:t>
                </a:r>
                <a:r>
                  <a:rPr kumimoji="0" lang="fr-FR" sz="1800"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rPr>
                  <a:t>MMF</a:t>
                </a:r>
                <a:endParaRPr kumimoji="0" lang="en-US" sz="1800"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D38FA18D-6664-4FF3-BBF6-44929BA8CF94}"/>
                </a:ext>
              </a:extLst>
            </p:cNvPr>
            <p:cNvGrpSpPr/>
            <p:nvPr/>
          </p:nvGrpSpPr>
          <p:grpSpPr>
            <a:xfrm>
              <a:off x="274639" y="3204658"/>
              <a:ext cx="8684241" cy="646331"/>
              <a:chOff x="274639" y="3167725"/>
              <a:chExt cx="8684241" cy="646331"/>
            </a:xfrm>
          </p:grpSpPr>
          <p:sp>
            <p:nvSpPr>
              <p:cNvPr id="15" name="Rectangle 14">
                <a:extLst>
                  <a:ext uri="{FF2B5EF4-FFF2-40B4-BE49-F238E27FC236}">
                    <a16:creationId xmlns:a16="http://schemas.microsoft.com/office/drawing/2014/main" id="{0D64F0F6-5E25-45B2-AF88-5032F8E61D33}"/>
                  </a:ext>
                </a:extLst>
              </p:cNvPr>
              <p:cNvSpPr/>
              <p:nvPr/>
            </p:nvSpPr>
            <p:spPr bwMode="auto">
              <a:xfrm>
                <a:off x="274639" y="3167725"/>
                <a:ext cx="8684241" cy="64633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spAutoFit/>
              </a:bodyPr>
              <a:lstStyle/>
              <a:p>
                <a:pPr marL="0" marR="0" lvl="0" indent="0" algn="l" defTabSz="932059" rtl="0" eaLnBrk="1" fontAlgn="auto"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Segoe UI Semibold" panose="020B0702040204020203" pitchFamily="34" charset="0"/>
                  </a:rPr>
                  <a:t>NETWORKING</a:t>
                </a:r>
              </a:p>
            </p:txBody>
          </p:sp>
          <p:sp>
            <p:nvSpPr>
              <p:cNvPr id="16" name="TextBox 15">
                <a:extLst>
                  <a:ext uri="{FF2B5EF4-FFF2-40B4-BE49-F238E27FC236}">
                    <a16:creationId xmlns:a16="http://schemas.microsoft.com/office/drawing/2014/main" id="{195D6C01-EE59-49BA-9C73-17B0B16A093C}"/>
                  </a:ext>
                </a:extLst>
              </p:cNvPr>
              <p:cNvSpPr txBox="1"/>
              <p:nvPr/>
            </p:nvSpPr>
            <p:spPr>
              <a:xfrm>
                <a:off x="3017872" y="3218585"/>
                <a:ext cx="5576198" cy="544611"/>
              </a:xfrm>
              <a:prstGeom prst="rect">
                <a:avLst/>
              </a:prstGeom>
              <a:noFill/>
            </p:spPr>
            <p:txBody>
              <a:bodyPr wrap="square" lIns="182828" tIns="146262" rIns="182828" bIns="146262" rtlCol="0">
                <a:noAutofit/>
              </a:bodyPr>
              <a:lstStyle/>
              <a:p>
                <a:pPr marL="0" marR="0" lvl="0" indent="0" algn="l" defTabSz="914049" rtl="0" eaLnBrk="1" fontAlgn="auto" latinLnBrk="0" hangingPunct="1">
                  <a:lnSpc>
                    <a:spcPct val="90000"/>
                  </a:lnSpc>
                  <a:spcBef>
                    <a:spcPts val="0"/>
                  </a:spcBef>
                  <a:spcAft>
                    <a:spcPts val="0"/>
                  </a:spcAft>
                  <a:buClrTx/>
                  <a:buSzTx/>
                  <a:buFontTx/>
                  <a:buNone/>
                  <a:tabLst/>
                  <a:defRPr/>
                </a:pPr>
                <a:r>
                  <a:rPr kumimoji="0" lang="fr-FR" sz="1800"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rPr>
                  <a:t>Sockets</a:t>
                </a:r>
                <a:r>
                  <a:rPr kumimoji="0" lang="fr-FR" sz="1800" b="0" i="0" u="none" strike="noStrike" kern="0" cap="none" spc="300" normalizeH="0" baseline="0" noProof="0" dirty="0">
                    <a:ln>
                      <a:noFill/>
                    </a:ln>
                    <a:gradFill>
                      <a:gsLst>
                        <a:gs pos="11111">
                          <a:srgbClr val="FFFFFF"/>
                        </a:gs>
                        <a:gs pos="28758">
                          <a:srgbClr val="FFFFFF"/>
                        </a:gs>
                      </a:gsLst>
                      <a:lin ang="5400000" scaled="0"/>
                    </a:gradFill>
                    <a:effectLst/>
                    <a:uLnTx/>
                    <a:uFillTx/>
                    <a:latin typeface="Segoe UI"/>
                    <a:ea typeface="+mn-ea"/>
                    <a:cs typeface="+mn-cs"/>
                  </a:rPr>
                  <a:t> </a:t>
                </a:r>
                <a:r>
                  <a:rPr kumimoji="0" lang="fr-FR" sz="1800"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rPr>
                  <a:t>•</a:t>
                </a:r>
                <a:r>
                  <a:rPr kumimoji="0" lang="fr-FR" sz="1800" b="0" i="0" u="none" strike="noStrike" kern="0" cap="none" spc="300" normalizeH="0" baseline="0" noProof="0" dirty="0">
                    <a:ln>
                      <a:noFill/>
                    </a:ln>
                    <a:gradFill>
                      <a:gsLst>
                        <a:gs pos="11111">
                          <a:srgbClr val="FFFFFF"/>
                        </a:gs>
                        <a:gs pos="28758">
                          <a:srgbClr val="FFFFFF"/>
                        </a:gs>
                      </a:gsLst>
                      <a:lin ang="5400000" scaled="0"/>
                    </a:gradFill>
                    <a:effectLst/>
                    <a:uLnTx/>
                    <a:uFillTx/>
                    <a:latin typeface="Segoe UI"/>
                    <a:ea typeface="+mn-ea"/>
                    <a:cs typeface="+mn-cs"/>
                  </a:rPr>
                  <a:t> </a:t>
                </a:r>
                <a:r>
                  <a:rPr kumimoji="0" lang="fr-FR" sz="1800"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rPr>
                  <a:t>HTTP</a:t>
                </a:r>
                <a:r>
                  <a:rPr kumimoji="0" lang="fr-FR" sz="1800" b="0" i="0" u="none" strike="noStrike" kern="0" cap="none" spc="300" normalizeH="0" baseline="0" noProof="0" dirty="0">
                    <a:ln>
                      <a:noFill/>
                    </a:ln>
                    <a:gradFill>
                      <a:gsLst>
                        <a:gs pos="11111">
                          <a:srgbClr val="FFFFFF"/>
                        </a:gs>
                        <a:gs pos="28758">
                          <a:srgbClr val="FFFFFF"/>
                        </a:gs>
                      </a:gsLst>
                      <a:lin ang="5400000" scaled="0"/>
                    </a:gradFill>
                    <a:effectLst/>
                    <a:uLnTx/>
                    <a:uFillTx/>
                    <a:latin typeface="Segoe UI"/>
                    <a:ea typeface="+mn-ea"/>
                    <a:cs typeface="+mn-cs"/>
                  </a:rPr>
                  <a:t> </a:t>
                </a:r>
                <a:r>
                  <a:rPr kumimoji="0" lang="fr-FR" sz="1800"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rPr>
                  <a:t>•</a:t>
                </a:r>
                <a:r>
                  <a:rPr kumimoji="0" lang="fr-FR" sz="1800" b="0" i="0" u="none" strike="noStrike" kern="0" cap="none" spc="300" normalizeH="0" baseline="0" noProof="0" dirty="0">
                    <a:ln>
                      <a:noFill/>
                    </a:ln>
                    <a:gradFill>
                      <a:gsLst>
                        <a:gs pos="11111">
                          <a:srgbClr val="FFFFFF"/>
                        </a:gs>
                        <a:gs pos="28758">
                          <a:srgbClr val="FFFFFF"/>
                        </a:gs>
                      </a:gsLst>
                      <a:lin ang="5400000" scaled="0"/>
                    </a:gradFill>
                    <a:effectLst/>
                    <a:uLnTx/>
                    <a:uFillTx/>
                    <a:latin typeface="Segoe UI"/>
                    <a:ea typeface="+mn-ea"/>
                    <a:cs typeface="+mn-cs"/>
                  </a:rPr>
                  <a:t> </a:t>
                </a:r>
                <a:r>
                  <a:rPr kumimoji="0" lang="fr-FR" sz="1800"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rPr>
                  <a:t>Mail</a:t>
                </a:r>
                <a:r>
                  <a:rPr kumimoji="0" lang="fr-FR" sz="1800" b="0" i="0" u="none" strike="noStrike" kern="0" cap="none" spc="300" normalizeH="0" baseline="0" noProof="0" dirty="0">
                    <a:ln>
                      <a:noFill/>
                    </a:ln>
                    <a:gradFill>
                      <a:gsLst>
                        <a:gs pos="11111">
                          <a:srgbClr val="FFFFFF"/>
                        </a:gs>
                        <a:gs pos="28758">
                          <a:srgbClr val="FFFFFF"/>
                        </a:gs>
                      </a:gsLst>
                      <a:lin ang="5400000" scaled="0"/>
                    </a:gradFill>
                    <a:effectLst/>
                    <a:uLnTx/>
                    <a:uFillTx/>
                    <a:latin typeface="Segoe UI"/>
                    <a:ea typeface="+mn-ea"/>
                    <a:cs typeface="+mn-cs"/>
                  </a:rPr>
                  <a:t> </a:t>
                </a:r>
                <a:r>
                  <a:rPr kumimoji="0" lang="fr-FR" sz="1800"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rPr>
                  <a:t>•</a:t>
                </a:r>
                <a:r>
                  <a:rPr kumimoji="0" lang="fr-FR" sz="1800" b="0" i="0" u="none" strike="noStrike" kern="0" cap="none" spc="300" normalizeH="0" baseline="0" noProof="0" dirty="0">
                    <a:ln>
                      <a:noFill/>
                    </a:ln>
                    <a:gradFill>
                      <a:gsLst>
                        <a:gs pos="11111">
                          <a:srgbClr val="FFFFFF"/>
                        </a:gs>
                        <a:gs pos="28758">
                          <a:srgbClr val="FFFFFF"/>
                        </a:gs>
                      </a:gsLst>
                      <a:lin ang="5400000" scaled="0"/>
                    </a:gradFill>
                    <a:effectLst/>
                    <a:uLnTx/>
                    <a:uFillTx/>
                    <a:latin typeface="Segoe UI"/>
                    <a:ea typeface="+mn-ea"/>
                    <a:cs typeface="+mn-cs"/>
                  </a:rPr>
                  <a:t> </a:t>
                </a:r>
                <a:r>
                  <a:rPr kumimoji="0" lang="fr-FR" sz="1800"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rPr>
                  <a:t>WebSockets</a:t>
                </a:r>
                <a:endParaRPr kumimoji="0" lang="en-US" sz="1800"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C13E27E4-D902-49AD-9A5E-149671E1758D}"/>
                </a:ext>
              </a:extLst>
            </p:cNvPr>
            <p:cNvGrpSpPr/>
            <p:nvPr/>
          </p:nvGrpSpPr>
          <p:grpSpPr>
            <a:xfrm>
              <a:off x="274639" y="2345131"/>
              <a:ext cx="8684241" cy="646331"/>
              <a:chOff x="274639" y="2308198"/>
              <a:chExt cx="8684241" cy="646331"/>
            </a:xfrm>
          </p:grpSpPr>
          <p:sp>
            <p:nvSpPr>
              <p:cNvPr id="18" name="Rectangle 17">
                <a:extLst>
                  <a:ext uri="{FF2B5EF4-FFF2-40B4-BE49-F238E27FC236}">
                    <a16:creationId xmlns:a16="http://schemas.microsoft.com/office/drawing/2014/main" id="{87063776-45DA-46E5-A38C-8922EBFC23AB}"/>
                  </a:ext>
                </a:extLst>
              </p:cNvPr>
              <p:cNvSpPr/>
              <p:nvPr/>
            </p:nvSpPr>
            <p:spPr bwMode="auto">
              <a:xfrm>
                <a:off x="274639" y="2308198"/>
                <a:ext cx="8684241" cy="64633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spAutoFit/>
              </a:bodyPr>
              <a:lstStyle/>
              <a:p>
                <a:pPr marL="0" marR="0" lvl="0" indent="0" algn="l" defTabSz="932059" rtl="0" eaLnBrk="1" fontAlgn="auto"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Segoe UI Semibold" panose="020B0702040204020203" pitchFamily="34" charset="0"/>
                  </a:rPr>
                  <a:t>SERIALIZATION</a:t>
                </a:r>
              </a:p>
            </p:txBody>
          </p:sp>
          <p:sp>
            <p:nvSpPr>
              <p:cNvPr id="19" name="TextBox 18">
                <a:extLst>
                  <a:ext uri="{FF2B5EF4-FFF2-40B4-BE49-F238E27FC236}">
                    <a16:creationId xmlns:a16="http://schemas.microsoft.com/office/drawing/2014/main" id="{E1B60CC3-3721-497E-970A-3AA706ACA548}"/>
                  </a:ext>
                </a:extLst>
              </p:cNvPr>
              <p:cNvSpPr txBox="1"/>
              <p:nvPr/>
            </p:nvSpPr>
            <p:spPr>
              <a:xfrm>
                <a:off x="3017872" y="2359058"/>
                <a:ext cx="5576198" cy="544611"/>
              </a:xfrm>
              <a:prstGeom prst="rect">
                <a:avLst/>
              </a:prstGeom>
              <a:noFill/>
            </p:spPr>
            <p:txBody>
              <a:bodyPr wrap="square" lIns="182828" tIns="146262" rIns="182828" bIns="146262" rtlCol="0">
                <a:noAutofit/>
              </a:bodyPr>
              <a:lstStyle/>
              <a:p>
                <a:pPr marL="0" marR="0" lvl="0" indent="0" algn="l" defTabSz="914049" rtl="0" eaLnBrk="1" fontAlgn="auto" latinLnBrk="0" hangingPunct="1">
                  <a:lnSpc>
                    <a:spcPct val="90000"/>
                  </a:lnSpc>
                  <a:spcBef>
                    <a:spcPts val="0"/>
                  </a:spcBef>
                  <a:spcAft>
                    <a:spcPts val="0"/>
                  </a:spcAft>
                  <a:buClrTx/>
                  <a:buSzTx/>
                  <a:buFontTx/>
                  <a:buNone/>
                  <a:tabLst/>
                  <a:defRPr/>
                </a:pPr>
                <a:r>
                  <a:rPr kumimoji="0" lang="fr-FR" sz="1800"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rPr>
                  <a:t>BinaryFormatter</a:t>
                </a:r>
                <a:r>
                  <a:rPr kumimoji="0" lang="fr-FR" sz="1800" b="0" i="0" u="none" strike="noStrike" kern="0" cap="none" spc="300" normalizeH="0" baseline="0" noProof="0" dirty="0">
                    <a:ln>
                      <a:noFill/>
                    </a:ln>
                    <a:gradFill>
                      <a:gsLst>
                        <a:gs pos="11111">
                          <a:srgbClr val="FFFFFF"/>
                        </a:gs>
                        <a:gs pos="28758">
                          <a:srgbClr val="FFFFFF"/>
                        </a:gs>
                      </a:gsLst>
                      <a:lin ang="5400000" scaled="0"/>
                    </a:gradFill>
                    <a:effectLst/>
                    <a:uLnTx/>
                    <a:uFillTx/>
                    <a:latin typeface="Segoe UI"/>
                    <a:ea typeface="+mn-ea"/>
                    <a:cs typeface="+mn-cs"/>
                  </a:rPr>
                  <a:t> </a:t>
                </a:r>
                <a:r>
                  <a:rPr kumimoji="0" lang="fr-FR" sz="1800"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rPr>
                  <a:t>•</a:t>
                </a:r>
                <a:r>
                  <a:rPr kumimoji="0" lang="fr-FR" sz="1800" b="0" i="0" u="none" strike="noStrike" kern="0" cap="none" spc="300" normalizeH="0" baseline="0" noProof="0" dirty="0">
                    <a:ln>
                      <a:noFill/>
                    </a:ln>
                    <a:gradFill>
                      <a:gsLst>
                        <a:gs pos="11111">
                          <a:srgbClr val="FFFFFF"/>
                        </a:gs>
                        <a:gs pos="28758">
                          <a:srgbClr val="FFFFFF"/>
                        </a:gs>
                      </a:gsLst>
                      <a:lin ang="5400000" scaled="0"/>
                    </a:gradFill>
                    <a:effectLst/>
                    <a:uLnTx/>
                    <a:uFillTx/>
                    <a:latin typeface="Segoe UI"/>
                    <a:ea typeface="+mn-ea"/>
                    <a:cs typeface="+mn-cs"/>
                  </a:rPr>
                  <a:t> </a:t>
                </a:r>
                <a:r>
                  <a:rPr kumimoji="0" lang="fr-FR" sz="1800"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rPr>
                  <a:t>Data Contract</a:t>
                </a:r>
                <a:r>
                  <a:rPr kumimoji="0" lang="fr-FR" sz="1800" b="0" i="0" u="none" strike="noStrike" kern="0" cap="none" spc="300" normalizeH="0" baseline="0" noProof="0" dirty="0">
                    <a:ln>
                      <a:noFill/>
                    </a:ln>
                    <a:gradFill>
                      <a:gsLst>
                        <a:gs pos="11111">
                          <a:srgbClr val="FFFFFF"/>
                        </a:gs>
                        <a:gs pos="28758">
                          <a:srgbClr val="FFFFFF"/>
                        </a:gs>
                      </a:gsLst>
                      <a:lin ang="5400000" scaled="0"/>
                    </a:gradFill>
                    <a:effectLst/>
                    <a:uLnTx/>
                    <a:uFillTx/>
                    <a:latin typeface="Segoe UI"/>
                    <a:ea typeface="+mn-ea"/>
                    <a:cs typeface="+mn-cs"/>
                  </a:rPr>
                  <a:t> </a:t>
                </a:r>
                <a:r>
                  <a:rPr kumimoji="0" lang="fr-FR" sz="1800"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rPr>
                  <a:t>•</a:t>
                </a:r>
                <a:r>
                  <a:rPr kumimoji="0" lang="fr-FR" sz="1800" b="0" i="0" u="none" strike="noStrike" kern="0" cap="none" spc="300" normalizeH="0" baseline="0" noProof="0" dirty="0">
                    <a:ln>
                      <a:noFill/>
                    </a:ln>
                    <a:gradFill>
                      <a:gsLst>
                        <a:gs pos="11111">
                          <a:srgbClr val="FFFFFF"/>
                        </a:gs>
                        <a:gs pos="28758">
                          <a:srgbClr val="FFFFFF"/>
                        </a:gs>
                      </a:gsLst>
                      <a:lin ang="5400000" scaled="0"/>
                    </a:gradFill>
                    <a:effectLst/>
                    <a:uLnTx/>
                    <a:uFillTx/>
                    <a:latin typeface="Segoe UI"/>
                    <a:ea typeface="+mn-ea"/>
                    <a:cs typeface="+mn-cs"/>
                  </a:rPr>
                  <a:t> </a:t>
                </a:r>
                <a:r>
                  <a:rPr kumimoji="0" lang="fr-FR" sz="1800"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rPr>
                  <a:t>XML</a:t>
                </a:r>
                <a:endParaRPr kumimoji="0" lang="en-US" sz="1800"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8A540054-D4C0-4223-AB98-F6DE216E3527}"/>
                </a:ext>
              </a:extLst>
            </p:cNvPr>
            <p:cNvGrpSpPr/>
            <p:nvPr/>
          </p:nvGrpSpPr>
          <p:grpSpPr>
            <a:xfrm>
              <a:off x="274639" y="1485604"/>
              <a:ext cx="8684241" cy="646331"/>
              <a:chOff x="274639" y="1485604"/>
              <a:chExt cx="8684241" cy="646331"/>
            </a:xfrm>
          </p:grpSpPr>
          <p:sp>
            <p:nvSpPr>
              <p:cNvPr id="21" name="Rectangle 20">
                <a:extLst>
                  <a:ext uri="{FF2B5EF4-FFF2-40B4-BE49-F238E27FC236}">
                    <a16:creationId xmlns:a16="http://schemas.microsoft.com/office/drawing/2014/main" id="{AD5D4F0C-EF63-42A2-875C-6C136CE59162}"/>
                  </a:ext>
                </a:extLst>
              </p:cNvPr>
              <p:cNvSpPr/>
              <p:nvPr/>
            </p:nvSpPr>
            <p:spPr bwMode="auto">
              <a:xfrm>
                <a:off x="274639" y="1485604"/>
                <a:ext cx="8684241" cy="64633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spAutoFit/>
              </a:bodyPr>
              <a:lstStyle/>
              <a:p>
                <a:pPr marL="0" marR="0" lvl="0" indent="0" algn="l" defTabSz="932059" rtl="0" eaLnBrk="1" fontAlgn="auto"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Segoe UI Semibold" panose="020B0702040204020203" pitchFamily="34" charset="0"/>
                  </a:rPr>
                  <a:t>XML</a:t>
                </a:r>
              </a:p>
            </p:txBody>
          </p:sp>
          <p:sp>
            <p:nvSpPr>
              <p:cNvPr id="22" name="TextBox 21">
                <a:extLst>
                  <a:ext uri="{FF2B5EF4-FFF2-40B4-BE49-F238E27FC236}">
                    <a16:creationId xmlns:a16="http://schemas.microsoft.com/office/drawing/2014/main" id="{162BABE3-2BB0-4959-B755-33B9068A9F21}"/>
                  </a:ext>
                </a:extLst>
              </p:cNvPr>
              <p:cNvSpPr txBox="1"/>
              <p:nvPr/>
            </p:nvSpPr>
            <p:spPr>
              <a:xfrm>
                <a:off x="3017872" y="1536464"/>
                <a:ext cx="5576198" cy="544611"/>
              </a:xfrm>
              <a:prstGeom prst="rect">
                <a:avLst/>
              </a:prstGeom>
              <a:noFill/>
            </p:spPr>
            <p:txBody>
              <a:bodyPr wrap="square" lIns="182828" tIns="146262" rIns="182828" bIns="146262" rtlCol="0">
                <a:noAutofit/>
              </a:bodyPr>
              <a:lstStyle/>
              <a:p>
                <a:pPr marL="0" marR="0" lvl="0" indent="0" algn="l" defTabSz="914049" rtl="0" eaLnBrk="1" fontAlgn="auto" latinLnBrk="0" hangingPunct="1">
                  <a:lnSpc>
                    <a:spcPct val="90000"/>
                  </a:lnSpc>
                  <a:spcBef>
                    <a:spcPts val="0"/>
                  </a:spcBef>
                  <a:spcAft>
                    <a:spcPts val="0"/>
                  </a:spcAft>
                  <a:buClrTx/>
                  <a:buSzTx/>
                  <a:buFontTx/>
                  <a:buNone/>
                  <a:tabLst/>
                  <a:defRPr/>
                </a:pPr>
                <a:r>
                  <a:rPr kumimoji="0" lang="fr-FR" sz="1800"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rPr>
                  <a:t>XLinq</a:t>
                </a:r>
                <a:r>
                  <a:rPr kumimoji="0" lang="fr-FR" sz="1800" b="0" i="0" u="none" strike="noStrike" kern="0" cap="none" spc="300" normalizeH="0" baseline="0" noProof="0" dirty="0">
                    <a:ln>
                      <a:noFill/>
                    </a:ln>
                    <a:gradFill>
                      <a:gsLst>
                        <a:gs pos="11111">
                          <a:srgbClr val="FFFFFF"/>
                        </a:gs>
                        <a:gs pos="28758">
                          <a:srgbClr val="FFFFFF"/>
                        </a:gs>
                      </a:gsLst>
                      <a:lin ang="5400000" scaled="0"/>
                    </a:gradFill>
                    <a:effectLst/>
                    <a:uLnTx/>
                    <a:uFillTx/>
                    <a:latin typeface="Segoe UI"/>
                    <a:ea typeface="+mn-ea"/>
                    <a:cs typeface="+mn-cs"/>
                  </a:rPr>
                  <a:t> </a:t>
                </a:r>
                <a:r>
                  <a:rPr kumimoji="0" lang="fr-FR" sz="1800"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rPr>
                  <a:t>•</a:t>
                </a:r>
                <a:r>
                  <a:rPr kumimoji="0" lang="fr-FR" sz="1800" b="0" i="0" u="none" strike="noStrike" kern="0" cap="none" spc="300" normalizeH="0" baseline="0" noProof="0" dirty="0">
                    <a:ln>
                      <a:noFill/>
                    </a:ln>
                    <a:gradFill>
                      <a:gsLst>
                        <a:gs pos="11111">
                          <a:srgbClr val="FFFFFF"/>
                        </a:gs>
                        <a:gs pos="28758">
                          <a:srgbClr val="FFFFFF"/>
                        </a:gs>
                      </a:gsLst>
                      <a:lin ang="5400000" scaled="0"/>
                    </a:gradFill>
                    <a:effectLst/>
                    <a:uLnTx/>
                    <a:uFillTx/>
                    <a:latin typeface="Segoe UI"/>
                    <a:ea typeface="+mn-ea"/>
                    <a:cs typeface="+mn-cs"/>
                  </a:rPr>
                  <a:t> </a:t>
                </a:r>
                <a:r>
                  <a:rPr kumimoji="0" lang="fr-FR" sz="1800"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rPr>
                  <a:t>XML Document</a:t>
                </a:r>
                <a:r>
                  <a:rPr kumimoji="0" lang="fr-FR" sz="1800" b="0" i="0" u="none" strike="noStrike" kern="0" cap="none" spc="300" normalizeH="0" baseline="0" noProof="0" dirty="0">
                    <a:ln>
                      <a:noFill/>
                    </a:ln>
                    <a:gradFill>
                      <a:gsLst>
                        <a:gs pos="11111">
                          <a:srgbClr val="FFFFFF"/>
                        </a:gs>
                        <a:gs pos="28758">
                          <a:srgbClr val="FFFFFF"/>
                        </a:gs>
                      </a:gsLst>
                      <a:lin ang="5400000" scaled="0"/>
                    </a:gradFill>
                    <a:effectLst/>
                    <a:uLnTx/>
                    <a:uFillTx/>
                    <a:latin typeface="Segoe UI"/>
                    <a:ea typeface="+mn-ea"/>
                    <a:cs typeface="+mn-cs"/>
                  </a:rPr>
                  <a:t> </a:t>
                </a:r>
                <a:r>
                  <a:rPr kumimoji="0" lang="fr-FR" sz="1800"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rPr>
                  <a:t>•</a:t>
                </a:r>
                <a:r>
                  <a:rPr kumimoji="0" lang="fr-FR" sz="1800" b="0" i="0" u="none" strike="noStrike" kern="0" cap="none" spc="300" normalizeH="0" baseline="0" noProof="0" dirty="0">
                    <a:ln>
                      <a:noFill/>
                    </a:ln>
                    <a:gradFill>
                      <a:gsLst>
                        <a:gs pos="11111">
                          <a:srgbClr val="FFFFFF"/>
                        </a:gs>
                        <a:gs pos="28758">
                          <a:srgbClr val="FFFFFF"/>
                        </a:gs>
                      </a:gsLst>
                      <a:lin ang="5400000" scaled="0"/>
                    </a:gradFill>
                    <a:effectLst/>
                    <a:uLnTx/>
                    <a:uFillTx/>
                    <a:latin typeface="Segoe UI"/>
                    <a:ea typeface="+mn-ea"/>
                    <a:cs typeface="+mn-cs"/>
                  </a:rPr>
                  <a:t> </a:t>
                </a:r>
                <a:r>
                  <a:rPr kumimoji="0" lang="fr-FR" sz="1800"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rPr>
                  <a:t>XPath</a:t>
                </a:r>
                <a:r>
                  <a:rPr kumimoji="0" lang="fr-FR" sz="1800" b="0" i="0" u="none" strike="noStrike" kern="0" cap="none" spc="300" normalizeH="0" baseline="0" noProof="0" dirty="0">
                    <a:ln>
                      <a:noFill/>
                    </a:ln>
                    <a:gradFill>
                      <a:gsLst>
                        <a:gs pos="11111">
                          <a:srgbClr val="FFFFFF"/>
                        </a:gs>
                        <a:gs pos="28758">
                          <a:srgbClr val="FFFFFF"/>
                        </a:gs>
                      </a:gsLst>
                      <a:lin ang="5400000" scaled="0"/>
                    </a:gradFill>
                    <a:effectLst/>
                    <a:uLnTx/>
                    <a:uFillTx/>
                    <a:latin typeface="Segoe UI"/>
                    <a:ea typeface="+mn-ea"/>
                    <a:cs typeface="+mn-cs"/>
                  </a:rPr>
                  <a:t> </a:t>
                </a:r>
                <a:r>
                  <a:rPr kumimoji="0" lang="fr-FR" sz="1800"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rPr>
                  <a:t>•</a:t>
                </a:r>
                <a:r>
                  <a:rPr kumimoji="0" lang="fr-FR" sz="1800" b="0" i="0" u="none" strike="noStrike" kern="0" cap="none" spc="300" normalizeH="0" baseline="0" noProof="0" dirty="0">
                    <a:ln>
                      <a:noFill/>
                    </a:ln>
                    <a:gradFill>
                      <a:gsLst>
                        <a:gs pos="11111">
                          <a:srgbClr val="FFFFFF"/>
                        </a:gs>
                        <a:gs pos="28758">
                          <a:srgbClr val="FFFFFF"/>
                        </a:gs>
                      </a:gsLst>
                      <a:lin ang="5400000" scaled="0"/>
                    </a:gradFill>
                    <a:effectLst/>
                    <a:uLnTx/>
                    <a:uFillTx/>
                    <a:latin typeface="Segoe UI"/>
                    <a:ea typeface="+mn-ea"/>
                    <a:cs typeface="+mn-cs"/>
                  </a:rPr>
                  <a:t> </a:t>
                </a:r>
                <a:r>
                  <a:rPr kumimoji="0" lang="fr-FR" sz="1800"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rPr>
                  <a:t>Schema</a:t>
                </a:r>
                <a:r>
                  <a:rPr kumimoji="0" lang="fr-FR" sz="1800" b="0" i="0" u="none" strike="noStrike" kern="0" cap="none" spc="300" normalizeH="0" baseline="0" noProof="0" dirty="0">
                    <a:ln>
                      <a:noFill/>
                    </a:ln>
                    <a:gradFill>
                      <a:gsLst>
                        <a:gs pos="11111">
                          <a:srgbClr val="FFFFFF"/>
                        </a:gs>
                        <a:gs pos="28758">
                          <a:srgbClr val="FFFFFF"/>
                        </a:gs>
                      </a:gsLst>
                      <a:lin ang="5400000" scaled="0"/>
                    </a:gradFill>
                    <a:effectLst/>
                    <a:uLnTx/>
                    <a:uFillTx/>
                    <a:latin typeface="Segoe UI"/>
                    <a:ea typeface="+mn-ea"/>
                    <a:cs typeface="+mn-cs"/>
                  </a:rPr>
                  <a:t> </a:t>
                </a:r>
                <a:r>
                  <a:rPr kumimoji="0" lang="fr-FR" sz="1800"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rPr>
                  <a:t>•</a:t>
                </a:r>
                <a:r>
                  <a:rPr kumimoji="0" lang="fr-FR" sz="1800" b="0" i="0" u="none" strike="noStrike" kern="0" cap="none" spc="300" normalizeH="0" baseline="0" noProof="0" dirty="0">
                    <a:ln>
                      <a:noFill/>
                    </a:ln>
                    <a:gradFill>
                      <a:gsLst>
                        <a:gs pos="11111">
                          <a:srgbClr val="FFFFFF"/>
                        </a:gs>
                        <a:gs pos="28758">
                          <a:srgbClr val="FFFFFF"/>
                        </a:gs>
                      </a:gsLst>
                      <a:lin ang="5400000" scaled="0"/>
                    </a:gradFill>
                    <a:effectLst/>
                    <a:uLnTx/>
                    <a:uFillTx/>
                    <a:latin typeface="Segoe UI"/>
                    <a:ea typeface="+mn-ea"/>
                    <a:cs typeface="+mn-cs"/>
                  </a:rPr>
                  <a:t> </a:t>
                </a:r>
                <a:r>
                  <a:rPr kumimoji="0" lang="fr-FR" sz="1800"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rPr>
                  <a:t>XSL</a:t>
                </a:r>
                <a:endParaRPr kumimoji="0" lang="en-US" sz="1800"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endParaRPr>
              </a:p>
            </p:txBody>
          </p:sp>
        </p:grpSp>
      </p:grpSp>
    </p:spTree>
    <p:extLst>
      <p:ext uri="{BB962C8B-B14F-4D97-AF65-F5344CB8AC3E}">
        <p14:creationId xmlns:p14="http://schemas.microsoft.com/office/powerpoint/2010/main" val="2074428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F5A11-B844-4C38-8ADC-49DE1E1D4284}"/>
              </a:ext>
            </a:extLst>
          </p:cNvPr>
          <p:cNvSpPr>
            <a:spLocks noGrp="1"/>
          </p:cNvSpPr>
          <p:nvPr>
            <p:ph type="title"/>
          </p:nvPr>
        </p:nvSpPr>
        <p:spPr/>
        <p:txBody>
          <a:bodyPr/>
          <a:lstStyle/>
          <a:p>
            <a:r>
              <a:rPr lang="en-US" dirty="0"/>
              <a:t>APIs in .NET Standard 2.1</a:t>
            </a:r>
          </a:p>
        </p:txBody>
      </p:sp>
      <p:sp>
        <p:nvSpPr>
          <p:cNvPr id="3" name="Slide Number Placeholder 2">
            <a:extLst>
              <a:ext uri="{FF2B5EF4-FFF2-40B4-BE49-F238E27FC236}">
                <a16:creationId xmlns:a16="http://schemas.microsoft.com/office/drawing/2014/main" id="{218DFDF0-F0C3-4A16-A2A4-3DD3ABF92FD7}"/>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kern="0" smtClean="0">
                <a:solidFill>
                  <a:sysClr val="windowText" lastClr="000000"/>
                </a:solidFill>
              </a:rPr>
              <a:pPr defTabSz="914400" eaLnBrk="1" fontAlgn="auto" hangingPunct="1">
                <a:spcBef>
                  <a:spcPts val="0"/>
                </a:spcBef>
                <a:spcAft>
                  <a:spcPts val="0"/>
                </a:spcAft>
              </a:pPr>
              <a:t>25</a:t>
            </a:fld>
            <a:endParaRPr lang="en-US" sz="1800" kern="0" dirty="0">
              <a:solidFill>
                <a:sysClr val="windowText" lastClr="000000"/>
              </a:solidFill>
            </a:endParaRPr>
          </a:p>
        </p:txBody>
      </p:sp>
      <p:graphicFrame>
        <p:nvGraphicFramePr>
          <p:cNvPr id="4" name="Diagram 3">
            <a:extLst>
              <a:ext uri="{FF2B5EF4-FFF2-40B4-BE49-F238E27FC236}">
                <a16:creationId xmlns:a16="http://schemas.microsoft.com/office/drawing/2014/main" id="{4AE33234-C145-4A95-941A-DB62EEFD791D}"/>
              </a:ext>
            </a:extLst>
          </p:cNvPr>
          <p:cNvGraphicFramePr/>
          <p:nvPr>
            <p:extLst>
              <p:ext uri="{D42A27DB-BD31-4B8C-83A1-F6EECF244321}">
                <p14:modId xmlns:p14="http://schemas.microsoft.com/office/powerpoint/2010/main" val="2841540095"/>
              </p:ext>
            </p:extLst>
          </p:nvPr>
        </p:nvGraphicFramePr>
        <p:xfrm>
          <a:off x="2387600" y="1143000"/>
          <a:ext cx="7416800" cy="48429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145627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DF958-A3F5-4E8F-AEA3-E0B0477DBFA5}"/>
              </a:ext>
            </a:extLst>
          </p:cNvPr>
          <p:cNvSpPr>
            <a:spLocks noGrp="1"/>
          </p:cNvSpPr>
          <p:nvPr>
            <p:ph type="title"/>
          </p:nvPr>
        </p:nvSpPr>
        <p:spPr/>
        <p:txBody>
          <a:bodyPr>
            <a:normAutofit/>
          </a:bodyPr>
          <a:lstStyle/>
          <a:p>
            <a:r>
              <a:rPr lang="en-US" dirty="0"/>
              <a:t>.NET API Browser</a:t>
            </a:r>
          </a:p>
        </p:txBody>
      </p:sp>
      <p:sp>
        <p:nvSpPr>
          <p:cNvPr id="3" name="Slide Number Placeholder 2">
            <a:extLst>
              <a:ext uri="{FF2B5EF4-FFF2-40B4-BE49-F238E27FC236}">
                <a16:creationId xmlns:a16="http://schemas.microsoft.com/office/drawing/2014/main" id="{8190956A-66AA-46CA-9C1E-366363FA3AE9}"/>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kern="0" smtClean="0">
                <a:solidFill>
                  <a:sysClr val="windowText" lastClr="000000"/>
                </a:solidFill>
              </a:rPr>
              <a:pPr defTabSz="914400" eaLnBrk="1" fontAlgn="auto" hangingPunct="1">
                <a:spcBef>
                  <a:spcPts val="0"/>
                </a:spcBef>
                <a:spcAft>
                  <a:spcPts val="0"/>
                </a:spcAft>
              </a:pPr>
              <a:t>26</a:t>
            </a:fld>
            <a:endParaRPr lang="en-US" sz="1800" kern="0" dirty="0">
              <a:solidFill>
                <a:sysClr val="windowText" lastClr="000000"/>
              </a:solidFill>
            </a:endParaRPr>
          </a:p>
        </p:txBody>
      </p:sp>
      <p:sp>
        <p:nvSpPr>
          <p:cNvPr id="4" name="Text Placeholder 3">
            <a:extLst>
              <a:ext uri="{FF2B5EF4-FFF2-40B4-BE49-F238E27FC236}">
                <a16:creationId xmlns:a16="http://schemas.microsoft.com/office/drawing/2014/main" id="{E2339F54-7AF5-4823-8237-322508483B34}"/>
              </a:ext>
            </a:extLst>
          </p:cNvPr>
          <p:cNvSpPr>
            <a:spLocks noGrp="1"/>
          </p:cNvSpPr>
          <p:nvPr>
            <p:ph type="body" sz="quarter" idx="13"/>
          </p:nvPr>
        </p:nvSpPr>
        <p:spPr>
          <a:xfrm>
            <a:off x="402336" y="1020491"/>
            <a:ext cx="5084064" cy="2438798"/>
          </a:xfrm>
        </p:spPr>
        <p:txBody>
          <a:bodyPr>
            <a:normAutofit/>
          </a:bodyPr>
          <a:lstStyle/>
          <a:p>
            <a:pPr marL="0" indent="0">
              <a:buNone/>
            </a:pPr>
            <a:r>
              <a:rPr lang="en-US" sz="2400" dirty="0"/>
              <a:t>Is one-stop shop for all .NET-based APIs from Microsoft. You can search for any managed APIs in it.</a:t>
            </a:r>
          </a:p>
        </p:txBody>
      </p:sp>
      <p:pic>
        <p:nvPicPr>
          <p:cNvPr id="5" name="Picture 4">
            <a:extLst>
              <a:ext uri="{FF2B5EF4-FFF2-40B4-BE49-F238E27FC236}">
                <a16:creationId xmlns:a16="http://schemas.microsoft.com/office/drawing/2014/main" id="{B4EC15A8-C6ED-4EE2-A544-2461F116170E}"/>
              </a:ext>
            </a:extLst>
          </p:cNvPr>
          <p:cNvPicPr>
            <a:picLocks noChangeAspect="1"/>
          </p:cNvPicPr>
          <p:nvPr/>
        </p:nvPicPr>
        <p:blipFill>
          <a:blip r:embed="rId3"/>
          <a:stretch>
            <a:fillRect/>
          </a:stretch>
        </p:blipFill>
        <p:spPr>
          <a:xfrm>
            <a:off x="5693664" y="990202"/>
            <a:ext cx="6096000" cy="5108846"/>
          </a:xfrm>
          <a:prstGeom prst="rect">
            <a:avLst/>
          </a:prstGeom>
        </p:spPr>
      </p:pic>
      <p:sp>
        <p:nvSpPr>
          <p:cNvPr id="7" name="Text Placeholder 3">
            <a:extLst>
              <a:ext uri="{FF2B5EF4-FFF2-40B4-BE49-F238E27FC236}">
                <a16:creationId xmlns:a16="http://schemas.microsoft.com/office/drawing/2014/main" id="{CCC0EA13-4F4E-4CF0-BA9E-70E33033001C}"/>
              </a:ext>
            </a:extLst>
          </p:cNvPr>
          <p:cNvSpPr txBox="1">
            <a:spLocks/>
          </p:cNvSpPr>
          <p:nvPr/>
        </p:nvSpPr>
        <p:spPr>
          <a:xfrm>
            <a:off x="326136" y="3581202"/>
            <a:ext cx="5465064" cy="1524398"/>
          </a:xfrm>
          <a:prstGeom prst="rect">
            <a:avLst/>
          </a:prstGeom>
        </p:spPr>
        <p:txBody>
          <a:bodyPr vert="horz" lIns="91436" tIns="45718" rIns="91436" bIns="45718" rtlCol="0">
            <a:normAutofit/>
          </a:bodyPr>
          <a:lstStyle>
            <a:lvl1pPr marL="228589" indent="-228589" algn="l" defTabSz="914354" rtl="0" eaLnBrk="1" latinLnBrk="0" hangingPunct="1">
              <a:lnSpc>
                <a:spcPct val="120000"/>
              </a:lnSpc>
              <a:spcBef>
                <a:spcPts val="0"/>
              </a:spcBef>
              <a:spcAft>
                <a:spcPts val="300"/>
              </a:spcAft>
              <a:buFont typeface="Arial" panose="020B0604020202020204" pitchFamily="34" charset="0"/>
              <a:buChar char="•"/>
              <a:defRPr sz="2000" kern="1200">
                <a:solidFill>
                  <a:srgbClr val="3F3F3F"/>
                </a:solidFill>
                <a:latin typeface="Segoe UI" panose="020B0502040204020203" pitchFamily="34" charset="0"/>
                <a:ea typeface="+mn-ea"/>
                <a:cs typeface="Segoe UI" panose="020B0502040204020203" pitchFamily="34" charset="0"/>
              </a:defRPr>
            </a:lvl1pPr>
            <a:lvl2pPr marL="685766" indent="-228589" algn="l" defTabSz="914354" rtl="0" eaLnBrk="1" latinLnBrk="0" hangingPunct="1">
              <a:lnSpc>
                <a:spcPct val="120000"/>
              </a:lnSpc>
              <a:spcBef>
                <a:spcPts val="0"/>
              </a:spcBef>
              <a:spcAft>
                <a:spcPts val="300"/>
              </a:spcAft>
              <a:buSzPct val="90000"/>
              <a:buFont typeface="Courier New" panose="02070309020205020404" pitchFamily="49" charset="0"/>
              <a:buChar char="o"/>
              <a:defRPr sz="1800" kern="1200">
                <a:solidFill>
                  <a:srgbClr val="3F3F3F"/>
                </a:solidFill>
                <a:latin typeface="Segoe UI" panose="020B0502040204020203" pitchFamily="34" charset="0"/>
                <a:ea typeface="+mn-ea"/>
                <a:cs typeface="Segoe UI" panose="020B0502040204020203" pitchFamily="34" charset="0"/>
              </a:defRPr>
            </a:lvl2pPr>
            <a:lvl3pPr marL="1142942" indent="-228589" algn="l" defTabSz="914354" rtl="0" eaLnBrk="1" latinLnBrk="0" hangingPunct="1">
              <a:lnSpc>
                <a:spcPct val="120000"/>
              </a:lnSpc>
              <a:spcBef>
                <a:spcPts val="0"/>
              </a:spcBef>
              <a:spcAft>
                <a:spcPts val="300"/>
              </a:spcAft>
              <a:buFont typeface="Wingdings" panose="05000000000000000000" pitchFamily="2" charset="2"/>
              <a:buChar char="§"/>
              <a:defRPr sz="1600" kern="1200">
                <a:solidFill>
                  <a:srgbClr val="3F3F3F"/>
                </a:solidFill>
                <a:latin typeface="Segoe UI" panose="020B0502040204020203" pitchFamily="34" charset="0"/>
                <a:ea typeface="+mn-ea"/>
                <a:cs typeface="Segoe UI" panose="020B0502040204020203" pitchFamily="34" charset="0"/>
              </a:defRPr>
            </a:lvl3pPr>
            <a:lvl4pPr marL="1600120" indent="-228589" algn="l" defTabSz="914354" rtl="0" eaLnBrk="1" latinLnBrk="0" hangingPunct="1">
              <a:lnSpc>
                <a:spcPct val="120000"/>
              </a:lnSpc>
              <a:spcBef>
                <a:spcPts val="0"/>
              </a:spcBef>
              <a:spcAft>
                <a:spcPts val="300"/>
              </a:spcAft>
              <a:buFont typeface="Arial" panose="020B0604020202020204" pitchFamily="34" charset="0"/>
              <a:buChar char="•"/>
              <a:defRPr sz="1600" kern="1200">
                <a:solidFill>
                  <a:srgbClr val="3F3F3F"/>
                </a:solidFill>
                <a:latin typeface="Segoe UI" panose="020B0502040204020203" pitchFamily="34" charset="0"/>
                <a:ea typeface="+mn-ea"/>
                <a:cs typeface="Segoe UI" panose="020B0502040204020203" pitchFamily="34" charset="0"/>
              </a:defRPr>
            </a:lvl4pPr>
            <a:lvl5pPr marL="2057298" indent="-228589" algn="l" defTabSz="914354" rtl="0" eaLnBrk="1" latinLnBrk="0" hangingPunct="1">
              <a:lnSpc>
                <a:spcPct val="120000"/>
              </a:lnSpc>
              <a:spcBef>
                <a:spcPts val="0"/>
              </a:spcBef>
              <a:spcAft>
                <a:spcPts val="300"/>
              </a:spcAft>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indent="0" fontAlgn="auto">
              <a:buFont typeface="Arial" panose="020B0604020202020204" pitchFamily="34" charset="0"/>
              <a:buNone/>
            </a:pPr>
            <a:r>
              <a:rPr lang="en-US" dirty="0">
                <a:hlinkClick r:id="rId4"/>
              </a:rPr>
              <a:t>https://docs.microsoft.com/en-us/dotnet/api/</a:t>
            </a:r>
            <a:r>
              <a:rPr lang="en-US" dirty="0"/>
              <a:t> </a:t>
            </a:r>
          </a:p>
        </p:txBody>
      </p:sp>
    </p:spTree>
    <p:extLst>
      <p:ext uri="{BB962C8B-B14F-4D97-AF65-F5344CB8AC3E}">
        <p14:creationId xmlns:p14="http://schemas.microsoft.com/office/powerpoint/2010/main" val="9128823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Demo: </a:t>
            </a:r>
          </a:p>
          <a:p>
            <a:pPr marL="457200" indent="-401638">
              <a:buFont typeface="+mj-lt"/>
              <a:buAutoNum type="arabicPeriod"/>
            </a:pPr>
            <a:r>
              <a:rPr lang="en-US" sz="2800" dirty="0"/>
              <a:t>Open-Source ASP.NET</a:t>
            </a:r>
          </a:p>
          <a:p>
            <a:pPr marL="457200" indent="-401638">
              <a:buFont typeface="+mj-lt"/>
              <a:buAutoNum type="arabicPeriod"/>
            </a:pPr>
            <a:r>
              <a:rPr lang="en-US" sz="2800" dirty="0"/>
              <a:t>.NET Core on NuGet</a:t>
            </a:r>
          </a:p>
        </p:txBody>
      </p:sp>
    </p:spTree>
    <p:extLst>
      <p:ext uri="{BB962C8B-B14F-4D97-AF65-F5344CB8AC3E}">
        <p14:creationId xmlns:p14="http://schemas.microsoft.com/office/powerpoint/2010/main" val="3002593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Demo: </a:t>
            </a:r>
          </a:p>
          <a:p>
            <a:r>
              <a:rPr lang="en-US" dirty="0"/>
              <a:t>.NET Standard 2.0</a:t>
            </a:r>
          </a:p>
        </p:txBody>
      </p:sp>
    </p:spTree>
    <p:extLst>
      <p:ext uri="{BB962C8B-B14F-4D97-AF65-F5344CB8AC3E}">
        <p14:creationId xmlns:p14="http://schemas.microsoft.com/office/powerpoint/2010/main" val="32853006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5"/>
          <p:cNvSpPr>
            <a:spLocks noGrp="1"/>
          </p:cNvSpPr>
          <p:nvPr>
            <p:ph type="title"/>
          </p:nvPr>
        </p:nvSpPr>
        <p:spPr/>
        <p:txBody>
          <a:bodyPr/>
          <a:lstStyle/>
          <a:p>
            <a:r>
              <a:rPr lang="en-US" altLang="en-US" dirty="0"/>
              <a:t>Module 1: Overview</a:t>
            </a:r>
          </a:p>
        </p:txBody>
      </p:sp>
      <p:sp>
        <p:nvSpPr>
          <p:cNvPr id="33795" name="Text Placeholder 6"/>
          <p:cNvSpPr>
            <a:spLocks noGrp="1"/>
          </p:cNvSpPr>
          <p:nvPr>
            <p:ph type="body" sz="quarter" idx="12"/>
          </p:nvPr>
        </p:nvSpPr>
        <p:spPr/>
        <p:txBody>
          <a:bodyPr/>
          <a:lstStyle/>
          <a:p>
            <a:r>
              <a:rPr lang="en-US" altLang="en-US" dirty="0"/>
              <a:t>Section 2: .NET Core</a:t>
            </a:r>
          </a:p>
        </p:txBody>
      </p:sp>
      <p:sp>
        <p:nvSpPr>
          <p:cNvPr id="9" name="Text Placeholder 8"/>
          <p:cNvSpPr>
            <a:spLocks noGrp="1"/>
          </p:cNvSpPr>
          <p:nvPr>
            <p:ph type="body" sz="quarter" idx="14"/>
          </p:nvPr>
        </p:nvSpPr>
        <p:spPr/>
        <p:txBody>
          <a:bodyPr/>
          <a:lstStyle/>
          <a:p>
            <a:r>
              <a:rPr lang="en-US" dirty="0"/>
              <a:t>Lesson: Command Line Interface (CLI)</a:t>
            </a:r>
          </a:p>
        </p:txBody>
      </p:sp>
    </p:spTree>
    <p:extLst>
      <p:ext uri="{BB962C8B-B14F-4D97-AF65-F5344CB8AC3E}">
        <p14:creationId xmlns:p14="http://schemas.microsoft.com/office/powerpoint/2010/main" val="3029748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6"/>
          <p:cNvSpPr>
            <a:spLocks noGrp="1"/>
          </p:cNvSpPr>
          <p:nvPr>
            <p:ph type="title"/>
          </p:nvPr>
        </p:nvSpPr>
        <p:spPr/>
        <p:txBody>
          <a:bodyPr/>
          <a:lstStyle/>
          <a:p>
            <a:r>
              <a:rPr lang="en-US" altLang="en-US" dirty="0"/>
              <a:t>Module 1: Overview</a:t>
            </a:r>
          </a:p>
        </p:txBody>
      </p:sp>
      <p:sp>
        <p:nvSpPr>
          <p:cNvPr id="31747" name="Text Placeholder 7"/>
          <p:cNvSpPr>
            <a:spLocks noGrp="1"/>
          </p:cNvSpPr>
          <p:nvPr>
            <p:ph type="body" sz="quarter" idx="16"/>
          </p:nvPr>
        </p:nvSpPr>
        <p:spPr/>
        <p:txBody>
          <a:bodyPr/>
          <a:lstStyle/>
          <a:p>
            <a:r>
              <a:rPr lang="en-US" altLang="en-US" dirty="0"/>
              <a:t>Module Overview</a:t>
            </a:r>
          </a:p>
        </p:txBody>
      </p:sp>
    </p:spTree>
    <p:extLst>
      <p:ext uri="{BB962C8B-B14F-4D97-AF65-F5344CB8AC3E}">
        <p14:creationId xmlns:p14="http://schemas.microsoft.com/office/powerpoint/2010/main" val="1208512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.NET Core Command Line Interface (CLI)</a:t>
            </a:r>
          </a:p>
        </p:txBody>
      </p:sp>
      <p:sp>
        <p:nvSpPr>
          <p:cNvPr id="9" name="Text Placeholder 8"/>
          <p:cNvSpPr>
            <a:spLocks noGrp="1"/>
          </p:cNvSpPr>
          <p:nvPr>
            <p:ph type="body" sz="quarter" idx="13"/>
          </p:nvPr>
        </p:nvSpPr>
        <p:spPr/>
        <p:txBody>
          <a:bodyPr/>
          <a:lstStyle/>
          <a:p>
            <a:r>
              <a:rPr lang="en-US" dirty="0"/>
              <a:t>Cross-platform toolchain for developing .NET Core applications</a:t>
            </a:r>
          </a:p>
          <a:p>
            <a:r>
              <a:rPr lang="en-US" dirty="0"/>
              <a:t>Primary layer built upon by Visual Studio, editors, build orchestrators, etc. </a:t>
            </a:r>
          </a:p>
          <a:p>
            <a:r>
              <a:rPr lang="en-US" dirty="0"/>
              <a:t>Cross-platform with same surface area for supported platforms</a:t>
            </a:r>
          </a:p>
          <a:p>
            <a:r>
              <a:rPr lang="en-US" dirty="0"/>
              <a:t>Language agnostic</a:t>
            </a:r>
          </a:p>
          <a:p>
            <a:r>
              <a:rPr lang="en-US" dirty="0"/>
              <a:t>Target agnostic</a:t>
            </a:r>
          </a:p>
        </p:txBody>
      </p:sp>
      <p:sp>
        <p:nvSpPr>
          <p:cNvPr id="10" name="TextBox 9"/>
          <p:cNvSpPr txBox="1"/>
          <p:nvPr/>
        </p:nvSpPr>
        <p:spPr>
          <a:xfrm>
            <a:off x="1988820" y="3810000"/>
            <a:ext cx="8001000" cy="1938992"/>
          </a:xfrm>
          <a:prstGeom prst="rect">
            <a:avLst/>
          </a:prstGeom>
          <a:noFill/>
          <a:ln>
            <a:solidFill>
              <a:schemeClr val="tx1"/>
            </a:solidFill>
          </a:ln>
        </p:spPr>
        <p:txBody>
          <a:bodyPr wrap="square" rtlCol="0">
            <a:spAutoFit/>
          </a:bodyPr>
          <a:lstStyle/>
          <a:p>
            <a:r>
              <a:rPr lang="en-US" sz="2400" b="1" dirty="0">
                <a:latin typeface="Cascadia Code" panose="00000509000000000000" pitchFamily="49" charset="0"/>
                <a:cs typeface="Courier New" panose="02070309020205020404" pitchFamily="49" charset="0"/>
              </a:rPr>
              <a:t>dotnet new</a:t>
            </a:r>
          </a:p>
          <a:p>
            <a:r>
              <a:rPr lang="en-US" sz="2400" b="1" dirty="0">
                <a:latin typeface="Cascadia Code" panose="00000509000000000000" pitchFamily="49" charset="0"/>
                <a:cs typeface="Courier New" panose="02070309020205020404" pitchFamily="49" charset="0"/>
              </a:rPr>
              <a:t>dotnet restore</a:t>
            </a:r>
          </a:p>
          <a:p>
            <a:r>
              <a:rPr lang="en-US" sz="2400" b="1" dirty="0">
                <a:latin typeface="Cascadia Code" panose="00000509000000000000" pitchFamily="49" charset="0"/>
                <a:cs typeface="Courier New" panose="02070309020205020404" pitchFamily="49" charset="0"/>
              </a:rPr>
              <a:t>dotnet build --output /stuff</a:t>
            </a:r>
          </a:p>
          <a:p>
            <a:r>
              <a:rPr lang="en-US" sz="2400" b="1" dirty="0">
                <a:latin typeface="Cascadia Code" panose="00000509000000000000" pitchFamily="49" charset="0"/>
                <a:cs typeface="Courier New" panose="02070309020205020404" pitchFamily="49" charset="0"/>
              </a:rPr>
              <a:t>dotnet run</a:t>
            </a:r>
          </a:p>
          <a:p>
            <a:r>
              <a:rPr lang="en-US" sz="2400" b="1" dirty="0">
                <a:latin typeface="Cascadia Code" panose="00000509000000000000" pitchFamily="49" charset="0"/>
                <a:cs typeface="Courier New" panose="02070309020205020404" pitchFamily="49" charset="0"/>
              </a:rPr>
              <a:t>dotnet stuff/new.dll</a:t>
            </a:r>
          </a:p>
        </p:txBody>
      </p:sp>
    </p:spTree>
    <p:extLst>
      <p:ext uri="{BB962C8B-B14F-4D97-AF65-F5344CB8AC3E}">
        <p14:creationId xmlns:p14="http://schemas.microsoft.com/office/powerpoint/2010/main" val="3604586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 Command Examples</a:t>
            </a:r>
          </a:p>
        </p:txBody>
      </p:sp>
      <p:sp>
        <p:nvSpPr>
          <p:cNvPr id="3" name="Slide Number Placeholder 2"/>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kern="0" smtClean="0">
                <a:solidFill>
                  <a:sysClr val="windowText" lastClr="000000"/>
                </a:solidFill>
              </a:rPr>
              <a:pPr defTabSz="914400" eaLnBrk="1" fontAlgn="auto" hangingPunct="1">
                <a:spcBef>
                  <a:spcPts val="0"/>
                </a:spcBef>
                <a:spcAft>
                  <a:spcPts val="0"/>
                </a:spcAft>
              </a:pPr>
              <a:t>31</a:t>
            </a:fld>
            <a:endParaRPr lang="en-US" sz="1800" kern="0" dirty="0">
              <a:solidFill>
                <a:sysClr val="windowText" lastClr="000000"/>
              </a:solidFill>
            </a:endParaRPr>
          </a:p>
        </p:txBody>
      </p:sp>
      <p:graphicFrame>
        <p:nvGraphicFramePr>
          <p:cNvPr id="4" name="Table 3">
            <a:extLst>
              <a:ext uri="{FF2B5EF4-FFF2-40B4-BE49-F238E27FC236}">
                <a16:creationId xmlns:a16="http://schemas.microsoft.com/office/drawing/2014/main" id="{4FDEBD32-50F7-491F-8986-8905C32667B2}"/>
              </a:ext>
            </a:extLst>
          </p:cNvPr>
          <p:cNvGraphicFramePr>
            <a:graphicFrameLocks noGrp="1"/>
          </p:cNvGraphicFramePr>
          <p:nvPr>
            <p:extLst>
              <p:ext uri="{D42A27DB-BD31-4B8C-83A1-F6EECF244321}">
                <p14:modId xmlns:p14="http://schemas.microsoft.com/office/powerpoint/2010/main" val="1275018465"/>
              </p:ext>
            </p:extLst>
          </p:nvPr>
        </p:nvGraphicFramePr>
        <p:xfrm>
          <a:off x="425576" y="1295400"/>
          <a:ext cx="11150727" cy="5061395"/>
        </p:xfrm>
        <a:graphic>
          <a:graphicData uri="http://schemas.openxmlformats.org/drawingml/2006/table">
            <a:tbl>
              <a:tblPr bandRow="1">
                <a:tableStyleId>{5C22544A-7EE6-4342-B048-85BDC9FD1C3A}</a:tableStyleId>
              </a:tblPr>
              <a:tblGrid>
                <a:gridCol w="2410296">
                  <a:extLst>
                    <a:ext uri="{9D8B030D-6E8A-4147-A177-3AD203B41FA5}">
                      <a16:colId xmlns:a16="http://schemas.microsoft.com/office/drawing/2014/main" val="3704008591"/>
                    </a:ext>
                  </a:extLst>
                </a:gridCol>
                <a:gridCol w="8740431">
                  <a:extLst>
                    <a:ext uri="{9D8B030D-6E8A-4147-A177-3AD203B41FA5}">
                      <a16:colId xmlns:a16="http://schemas.microsoft.com/office/drawing/2014/main" val="351316071"/>
                    </a:ext>
                  </a:extLst>
                </a:gridCol>
              </a:tblGrid>
              <a:tr h="0">
                <a:tc>
                  <a:txBody>
                    <a:bodyPr/>
                    <a:lstStyle/>
                    <a:p>
                      <a:pPr marL="0" marR="0">
                        <a:lnSpc>
                          <a:spcPct val="107000"/>
                        </a:lnSpc>
                        <a:spcBef>
                          <a:spcPts val="0"/>
                        </a:spcBef>
                        <a:spcAft>
                          <a:spcPts val="0"/>
                        </a:spcAft>
                      </a:pPr>
                      <a:r>
                        <a:rPr lang="en-US" dirty="0">
                          <a:latin typeface="Cascadia Code" panose="00000509000000000000" pitchFamily="49" charset="0"/>
                          <a:cs typeface="Segoe UI" panose="020B0502040204020203" pitchFamily="34" charset="0"/>
                        </a:rPr>
                        <a:t>dotnet restore</a:t>
                      </a:r>
                    </a:p>
                  </a:txBody>
                  <a:tcPr/>
                </a:tc>
                <a:tc>
                  <a:txBody>
                    <a:bodyPr/>
                    <a:lstStyle/>
                    <a:p>
                      <a:pPr marL="0" marR="0">
                        <a:lnSpc>
                          <a:spcPct val="107000"/>
                        </a:lnSpc>
                        <a:spcBef>
                          <a:spcPts val="0"/>
                        </a:spcBef>
                        <a:spcAft>
                          <a:spcPts val="0"/>
                        </a:spcAft>
                      </a:pPr>
                      <a:r>
                        <a:rPr lang="en-US" dirty="0">
                          <a:latin typeface="Segoe UI" panose="020B0502040204020203" pitchFamily="34" charset="0"/>
                          <a:cs typeface="Segoe UI" panose="020B0502040204020203" pitchFamily="34" charset="0"/>
                        </a:rPr>
                        <a:t>Uses NuGet to restore dependencies as well as project-specific tools that are specified in the project file in parallel.</a:t>
                      </a:r>
                    </a:p>
                  </a:txBody>
                  <a:tcPr/>
                </a:tc>
                <a:extLst>
                  <a:ext uri="{0D108BD9-81ED-4DB2-BD59-A6C34878D82A}">
                    <a16:rowId xmlns:a16="http://schemas.microsoft.com/office/drawing/2014/main" val="3201144285"/>
                  </a:ext>
                </a:extLst>
              </a:tr>
              <a:tr h="0">
                <a:tc>
                  <a:txBody>
                    <a:bodyPr/>
                    <a:lstStyle/>
                    <a:p>
                      <a:pPr marL="0" marR="0">
                        <a:lnSpc>
                          <a:spcPct val="107000"/>
                        </a:lnSpc>
                        <a:spcBef>
                          <a:spcPts val="0"/>
                        </a:spcBef>
                        <a:spcAft>
                          <a:spcPts val="0"/>
                        </a:spcAft>
                      </a:pPr>
                      <a:r>
                        <a:rPr lang="en-US" dirty="0">
                          <a:latin typeface="Cascadia Code" panose="00000509000000000000" pitchFamily="49" charset="0"/>
                          <a:cs typeface="Segoe UI" panose="020B0502040204020203" pitchFamily="34" charset="0"/>
                        </a:rPr>
                        <a:t>dotnet build</a:t>
                      </a:r>
                    </a:p>
                  </a:txBody>
                  <a:tcPr/>
                </a:tc>
                <a:tc>
                  <a:txBody>
                    <a:bodyPr/>
                    <a:lstStyle/>
                    <a:p>
                      <a:pPr marL="0" marR="0">
                        <a:lnSpc>
                          <a:spcPct val="107000"/>
                        </a:lnSpc>
                        <a:spcBef>
                          <a:spcPts val="0"/>
                        </a:spcBef>
                        <a:spcAft>
                          <a:spcPts val="0"/>
                        </a:spcAft>
                      </a:pPr>
                      <a:r>
                        <a:rPr lang="en-US" dirty="0">
                          <a:latin typeface="Segoe UI" panose="020B0502040204020203" pitchFamily="34" charset="0"/>
                          <a:cs typeface="Segoe UI" panose="020B0502040204020203" pitchFamily="34" charset="0"/>
                        </a:rPr>
                        <a:t>Restores any dependencies then builds the project and its dependencies into a set of binaries. The binaries include the project's code in Intermediate Language (IL) files with a .dll extension and symbol files used for debugging with a .pdb extension.</a:t>
                      </a:r>
                    </a:p>
                  </a:txBody>
                  <a:tcPr/>
                </a:tc>
                <a:extLst>
                  <a:ext uri="{0D108BD9-81ED-4DB2-BD59-A6C34878D82A}">
                    <a16:rowId xmlns:a16="http://schemas.microsoft.com/office/drawing/2014/main" val="2805795163"/>
                  </a:ext>
                </a:extLst>
              </a:tr>
              <a:tr h="0">
                <a:tc>
                  <a:txBody>
                    <a:bodyPr/>
                    <a:lstStyle/>
                    <a:p>
                      <a:pPr marL="0" marR="0">
                        <a:lnSpc>
                          <a:spcPct val="107000"/>
                        </a:lnSpc>
                        <a:spcBef>
                          <a:spcPts val="0"/>
                        </a:spcBef>
                        <a:spcAft>
                          <a:spcPts val="0"/>
                        </a:spcAft>
                      </a:pPr>
                      <a:r>
                        <a:rPr lang="en-US" dirty="0">
                          <a:latin typeface="Cascadia Code" panose="00000509000000000000" pitchFamily="49" charset="0"/>
                          <a:cs typeface="Segoe UI" panose="020B0502040204020203" pitchFamily="34" charset="0"/>
                        </a:rPr>
                        <a:t>dotnet run</a:t>
                      </a:r>
                    </a:p>
                  </a:txBody>
                  <a:tcPr/>
                </a:tc>
                <a:tc>
                  <a:txBody>
                    <a:bodyPr/>
                    <a:lstStyle/>
                    <a:p>
                      <a:pPr marL="0" marR="0">
                        <a:lnSpc>
                          <a:spcPct val="107000"/>
                        </a:lnSpc>
                        <a:spcBef>
                          <a:spcPts val="0"/>
                        </a:spcBef>
                        <a:spcAft>
                          <a:spcPts val="0"/>
                        </a:spcAft>
                      </a:pPr>
                      <a:r>
                        <a:rPr lang="en-US" dirty="0">
                          <a:latin typeface="Segoe UI" panose="020B0502040204020203" pitchFamily="34" charset="0"/>
                          <a:cs typeface="Segoe UI" panose="020B0502040204020203" pitchFamily="34" charset="0"/>
                        </a:rPr>
                        <a:t>It allows you to run your application from the source code with one command. It's useful for fast iterative development from the command line. The command depends on the dotnet build command to build the code. Any requirements for the build, such as that the project must be restored first.</a:t>
                      </a:r>
                    </a:p>
                  </a:txBody>
                  <a:tcPr/>
                </a:tc>
                <a:extLst>
                  <a:ext uri="{0D108BD9-81ED-4DB2-BD59-A6C34878D82A}">
                    <a16:rowId xmlns:a16="http://schemas.microsoft.com/office/drawing/2014/main" val="3799639709"/>
                  </a:ext>
                </a:extLst>
              </a:tr>
              <a:tr h="0">
                <a:tc>
                  <a:txBody>
                    <a:bodyPr/>
                    <a:lstStyle/>
                    <a:p>
                      <a:pPr marL="0" marR="0">
                        <a:lnSpc>
                          <a:spcPct val="107000"/>
                        </a:lnSpc>
                        <a:spcBef>
                          <a:spcPts val="0"/>
                        </a:spcBef>
                        <a:spcAft>
                          <a:spcPts val="0"/>
                        </a:spcAft>
                      </a:pPr>
                      <a:r>
                        <a:rPr lang="en-US" dirty="0">
                          <a:latin typeface="Cascadia Code" panose="00000509000000000000" pitchFamily="49" charset="0"/>
                          <a:cs typeface="Segoe UI" panose="020B0502040204020203" pitchFamily="34" charset="0"/>
                        </a:rPr>
                        <a:t>dotnet clean</a:t>
                      </a:r>
                    </a:p>
                  </a:txBody>
                  <a:tcPr/>
                </a:tc>
                <a:tc>
                  <a:txBody>
                    <a:bodyPr/>
                    <a:lstStyle/>
                    <a:p>
                      <a:pPr marL="0" marR="0">
                        <a:lnSpc>
                          <a:spcPct val="107000"/>
                        </a:lnSpc>
                        <a:spcBef>
                          <a:spcPts val="0"/>
                        </a:spcBef>
                        <a:spcAft>
                          <a:spcPts val="0"/>
                        </a:spcAft>
                      </a:pPr>
                      <a:r>
                        <a:rPr lang="en-US" dirty="0">
                          <a:latin typeface="Segoe UI" panose="020B0502040204020203" pitchFamily="34" charset="0"/>
                          <a:cs typeface="Segoe UI" panose="020B0502040204020203" pitchFamily="34" charset="0"/>
                        </a:rPr>
                        <a:t>Cleans the output of the previous build.</a:t>
                      </a:r>
                    </a:p>
                  </a:txBody>
                  <a:tcPr/>
                </a:tc>
                <a:extLst>
                  <a:ext uri="{0D108BD9-81ED-4DB2-BD59-A6C34878D82A}">
                    <a16:rowId xmlns:a16="http://schemas.microsoft.com/office/drawing/2014/main" val="4143898878"/>
                  </a:ext>
                </a:extLst>
              </a:tr>
              <a:tr h="0">
                <a:tc>
                  <a:txBody>
                    <a:bodyPr/>
                    <a:lstStyle/>
                    <a:p>
                      <a:pPr marL="0" marR="0">
                        <a:lnSpc>
                          <a:spcPct val="107000"/>
                        </a:lnSpc>
                        <a:spcBef>
                          <a:spcPts val="0"/>
                        </a:spcBef>
                        <a:spcAft>
                          <a:spcPts val="0"/>
                        </a:spcAft>
                      </a:pPr>
                      <a:r>
                        <a:rPr lang="en-US" dirty="0">
                          <a:latin typeface="Cascadia Code" panose="00000509000000000000" pitchFamily="49" charset="0"/>
                          <a:cs typeface="Segoe UI" panose="020B0502040204020203" pitchFamily="34" charset="0"/>
                        </a:rPr>
                        <a:t>dotnet new web</a:t>
                      </a:r>
                    </a:p>
                  </a:txBody>
                  <a:tcPr/>
                </a:tc>
                <a:tc>
                  <a:txBody>
                    <a:bodyPr/>
                    <a:lstStyle/>
                    <a:p>
                      <a:pPr marL="0" marR="0">
                        <a:lnSpc>
                          <a:spcPct val="107000"/>
                        </a:lnSpc>
                        <a:spcBef>
                          <a:spcPts val="0"/>
                        </a:spcBef>
                        <a:spcAft>
                          <a:spcPts val="0"/>
                        </a:spcAft>
                      </a:pPr>
                      <a:r>
                        <a:rPr lang="en-US" dirty="0">
                          <a:latin typeface="Segoe UI" panose="020B0502040204020203" pitchFamily="34" charset="0"/>
                          <a:cs typeface="Segoe UI" panose="020B0502040204020203" pitchFamily="34" charset="0"/>
                        </a:rPr>
                        <a:t>Create a new Empty web application then restores the dependencies/packages for it.</a:t>
                      </a:r>
                    </a:p>
                  </a:txBody>
                  <a:tcPr/>
                </a:tc>
                <a:extLst>
                  <a:ext uri="{0D108BD9-81ED-4DB2-BD59-A6C34878D82A}">
                    <a16:rowId xmlns:a16="http://schemas.microsoft.com/office/drawing/2014/main" val="2461626275"/>
                  </a:ext>
                </a:extLst>
              </a:tr>
              <a:tr h="0">
                <a:tc>
                  <a:txBody>
                    <a:bodyPr/>
                    <a:lstStyle/>
                    <a:p>
                      <a:pPr marL="0" marR="0">
                        <a:lnSpc>
                          <a:spcPct val="107000"/>
                        </a:lnSpc>
                        <a:spcBef>
                          <a:spcPts val="0"/>
                        </a:spcBef>
                        <a:spcAft>
                          <a:spcPts val="0"/>
                        </a:spcAft>
                      </a:pPr>
                      <a:r>
                        <a:rPr lang="en-US" dirty="0">
                          <a:latin typeface="Cascadia Code" panose="00000509000000000000" pitchFamily="49" charset="0"/>
                          <a:cs typeface="Segoe UI" panose="020B0502040204020203" pitchFamily="34" charset="0"/>
                        </a:rPr>
                        <a:t>dotnet watch</a:t>
                      </a:r>
                    </a:p>
                  </a:txBody>
                  <a:tcPr/>
                </a:tc>
                <a:tc>
                  <a:txBody>
                    <a:bodyPr/>
                    <a:lstStyle/>
                    <a:p>
                      <a:pPr marL="0" marR="0">
                        <a:lnSpc>
                          <a:spcPct val="107000"/>
                        </a:lnSpc>
                        <a:spcBef>
                          <a:spcPts val="0"/>
                        </a:spcBef>
                        <a:spcAft>
                          <a:spcPts val="0"/>
                        </a:spcAft>
                      </a:pPr>
                      <a:r>
                        <a:rPr lang="en-US" dirty="0">
                          <a:latin typeface="Segoe UI" panose="020B0502040204020203" pitchFamily="34" charset="0"/>
                          <a:cs typeface="Segoe UI" panose="020B0502040204020203" pitchFamily="34" charset="0"/>
                        </a:rPr>
                        <a:t>A file watcher to listen when a file change can to trigger compilation, test execution, or deployment</a:t>
                      </a:r>
                    </a:p>
                  </a:txBody>
                  <a:tcPr/>
                </a:tc>
                <a:extLst>
                  <a:ext uri="{0D108BD9-81ED-4DB2-BD59-A6C34878D82A}">
                    <a16:rowId xmlns:a16="http://schemas.microsoft.com/office/drawing/2014/main" val="1052643629"/>
                  </a:ext>
                </a:extLst>
              </a:tr>
            </a:tbl>
          </a:graphicData>
        </a:graphic>
      </p:graphicFrame>
    </p:spTree>
    <p:extLst>
      <p:ext uri="{BB962C8B-B14F-4D97-AF65-F5344CB8AC3E}">
        <p14:creationId xmlns:p14="http://schemas.microsoft.com/office/powerpoint/2010/main" val="36577553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Core Tooling</a:t>
            </a:r>
          </a:p>
        </p:txBody>
      </p:sp>
      <p:sp>
        <p:nvSpPr>
          <p:cNvPr id="3" name="Slide Number Placeholder 2"/>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kern="0" smtClean="0">
                <a:solidFill>
                  <a:sysClr val="windowText" lastClr="000000"/>
                </a:solidFill>
              </a:rPr>
              <a:pPr defTabSz="914400" eaLnBrk="1" fontAlgn="auto" hangingPunct="1">
                <a:spcBef>
                  <a:spcPts val="0"/>
                </a:spcBef>
                <a:spcAft>
                  <a:spcPts val="0"/>
                </a:spcAft>
              </a:pPr>
              <a:t>32</a:t>
            </a:fld>
            <a:endParaRPr lang="en-US" sz="1800" kern="0" dirty="0">
              <a:solidFill>
                <a:sysClr val="windowText" lastClr="000000"/>
              </a:solidFill>
            </a:endParaRPr>
          </a:p>
        </p:txBody>
      </p:sp>
      <p:pic>
        <p:nvPicPr>
          <p:cNvPr id="5" name="Picture 4"/>
          <p:cNvPicPr>
            <a:picLocks noChangeAspect="1"/>
          </p:cNvPicPr>
          <p:nvPr/>
        </p:nvPicPr>
        <p:blipFill>
          <a:blip r:embed="rId3"/>
          <a:stretch>
            <a:fillRect/>
          </a:stretch>
        </p:blipFill>
        <p:spPr>
          <a:xfrm>
            <a:off x="807905" y="1371601"/>
            <a:ext cx="10576190" cy="4114798"/>
          </a:xfrm>
          <a:prstGeom prst="rect">
            <a:avLst/>
          </a:prstGeom>
        </p:spPr>
      </p:pic>
    </p:spTree>
    <p:extLst>
      <p:ext uri="{BB962C8B-B14F-4D97-AF65-F5344CB8AC3E}">
        <p14:creationId xmlns:p14="http://schemas.microsoft.com/office/powerpoint/2010/main" val="21389536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B5B93-2695-459D-A4B8-066C64B71A7D}"/>
              </a:ext>
            </a:extLst>
          </p:cNvPr>
          <p:cNvSpPr>
            <a:spLocks noGrp="1"/>
          </p:cNvSpPr>
          <p:nvPr>
            <p:ph type="title"/>
          </p:nvPr>
        </p:nvSpPr>
        <p:spPr/>
        <p:txBody>
          <a:bodyPr/>
          <a:lstStyle/>
          <a:p>
            <a:r>
              <a:rPr lang="en-US" dirty="0"/>
              <a:t>CLI dotnet new templates</a:t>
            </a:r>
          </a:p>
        </p:txBody>
      </p:sp>
      <p:sp>
        <p:nvSpPr>
          <p:cNvPr id="3" name="Slide Number Placeholder 2">
            <a:extLst>
              <a:ext uri="{FF2B5EF4-FFF2-40B4-BE49-F238E27FC236}">
                <a16:creationId xmlns:a16="http://schemas.microsoft.com/office/drawing/2014/main" id="{502482A9-CA47-4B15-957B-B2A62DB0C45B}"/>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kern="0" smtClean="0">
                <a:solidFill>
                  <a:sysClr val="windowText" lastClr="000000"/>
                </a:solidFill>
              </a:rPr>
              <a:pPr defTabSz="914400" eaLnBrk="1" fontAlgn="auto" hangingPunct="1">
                <a:spcBef>
                  <a:spcPts val="0"/>
                </a:spcBef>
                <a:spcAft>
                  <a:spcPts val="0"/>
                </a:spcAft>
              </a:pPr>
              <a:t>33</a:t>
            </a:fld>
            <a:endParaRPr lang="en-US" sz="1800" kern="0" dirty="0">
              <a:solidFill>
                <a:sysClr val="windowText" lastClr="000000"/>
              </a:solidFill>
            </a:endParaRPr>
          </a:p>
        </p:txBody>
      </p:sp>
      <p:sp>
        <p:nvSpPr>
          <p:cNvPr id="4" name="Text Placeholder 3">
            <a:extLst>
              <a:ext uri="{FF2B5EF4-FFF2-40B4-BE49-F238E27FC236}">
                <a16:creationId xmlns:a16="http://schemas.microsoft.com/office/drawing/2014/main" id="{BE907B32-966F-4EC9-AF99-514CE3D5D7B5}"/>
              </a:ext>
            </a:extLst>
          </p:cNvPr>
          <p:cNvSpPr>
            <a:spLocks noGrp="1"/>
          </p:cNvSpPr>
          <p:nvPr>
            <p:ph type="body" sz="quarter" idx="13"/>
          </p:nvPr>
        </p:nvSpPr>
        <p:spPr>
          <a:xfrm>
            <a:off x="402337" y="1143000"/>
            <a:ext cx="5388864" cy="4956048"/>
          </a:xfrm>
        </p:spPr>
        <p:txBody>
          <a:bodyPr/>
          <a:lstStyle/>
          <a:p>
            <a:pPr marL="0" indent="0">
              <a:buNone/>
            </a:pPr>
            <a:r>
              <a:rPr lang="en-US" dirty="0"/>
              <a:t>.NET Core have many templates from the CLI</a:t>
            </a:r>
          </a:p>
          <a:p>
            <a:pPr marL="0" indent="0">
              <a:buNone/>
            </a:pPr>
            <a:r>
              <a:rPr lang="en-US" dirty="0"/>
              <a:t>Example:</a:t>
            </a:r>
          </a:p>
          <a:p>
            <a:pPr marL="0" indent="0">
              <a:buNone/>
            </a:pPr>
            <a:endParaRPr lang="en-US" dirty="0"/>
          </a:p>
          <a:p>
            <a:pPr marL="0" indent="0">
              <a:buNone/>
            </a:pPr>
            <a:r>
              <a:rPr lang="en-US" dirty="0">
                <a:latin typeface="Cascadia Code" panose="00000509000000000000" pitchFamily="49" charset="0"/>
              </a:rPr>
              <a:t>dotnet new razor -lang c#</a:t>
            </a:r>
          </a:p>
          <a:p>
            <a:pPr marL="0" indent="0">
              <a:buNone/>
            </a:pPr>
            <a:endParaRPr lang="en-US" dirty="0">
              <a:latin typeface="Consolas" panose="020B0609020204030204" pitchFamily="49" charset="0"/>
            </a:endParaRPr>
          </a:p>
          <a:p>
            <a:pPr marL="0" indent="0">
              <a:buNone/>
            </a:pPr>
            <a:r>
              <a:rPr lang="en-US" dirty="0"/>
              <a:t>This will install an ASP.NET Core Web Application which using Angular and C# language</a:t>
            </a:r>
          </a:p>
          <a:p>
            <a:pPr marL="0" indent="0">
              <a:buNone/>
            </a:pPr>
            <a:endParaRPr lang="en-US" dirty="0"/>
          </a:p>
          <a:p>
            <a:pPr marL="0" indent="0">
              <a:buNone/>
            </a:pPr>
            <a:r>
              <a:rPr lang="en-US" dirty="0"/>
              <a:t>To get more template you can check </a:t>
            </a:r>
            <a:r>
              <a:rPr lang="en-US" dirty="0">
                <a:hlinkClick r:id="rId3"/>
              </a:rPr>
              <a:t>https://dotnetnew.azurewebsites.net/</a:t>
            </a:r>
            <a:r>
              <a:rPr lang="en-US" dirty="0"/>
              <a:t> </a:t>
            </a:r>
          </a:p>
          <a:p>
            <a:pPr marL="0" indent="0">
              <a:buNone/>
            </a:pPr>
            <a:endParaRPr lang="en-US" dirty="0"/>
          </a:p>
          <a:p>
            <a:pPr marL="0" indent="0">
              <a:buNone/>
            </a:pPr>
            <a:endParaRPr lang="en-US" dirty="0"/>
          </a:p>
        </p:txBody>
      </p:sp>
      <p:graphicFrame>
        <p:nvGraphicFramePr>
          <p:cNvPr id="8" name="Table 7">
            <a:extLst>
              <a:ext uri="{FF2B5EF4-FFF2-40B4-BE49-F238E27FC236}">
                <a16:creationId xmlns:a16="http://schemas.microsoft.com/office/drawing/2014/main" id="{798B60FF-B831-498D-BD8F-AAFC1E014A31}"/>
              </a:ext>
            </a:extLst>
          </p:cNvPr>
          <p:cNvGraphicFramePr>
            <a:graphicFrameLocks noGrp="1"/>
          </p:cNvGraphicFramePr>
          <p:nvPr>
            <p:extLst>
              <p:ext uri="{D42A27DB-BD31-4B8C-83A1-F6EECF244321}">
                <p14:modId xmlns:p14="http://schemas.microsoft.com/office/powerpoint/2010/main" val="1633495065"/>
              </p:ext>
            </p:extLst>
          </p:nvPr>
        </p:nvGraphicFramePr>
        <p:xfrm>
          <a:off x="5791200" y="136523"/>
          <a:ext cx="6006671" cy="6309360"/>
        </p:xfrm>
        <a:graphic>
          <a:graphicData uri="http://schemas.openxmlformats.org/drawingml/2006/table">
            <a:tbl>
              <a:tblPr firstRow="1" firstCol="1" bandRow="1">
                <a:tableStyleId>{5C22544A-7EE6-4342-B048-85BDC9FD1C3A}</a:tableStyleId>
              </a:tblPr>
              <a:tblGrid>
                <a:gridCol w="2978758">
                  <a:extLst>
                    <a:ext uri="{9D8B030D-6E8A-4147-A177-3AD203B41FA5}">
                      <a16:colId xmlns:a16="http://schemas.microsoft.com/office/drawing/2014/main" val="2912770477"/>
                    </a:ext>
                  </a:extLst>
                </a:gridCol>
                <a:gridCol w="1474633">
                  <a:extLst>
                    <a:ext uri="{9D8B030D-6E8A-4147-A177-3AD203B41FA5}">
                      <a16:colId xmlns:a16="http://schemas.microsoft.com/office/drawing/2014/main" val="613034532"/>
                    </a:ext>
                  </a:extLst>
                </a:gridCol>
                <a:gridCol w="1553280">
                  <a:extLst>
                    <a:ext uri="{9D8B030D-6E8A-4147-A177-3AD203B41FA5}">
                      <a16:colId xmlns:a16="http://schemas.microsoft.com/office/drawing/2014/main" val="3683860242"/>
                    </a:ext>
                  </a:extLst>
                </a:gridCol>
              </a:tblGrid>
              <a:tr h="280670">
                <a:tc>
                  <a:txBody>
                    <a:bodyPr/>
                    <a:lstStyle/>
                    <a:p>
                      <a:pPr algn="l" fontAlgn="b"/>
                      <a:r>
                        <a:rPr lang="en-US" sz="1400" u="none" strike="noStrike" dirty="0">
                          <a:effectLst/>
                        </a:rPr>
                        <a:t>Template description</a:t>
                      </a:r>
                      <a:endParaRPr lang="en-US" sz="1400" b="0" i="0" u="none" strike="noStrike" dirty="0">
                        <a:solidFill>
                          <a:srgbClr val="000000"/>
                        </a:solidFill>
                        <a:effectLst/>
                        <a:latin typeface="Calibri" panose="020F0502020204030204" pitchFamily="34" charset="0"/>
                      </a:endParaRPr>
                    </a:p>
                  </a:txBody>
                  <a:tcPr anchor="b"/>
                </a:tc>
                <a:tc>
                  <a:txBody>
                    <a:bodyPr/>
                    <a:lstStyle/>
                    <a:p>
                      <a:pPr algn="l" fontAlgn="b"/>
                      <a:r>
                        <a:rPr lang="en-US" sz="1400" u="none" strike="noStrike" dirty="0">
                          <a:effectLst/>
                        </a:rPr>
                        <a:t>Template name</a:t>
                      </a:r>
                      <a:endParaRPr lang="en-US" sz="1400" b="0" i="0" u="none" strike="noStrike" dirty="0">
                        <a:solidFill>
                          <a:srgbClr val="000000"/>
                        </a:solidFill>
                        <a:effectLst/>
                        <a:latin typeface="Calibri" panose="020F0502020204030204" pitchFamily="34" charset="0"/>
                      </a:endParaRPr>
                    </a:p>
                  </a:txBody>
                  <a:tcPr anchor="b"/>
                </a:tc>
                <a:tc>
                  <a:txBody>
                    <a:bodyPr/>
                    <a:lstStyle/>
                    <a:p>
                      <a:pPr algn="l" fontAlgn="b"/>
                      <a:r>
                        <a:rPr lang="en-US" sz="1400" u="none" strike="noStrike" dirty="0">
                          <a:effectLst/>
                        </a:rPr>
                        <a:t>Languages</a:t>
                      </a:r>
                      <a:endParaRPr lang="en-US" sz="1400" b="0" i="0" u="none" strike="noStrike" dirty="0">
                        <a:solidFill>
                          <a:srgbClr val="000000"/>
                        </a:solidFill>
                        <a:effectLst/>
                        <a:latin typeface="Calibri" panose="020F0502020204030204" pitchFamily="34" charset="0"/>
                      </a:endParaRPr>
                    </a:p>
                  </a:txBody>
                  <a:tcPr anchor="b"/>
                </a:tc>
                <a:extLst>
                  <a:ext uri="{0D108BD9-81ED-4DB2-BD59-A6C34878D82A}">
                    <a16:rowId xmlns:a16="http://schemas.microsoft.com/office/drawing/2014/main" val="3770015102"/>
                  </a:ext>
                </a:extLst>
              </a:tr>
              <a:tr h="280670">
                <a:tc>
                  <a:txBody>
                    <a:bodyPr/>
                    <a:lstStyle/>
                    <a:p>
                      <a:pPr algn="l" fontAlgn="b"/>
                      <a:r>
                        <a:rPr lang="en-US" sz="1400" u="none" strike="noStrike" dirty="0">
                          <a:effectLst/>
                        </a:rPr>
                        <a:t>Console application</a:t>
                      </a:r>
                      <a:endParaRPr lang="en-US" sz="1400" b="0" i="0" u="none" strike="noStrike" dirty="0">
                        <a:solidFill>
                          <a:srgbClr val="000000"/>
                        </a:solidFill>
                        <a:effectLst/>
                        <a:latin typeface="Calibri" panose="020F0502020204030204" pitchFamily="34" charset="0"/>
                      </a:endParaRPr>
                    </a:p>
                  </a:txBody>
                  <a:tcPr anchor="b"/>
                </a:tc>
                <a:tc>
                  <a:txBody>
                    <a:bodyPr/>
                    <a:lstStyle/>
                    <a:p>
                      <a:pPr algn="l" fontAlgn="b"/>
                      <a:r>
                        <a:rPr lang="en-US" sz="1400" u="none" strike="noStrike" dirty="0">
                          <a:effectLst/>
                        </a:rPr>
                        <a:t>console</a:t>
                      </a:r>
                      <a:endParaRPr lang="en-US" sz="1400" b="0" i="0" u="none" strike="noStrike" dirty="0">
                        <a:solidFill>
                          <a:srgbClr val="000000"/>
                        </a:solidFill>
                        <a:effectLst/>
                        <a:latin typeface="Calibri" panose="020F0502020204030204" pitchFamily="34" charset="0"/>
                      </a:endParaRPr>
                    </a:p>
                  </a:txBody>
                  <a:tcPr anchor="b"/>
                </a:tc>
                <a:tc>
                  <a:txBody>
                    <a:bodyPr/>
                    <a:lstStyle/>
                    <a:p>
                      <a:pPr algn="l" fontAlgn="b"/>
                      <a:r>
                        <a:rPr lang="en-US" sz="1400" u="none" strike="noStrike" dirty="0">
                          <a:effectLst/>
                        </a:rPr>
                        <a:t>[C#], F#, VB</a:t>
                      </a:r>
                      <a:endParaRPr lang="en-US" sz="1400" b="0" i="0" u="none" strike="noStrike" dirty="0">
                        <a:solidFill>
                          <a:srgbClr val="000000"/>
                        </a:solidFill>
                        <a:effectLst/>
                        <a:latin typeface="Calibri" panose="020F0502020204030204" pitchFamily="34" charset="0"/>
                      </a:endParaRPr>
                    </a:p>
                  </a:txBody>
                  <a:tcPr anchor="b"/>
                </a:tc>
                <a:extLst>
                  <a:ext uri="{0D108BD9-81ED-4DB2-BD59-A6C34878D82A}">
                    <a16:rowId xmlns:a16="http://schemas.microsoft.com/office/drawing/2014/main" val="618526774"/>
                  </a:ext>
                </a:extLst>
              </a:tr>
              <a:tr h="280670">
                <a:tc>
                  <a:txBody>
                    <a:bodyPr/>
                    <a:lstStyle/>
                    <a:p>
                      <a:pPr algn="l" fontAlgn="b"/>
                      <a:r>
                        <a:rPr lang="en-US" sz="1400" u="none" strike="noStrike" dirty="0">
                          <a:effectLst/>
                        </a:rPr>
                        <a:t>Class library</a:t>
                      </a:r>
                      <a:endParaRPr lang="en-US" sz="1400" b="0" i="0" u="none" strike="noStrike" dirty="0">
                        <a:solidFill>
                          <a:srgbClr val="000000"/>
                        </a:solidFill>
                        <a:effectLst/>
                        <a:latin typeface="Calibri" panose="020F0502020204030204" pitchFamily="34" charset="0"/>
                      </a:endParaRPr>
                    </a:p>
                  </a:txBody>
                  <a:tcPr anchor="b"/>
                </a:tc>
                <a:tc>
                  <a:txBody>
                    <a:bodyPr/>
                    <a:lstStyle/>
                    <a:p>
                      <a:pPr algn="l" fontAlgn="b"/>
                      <a:r>
                        <a:rPr lang="en-US" sz="1400" u="none" strike="noStrike" dirty="0">
                          <a:effectLst/>
                        </a:rPr>
                        <a:t>classlib</a:t>
                      </a:r>
                      <a:endParaRPr lang="en-US" sz="1400" b="0" i="0" u="none" strike="noStrike" dirty="0">
                        <a:solidFill>
                          <a:srgbClr val="000000"/>
                        </a:solidFill>
                        <a:effectLst/>
                        <a:latin typeface="Calibri" panose="020F0502020204030204" pitchFamily="34" charset="0"/>
                      </a:endParaRPr>
                    </a:p>
                  </a:txBody>
                  <a:tcPr anchor="b"/>
                </a:tc>
                <a:tc>
                  <a:txBody>
                    <a:bodyPr/>
                    <a:lstStyle/>
                    <a:p>
                      <a:pPr algn="l" fontAlgn="b"/>
                      <a:r>
                        <a:rPr lang="en-US" sz="1400" u="none" strike="noStrike" dirty="0">
                          <a:effectLst/>
                        </a:rPr>
                        <a:t>[C#], F#, VB</a:t>
                      </a:r>
                      <a:endParaRPr lang="en-US" sz="1400" b="0" i="0" u="none" strike="noStrike" dirty="0">
                        <a:solidFill>
                          <a:srgbClr val="000000"/>
                        </a:solidFill>
                        <a:effectLst/>
                        <a:latin typeface="Calibri" panose="020F0502020204030204" pitchFamily="34" charset="0"/>
                      </a:endParaRPr>
                    </a:p>
                  </a:txBody>
                  <a:tcPr anchor="b"/>
                </a:tc>
                <a:extLst>
                  <a:ext uri="{0D108BD9-81ED-4DB2-BD59-A6C34878D82A}">
                    <a16:rowId xmlns:a16="http://schemas.microsoft.com/office/drawing/2014/main" val="3299323878"/>
                  </a:ext>
                </a:extLst>
              </a:tr>
              <a:tr h="280670">
                <a:tc>
                  <a:txBody>
                    <a:bodyPr/>
                    <a:lstStyle/>
                    <a:p>
                      <a:pPr algn="l" fontAlgn="b"/>
                      <a:r>
                        <a:rPr lang="en-US" sz="1400" u="none" strike="noStrike" dirty="0">
                          <a:effectLst/>
                        </a:rPr>
                        <a:t>Unit test project</a:t>
                      </a:r>
                      <a:endParaRPr lang="en-US" sz="1400" b="0" i="0" u="none" strike="noStrike" dirty="0">
                        <a:solidFill>
                          <a:srgbClr val="000000"/>
                        </a:solidFill>
                        <a:effectLst/>
                        <a:latin typeface="Calibri" panose="020F0502020204030204" pitchFamily="34" charset="0"/>
                      </a:endParaRPr>
                    </a:p>
                  </a:txBody>
                  <a:tcPr anchor="b"/>
                </a:tc>
                <a:tc>
                  <a:txBody>
                    <a:bodyPr/>
                    <a:lstStyle/>
                    <a:p>
                      <a:pPr algn="l" fontAlgn="b"/>
                      <a:r>
                        <a:rPr lang="en-US" sz="1400" u="none" strike="noStrike" dirty="0">
                          <a:effectLst/>
                        </a:rPr>
                        <a:t>mstest</a:t>
                      </a:r>
                      <a:endParaRPr lang="en-US" sz="1400" b="0" i="0" u="none" strike="noStrike" dirty="0">
                        <a:solidFill>
                          <a:srgbClr val="000000"/>
                        </a:solidFill>
                        <a:effectLst/>
                        <a:latin typeface="Calibri" panose="020F0502020204030204" pitchFamily="34" charset="0"/>
                      </a:endParaRPr>
                    </a:p>
                  </a:txBody>
                  <a:tcPr anchor="b"/>
                </a:tc>
                <a:tc>
                  <a:txBody>
                    <a:bodyPr/>
                    <a:lstStyle/>
                    <a:p>
                      <a:pPr algn="l" fontAlgn="b"/>
                      <a:r>
                        <a:rPr lang="en-US" sz="1400" u="none" strike="noStrike" dirty="0">
                          <a:effectLst/>
                        </a:rPr>
                        <a:t>[C#], F#, VB</a:t>
                      </a:r>
                      <a:endParaRPr lang="en-US" sz="1400" b="0" i="0" u="none" strike="noStrike" dirty="0">
                        <a:solidFill>
                          <a:srgbClr val="000000"/>
                        </a:solidFill>
                        <a:effectLst/>
                        <a:latin typeface="Calibri" panose="020F0502020204030204" pitchFamily="34" charset="0"/>
                      </a:endParaRPr>
                    </a:p>
                  </a:txBody>
                  <a:tcPr anchor="b"/>
                </a:tc>
                <a:extLst>
                  <a:ext uri="{0D108BD9-81ED-4DB2-BD59-A6C34878D82A}">
                    <a16:rowId xmlns:a16="http://schemas.microsoft.com/office/drawing/2014/main" val="2098960710"/>
                  </a:ext>
                </a:extLst>
              </a:tr>
              <a:tr h="280670">
                <a:tc>
                  <a:txBody>
                    <a:bodyPr/>
                    <a:lstStyle/>
                    <a:p>
                      <a:pPr algn="l" fontAlgn="b"/>
                      <a:r>
                        <a:rPr lang="en-US" sz="1400" u="none" strike="noStrike" dirty="0">
                          <a:effectLst/>
                        </a:rPr>
                        <a:t>xUnit test project</a:t>
                      </a:r>
                      <a:endParaRPr lang="en-US" sz="1400" b="0" i="0" u="none" strike="noStrike" dirty="0">
                        <a:solidFill>
                          <a:srgbClr val="000000"/>
                        </a:solidFill>
                        <a:effectLst/>
                        <a:latin typeface="Calibri" panose="020F0502020204030204" pitchFamily="34" charset="0"/>
                      </a:endParaRPr>
                    </a:p>
                  </a:txBody>
                  <a:tcPr anchor="b"/>
                </a:tc>
                <a:tc>
                  <a:txBody>
                    <a:bodyPr/>
                    <a:lstStyle/>
                    <a:p>
                      <a:pPr algn="l" fontAlgn="b"/>
                      <a:r>
                        <a:rPr lang="en-US" sz="1400" u="none" strike="noStrike" dirty="0" err="1">
                          <a:effectLst/>
                        </a:rPr>
                        <a:t>xunit</a:t>
                      </a:r>
                      <a:endParaRPr lang="en-US" sz="1400" b="0" i="0" u="none" strike="noStrike" dirty="0">
                        <a:solidFill>
                          <a:srgbClr val="000000"/>
                        </a:solidFill>
                        <a:effectLst/>
                        <a:latin typeface="Calibri" panose="020F0502020204030204" pitchFamily="34" charset="0"/>
                      </a:endParaRPr>
                    </a:p>
                  </a:txBody>
                  <a:tcPr anchor="b"/>
                </a:tc>
                <a:tc>
                  <a:txBody>
                    <a:bodyPr/>
                    <a:lstStyle/>
                    <a:p>
                      <a:pPr algn="l" fontAlgn="b"/>
                      <a:r>
                        <a:rPr lang="en-US" sz="1400" u="none" strike="noStrike">
                          <a:effectLst/>
                        </a:rPr>
                        <a:t>[C#], F#, VB</a:t>
                      </a:r>
                      <a:endParaRPr lang="en-US" sz="1400" b="0" i="0" u="none" strike="noStrike">
                        <a:solidFill>
                          <a:srgbClr val="000000"/>
                        </a:solidFill>
                        <a:effectLst/>
                        <a:latin typeface="Calibri" panose="020F0502020204030204" pitchFamily="34" charset="0"/>
                      </a:endParaRPr>
                    </a:p>
                  </a:txBody>
                  <a:tcPr anchor="b"/>
                </a:tc>
                <a:extLst>
                  <a:ext uri="{0D108BD9-81ED-4DB2-BD59-A6C34878D82A}">
                    <a16:rowId xmlns:a16="http://schemas.microsoft.com/office/drawing/2014/main" val="2755042398"/>
                  </a:ext>
                </a:extLst>
              </a:tr>
              <a:tr h="280670">
                <a:tc>
                  <a:txBody>
                    <a:bodyPr/>
                    <a:lstStyle/>
                    <a:p>
                      <a:pPr algn="l" fontAlgn="b"/>
                      <a:r>
                        <a:rPr lang="en-US" sz="1400" u="none" strike="noStrike">
                          <a:effectLst/>
                        </a:rPr>
                        <a:t>Razor page</a:t>
                      </a:r>
                      <a:endParaRPr lang="en-US" sz="1400" b="0" i="0" u="none" strike="noStrike">
                        <a:solidFill>
                          <a:srgbClr val="000000"/>
                        </a:solidFill>
                        <a:effectLst/>
                        <a:latin typeface="Calibri" panose="020F0502020204030204" pitchFamily="34" charset="0"/>
                      </a:endParaRPr>
                    </a:p>
                  </a:txBody>
                  <a:tcPr anchor="b"/>
                </a:tc>
                <a:tc>
                  <a:txBody>
                    <a:bodyPr/>
                    <a:lstStyle/>
                    <a:p>
                      <a:pPr algn="l" fontAlgn="b"/>
                      <a:r>
                        <a:rPr lang="en-US" sz="1400" u="none" strike="noStrike">
                          <a:effectLst/>
                        </a:rPr>
                        <a:t>page</a:t>
                      </a:r>
                      <a:endParaRPr lang="en-US" sz="1400" b="0" i="0" u="none" strike="noStrike">
                        <a:solidFill>
                          <a:srgbClr val="000000"/>
                        </a:solidFill>
                        <a:effectLst/>
                        <a:latin typeface="Calibri" panose="020F0502020204030204" pitchFamily="34" charset="0"/>
                      </a:endParaRPr>
                    </a:p>
                  </a:txBody>
                  <a:tcPr anchor="b"/>
                </a:tc>
                <a:tc>
                  <a:txBody>
                    <a:bodyPr/>
                    <a:lstStyle/>
                    <a:p>
                      <a:pPr algn="l" fontAlgn="b"/>
                      <a:r>
                        <a:rPr lang="en-US" sz="1400" u="none" strike="noStrike">
                          <a:effectLst/>
                        </a:rPr>
                        <a:t>[C#]</a:t>
                      </a:r>
                      <a:endParaRPr lang="en-US" sz="1400" b="0" i="0" u="none" strike="noStrike">
                        <a:solidFill>
                          <a:srgbClr val="000000"/>
                        </a:solidFill>
                        <a:effectLst/>
                        <a:latin typeface="Calibri" panose="020F0502020204030204" pitchFamily="34" charset="0"/>
                      </a:endParaRPr>
                    </a:p>
                  </a:txBody>
                  <a:tcPr anchor="b"/>
                </a:tc>
                <a:extLst>
                  <a:ext uri="{0D108BD9-81ED-4DB2-BD59-A6C34878D82A}">
                    <a16:rowId xmlns:a16="http://schemas.microsoft.com/office/drawing/2014/main" val="1534106758"/>
                  </a:ext>
                </a:extLst>
              </a:tr>
              <a:tr h="280670">
                <a:tc>
                  <a:txBody>
                    <a:bodyPr/>
                    <a:lstStyle/>
                    <a:p>
                      <a:pPr algn="l" fontAlgn="b"/>
                      <a:r>
                        <a:rPr lang="en-US" sz="1400" u="none" strike="noStrike">
                          <a:effectLst/>
                        </a:rPr>
                        <a:t>MVC ViewImports</a:t>
                      </a:r>
                      <a:endParaRPr lang="en-US" sz="1400" b="0" i="0" u="none" strike="noStrike">
                        <a:solidFill>
                          <a:srgbClr val="000000"/>
                        </a:solidFill>
                        <a:effectLst/>
                        <a:latin typeface="Calibri" panose="020F0502020204030204" pitchFamily="34" charset="0"/>
                      </a:endParaRPr>
                    </a:p>
                  </a:txBody>
                  <a:tcPr anchor="b"/>
                </a:tc>
                <a:tc>
                  <a:txBody>
                    <a:bodyPr/>
                    <a:lstStyle/>
                    <a:p>
                      <a:pPr algn="l" fontAlgn="b"/>
                      <a:r>
                        <a:rPr lang="en-US" sz="1400" u="none" strike="noStrike">
                          <a:effectLst/>
                        </a:rPr>
                        <a:t>viewimports</a:t>
                      </a:r>
                      <a:endParaRPr lang="en-US" sz="1400" b="0" i="0" u="none" strike="noStrike">
                        <a:solidFill>
                          <a:srgbClr val="000000"/>
                        </a:solidFill>
                        <a:effectLst/>
                        <a:latin typeface="Calibri" panose="020F0502020204030204" pitchFamily="34" charset="0"/>
                      </a:endParaRPr>
                    </a:p>
                  </a:txBody>
                  <a:tcPr anchor="b"/>
                </a:tc>
                <a:tc>
                  <a:txBody>
                    <a:bodyPr/>
                    <a:lstStyle/>
                    <a:p>
                      <a:pPr algn="l" fontAlgn="b"/>
                      <a:r>
                        <a:rPr lang="en-US" sz="1400" u="none" strike="noStrike">
                          <a:effectLst/>
                        </a:rPr>
                        <a:t>[C#]</a:t>
                      </a:r>
                      <a:endParaRPr lang="en-US" sz="1400" b="0" i="0" u="none" strike="noStrike">
                        <a:solidFill>
                          <a:srgbClr val="000000"/>
                        </a:solidFill>
                        <a:effectLst/>
                        <a:latin typeface="Calibri" panose="020F0502020204030204" pitchFamily="34" charset="0"/>
                      </a:endParaRPr>
                    </a:p>
                  </a:txBody>
                  <a:tcPr anchor="b"/>
                </a:tc>
                <a:extLst>
                  <a:ext uri="{0D108BD9-81ED-4DB2-BD59-A6C34878D82A}">
                    <a16:rowId xmlns:a16="http://schemas.microsoft.com/office/drawing/2014/main" val="4212378670"/>
                  </a:ext>
                </a:extLst>
              </a:tr>
              <a:tr h="280670">
                <a:tc>
                  <a:txBody>
                    <a:bodyPr/>
                    <a:lstStyle/>
                    <a:p>
                      <a:pPr algn="l" fontAlgn="b"/>
                      <a:r>
                        <a:rPr lang="en-US" sz="1400" u="none" strike="noStrike">
                          <a:effectLst/>
                        </a:rPr>
                        <a:t>MVC ViewStart</a:t>
                      </a:r>
                      <a:endParaRPr lang="en-US" sz="1400" b="0" i="0" u="none" strike="noStrike">
                        <a:solidFill>
                          <a:srgbClr val="000000"/>
                        </a:solidFill>
                        <a:effectLst/>
                        <a:latin typeface="Calibri" panose="020F0502020204030204" pitchFamily="34" charset="0"/>
                      </a:endParaRPr>
                    </a:p>
                  </a:txBody>
                  <a:tcPr anchor="b"/>
                </a:tc>
                <a:tc>
                  <a:txBody>
                    <a:bodyPr/>
                    <a:lstStyle/>
                    <a:p>
                      <a:pPr algn="l" fontAlgn="b"/>
                      <a:r>
                        <a:rPr lang="en-US" sz="1400" u="none" strike="noStrike">
                          <a:effectLst/>
                        </a:rPr>
                        <a:t>viewstart</a:t>
                      </a:r>
                      <a:endParaRPr lang="en-US" sz="1400" b="0" i="0" u="none" strike="noStrike">
                        <a:solidFill>
                          <a:srgbClr val="000000"/>
                        </a:solidFill>
                        <a:effectLst/>
                        <a:latin typeface="Calibri" panose="020F0502020204030204" pitchFamily="34" charset="0"/>
                      </a:endParaRPr>
                    </a:p>
                  </a:txBody>
                  <a:tcPr anchor="b"/>
                </a:tc>
                <a:tc>
                  <a:txBody>
                    <a:bodyPr/>
                    <a:lstStyle/>
                    <a:p>
                      <a:pPr algn="l" fontAlgn="b"/>
                      <a:r>
                        <a:rPr lang="en-US" sz="1400" u="none" strike="noStrike">
                          <a:effectLst/>
                        </a:rPr>
                        <a:t>[C#]</a:t>
                      </a:r>
                      <a:endParaRPr lang="en-US" sz="1400" b="0" i="0" u="none" strike="noStrike">
                        <a:solidFill>
                          <a:srgbClr val="000000"/>
                        </a:solidFill>
                        <a:effectLst/>
                        <a:latin typeface="Calibri" panose="020F0502020204030204" pitchFamily="34" charset="0"/>
                      </a:endParaRPr>
                    </a:p>
                  </a:txBody>
                  <a:tcPr anchor="b"/>
                </a:tc>
                <a:extLst>
                  <a:ext uri="{0D108BD9-81ED-4DB2-BD59-A6C34878D82A}">
                    <a16:rowId xmlns:a16="http://schemas.microsoft.com/office/drawing/2014/main" val="3423523194"/>
                  </a:ext>
                </a:extLst>
              </a:tr>
              <a:tr h="280670">
                <a:tc>
                  <a:txBody>
                    <a:bodyPr/>
                    <a:lstStyle/>
                    <a:p>
                      <a:pPr algn="l" fontAlgn="b"/>
                      <a:r>
                        <a:rPr lang="en-US" sz="1400" u="none" strike="noStrike">
                          <a:effectLst/>
                        </a:rPr>
                        <a:t>ASP.NET Core empty</a:t>
                      </a:r>
                      <a:endParaRPr lang="en-US" sz="1400" b="0" i="0" u="none" strike="noStrike">
                        <a:solidFill>
                          <a:srgbClr val="000000"/>
                        </a:solidFill>
                        <a:effectLst/>
                        <a:latin typeface="Calibri" panose="020F0502020204030204" pitchFamily="34" charset="0"/>
                      </a:endParaRPr>
                    </a:p>
                  </a:txBody>
                  <a:tcPr anchor="b"/>
                </a:tc>
                <a:tc>
                  <a:txBody>
                    <a:bodyPr/>
                    <a:lstStyle/>
                    <a:p>
                      <a:pPr algn="l" fontAlgn="b"/>
                      <a:r>
                        <a:rPr lang="en-US" sz="1400" u="none" strike="noStrike">
                          <a:effectLst/>
                        </a:rPr>
                        <a:t>web</a:t>
                      </a:r>
                      <a:endParaRPr lang="en-US" sz="1400" b="0" i="0" u="none" strike="noStrike">
                        <a:solidFill>
                          <a:srgbClr val="000000"/>
                        </a:solidFill>
                        <a:effectLst/>
                        <a:latin typeface="Calibri" panose="020F0502020204030204" pitchFamily="34" charset="0"/>
                      </a:endParaRPr>
                    </a:p>
                  </a:txBody>
                  <a:tcPr anchor="b"/>
                </a:tc>
                <a:tc>
                  <a:txBody>
                    <a:bodyPr/>
                    <a:lstStyle/>
                    <a:p>
                      <a:pPr algn="l" fontAlgn="b"/>
                      <a:r>
                        <a:rPr lang="en-US" sz="1400" u="none" strike="noStrike">
                          <a:effectLst/>
                        </a:rPr>
                        <a:t>[C#], F#</a:t>
                      </a:r>
                      <a:endParaRPr lang="en-US" sz="1400" b="0" i="0" u="none" strike="noStrike">
                        <a:solidFill>
                          <a:srgbClr val="000000"/>
                        </a:solidFill>
                        <a:effectLst/>
                        <a:latin typeface="Calibri" panose="020F0502020204030204" pitchFamily="34" charset="0"/>
                      </a:endParaRPr>
                    </a:p>
                  </a:txBody>
                  <a:tcPr anchor="b"/>
                </a:tc>
                <a:extLst>
                  <a:ext uri="{0D108BD9-81ED-4DB2-BD59-A6C34878D82A}">
                    <a16:rowId xmlns:a16="http://schemas.microsoft.com/office/drawing/2014/main" val="2423474551"/>
                  </a:ext>
                </a:extLst>
              </a:tr>
              <a:tr h="280670">
                <a:tc>
                  <a:txBody>
                    <a:bodyPr/>
                    <a:lstStyle/>
                    <a:p>
                      <a:pPr algn="l" fontAlgn="b"/>
                      <a:r>
                        <a:rPr lang="en-US" sz="1400" u="none" strike="noStrike">
                          <a:effectLst/>
                        </a:rPr>
                        <a:t>ASP.NET Core Web App (Model-View-Controller)</a:t>
                      </a:r>
                      <a:endParaRPr lang="en-US" sz="1400" b="0" i="0" u="none" strike="noStrike">
                        <a:solidFill>
                          <a:srgbClr val="000000"/>
                        </a:solidFill>
                        <a:effectLst/>
                        <a:latin typeface="Calibri" panose="020F0502020204030204" pitchFamily="34" charset="0"/>
                      </a:endParaRPr>
                    </a:p>
                  </a:txBody>
                  <a:tcPr anchor="b"/>
                </a:tc>
                <a:tc>
                  <a:txBody>
                    <a:bodyPr/>
                    <a:lstStyle/>
                    <a:p>
                      <a:pPr algn="l" fontAlgn="b"/>
                      <a:r>
                        <a:rPr lang="en-US" sz="1400" u="none" strike="noStrike">
                          <a:effectLst/>
                        </a:rPr>
                        <a:t>mvc</a:t>
                      </a:r>
                      <a:endParaRPr lang="en-US" sz="1400" b="0" i="0" u="none" strike="noStrike">
                        <a:solidFill>
                          <a:srgbClr val="000000"/>
                        </a:solidFill>
                        <a:effectLst/>
                        <a:latin typeface="Calibri" panose="020F0502020204030204" pitchFamily="34" charset="0"/>
                      </a:endParaRPr>
                    </a:p>
                  </a:txBody>
                  <a:tcPr anchor="b"/>
                </a:tc>
                <a:tc>
                  <a:txBody>
                    <a:bodyPr/>
                    <a:lstStyle/>
                    <a:p>
                      <a:pPr algn="l" fontAlgn="b"/>
                      <a:r>
                        <a:rPr lang="en-US" sz="1400" u="none" strike="noStrike">
                          <a:effectLst/>
                        </a:rPr>
                        <a:t>[C#], F#</a:t>
                      </a:r>
                      <a:endParaRPr lang="en-US" sz="1400" b="0" i="0" u="none" strike="noStrike">
                        <a:solidFill>
                          <a:srgbClr val="000000"/>
                        </a:solidFill>
                        <a:effectLst/>
                        <a:latin typeface="Calibri" panose="020F0502020204030204" pitchFamily="34" charset="0"/>
                      </a:endParaRPr>
                    </a:p>
                  </a:txBody>
                  <a:tcPr anchor="b"/>
                </a:tc>
                <a:extLst>
                  <a:ext uri="{0D108BD9-81ED-4DB2-BD59-A6C34878D82A}">
                    <a16:rowId xmlns:a16="http://schemas.microsoft.com/office/drawing/2014/main" val="513595589"/>
                  </a:ext>
                </a:extLst>
              </a:tr>
              <a:tr h="280670">
                <a:tc>
                  <a:txBody>
                    <a:bodyPr/>
                    <a:lstStyle/>
                    <a:p>
                      <a:pPr algn="l" fontAlgn="b"/>
                      <a:r>
                        <a:rPr lang="en-US" sz="1400" u="none" strike="noStrike">
                          <a:effectLst/>
                        </a:rPr>
                        <a:t>ASP.NET Core Web App</a:t>
                      </a:r>
                      <a:endParaRPr lang="en-US" sz="1400" b="0" i="0" u="none" strike="noStrike">
                        <a:solidFill>
                          <a:srgbClr val="000000"/>
                        </a:solidFill>
                        <a:effectLst/>
                        <a:latin typeface="Calibri" panose="020F0502020204030204" pitchFamily="34" charset="0"/>
                      </a:endParaRPr>
                    </a:p>
                  </a:txBody>
                  <a:tcPr anchor="b"/>
                </a:tc>
                <a:tc>
                  <a:txBody>
                    <a:bodyPr/>
                    <a:lstStyle/>
                    <a:p>
                      <a:pPr algn="l" fontAlgn="b"/>
                      <a:r>
                        <a:rPr lang="en-US" sz="1400" u="none" strike="noStrike">
                          <a:effectLst/>
                        </a:rPr>
                        <a:t>razor</a:t>
                      </a:r>
                      <a:endParaRPr lang="en-US" sz="1400" b="0" i="0" u="none" strike="noStrike">
                        <a:solidFill>
                          <a:srgbClr val="000000"/>
                        </a:solidFill>
                        <a:effectLst/>
                        <a:latin typeface="Calibri" panose="020F0502020204030204" pitchFamily="34" charset="0"/>
                      </a:endParaRPr>
                    </a:p>
                  </a:txBody>
                  <a:tcPr anchor="b"/>
                </a:tc>
                <a:tc>
                  <a:txBody>
                    <a:bodyPr/>
                    <a:lstStyle/>
                    <a:p>
                      <a:pPr algn="l" fontAlgn="b"/>
                      <a:r>
                        <a:rPr lang="en-US" sz="1400" u="none" strike="noStrike">
                          <a:effectLst/>
                        </a:rPr>
                        <a:t>[C#]</a:t>
                      </a:r>
                      <a:endParaRPr lang="en-US" sz="1400" b="0" i="0" u="none" strike="noStrike">
                        <a:solidFill>
                          <a:srgbClr val="000000"/>
                        </a:solidFill>
                        <a:effectLst/>
                        <a:latin typeface="Calibri" panose="020F0502020204030204" pitchFamily="34" charset="0"/>
                      </a:endParaRPr>
                    </a:p>
                  </a:txBody>
                  <a:tcPr anchor="b"/>
                </a:tc>
                <a:extLst>
                  <a:ext uri="{0D108BD9-81ED-4DB2-BD59-A6C34878D82A}">
                    <a16:rowId xmlns:a16="http://schemas.microsoft.com/office/drawing/2014/main" val="3585382689"/>
                  </a:ext>
                </a:extLst>
              </a:tr>
              <a:tr h="280670">
                <a:tc>
                  <a:txBody>
                    <a:bodyPr/>
                    <a:lstStyle/>
                    <a:p>
                      <a:pPr algn="l" fontAlgn="b"/>
                      <a:r>
                        <a:rPr lang="en-US" sz="1400" u="none" strike="noStrike">
                          <a:effectLst/>
                        </a:rPr>
                        <a:t>ASP.NET Core with Angular</a:t>
                      </a:r>
                      <a:endParaRPr lang="en-US" sz="1400" b="0" i="0" u="none" strike="noStrike">
                        <a:solidFill>
                          <a:srgbClr val="000000"/>
                        </a:solidFill>
                        <a:effectLst/>
                        <a:latin typeface="Calibri" panose="020F0502020204030204" pitchFamily="34" charset="0"/>
                      </a:endParaRPr>
                    </a:p>
                  </a:txBody>
                  <a:tcPr anchor="b"/>
                </a:tc>
                <a:tc>
                  <a:txBody>
                    <a:bodyPr/>
                    <a:lstStyle/>
                    <a:p>
                      <a:pPr algn="l" fontAlgn="b"/>
                      <a:r>
                        <a:rPr lang="en-US" sz="1400" u="none" strike="noStrike">
                          <a:effectLst/>
                        </a:rPr>
                        <a:t>angular</a:t>
                      </a:r>
                      <a:endParaRPr lang="en-US" sz="1400" b="0" i="0" u="none" strike="noStrike">
                        <a:solidFill>
                          <a:srgbClr val="000000"/>
                        </a:solidFill>
                        <a:effectLst/>
                        <a:latin typeface="Calibri" panose="020F0502020204030204" pitchFamily="34" charset="0"/>
                      </a:endParaRPr>
                    </a:p>
                  </a:txBody>
                  <a:tcPr anchor="b"/>
                </a:tc>
                <a:tc>
                  <a:txBody>
                    <a:bodyPr/>
                    <a:lstStyle/>
                    <a:p>
                      <a:pPr algn="l" fontAlgn="b"/>
                      <a:r>
                        <a:rPr lang="en-US" sz="1400" u="none" strike="noStrike">
                          <a:effectLst/>
                        </a:rPr>
                        <a:t>[C#]</a:t>
                      </a:r>
                      <a:endParaRPr lang="en-US" sz="1400" b="0" i="0" u="none" strike="noStrike">
                        <a:solidFill>
                          <a:srgbClr val="000000"/>
                        </a:solidFill>
                        <a:effectLst/>
                        <a:latin typeface="Calibri" panose="020F0502020204030204" pitchFamily="34" charset="0"/>
                      </a:endParaRPr>
                    </a:p>
                  </a:txBody>
                  <a:tcPr anchor="b"/>
                </a:tc>
                <a:extLst>
                  <a:ext uri="{0D108BD9-81ED-4DB2-BD59-A6C34878D82A}">
                    <a16:rowId xmlns:a16="http://schemas.microsoft.com/office/drawing/2014/main" val="1947222847"/>
                  </a:ext>
                </a:extLst>
              </a:tr>
              <a:tr h="280670">
                <a:tc>
                  <a:txBody>
                    <a:bodyPr/>
                    <a:lstStyle/>
                    <a:p>
                      <a:pPr algn="l" fontAlgn="b"/>
                      <a:r>
                        <a:rPr lang="en-US" sz="1400" u="none" strike="noStrike">
                          <a:effectLst/>
                        </a:rPr>
                        <a:t>ASP.NET Core with React.js</a:t>
                      </a:r>
                      <a:endParaRPr lang="en-US" sz="1400" b="0" i="0" u="none" strike="noStrike">
                        <a:solidFill>
                          <a:srgbClr val="000000"/>
                        </a:solidFill>
                        <a:effectLst/>
                        <a:latin typeface="Calibri" panose="020F0502020204030204" pitchFamily="34" charset="0"/>
                      </a:endParaRPr>
                    </a:p>
                  </a:txBody>
                  <a:tcPr anchor="b"/>
                </a:tc>
                <a:tc>
                  <a:txBody>
                    <a:bodyPr/>
                    <a:lstStyle/>
                    <a:p>
                      <a:pPr algn="l" fontAlgn="b"/>
                      <a:r>
                        <a:rPr lang="en-US" sz="1400" u="none" strike="noStrike">
                          <a:effectLst/>
                        </a:rPr>
                        <a:t>react</a:t>
                      </a:r>
                      <a:endParaRPr lang="en-US" sz="1400" b="0" i="0" u="none" strike="noStrike">
                        <a:solidFill>
                          <a:srgbClr val="000000"/>
                        </a:solidFill>
                        <a:effectLst/>
                        <a:latin typeface="Calibri" panose="020F0502020204030204" pitchFamily="34" charset="0"/>
                      </a:endParaRPr>
                    </a:p>
                  </a:txBody>
                  <a:tcPr anchor="b"/>
                </a:tc>
                <a:tc>
                  <a:txBody>
                    <a:bodyPr/>
                    <a:lstStyle/>
                    <a:p>
                      <a:pPr algn="l" fontAlgn="b"/>
                      <a:r>
                        <a:rPr lang="en-US" sz="1400" u="none" strike="noStrike">
                          <a:effectLst/>
                        </a:rPr>
                        <a:t>[C#]</a:t>
                      </a:r>
                      <a:endParaRPr lang="en-US" sz="1400" b="0" i="0" u="none" strike="noStrike">
                        <a:solidFill>
                          <a:srgbClr val="000000"/>
                        </a:solidFill>
                        <a:effectLst/>
                        <a:latin typeface="Calibri" panose="020F0502020204030204" pitchFamily="34" charset="0"/>
                      </a:endParaRPr>
                    </a:p>
                  </a:txBody>
                  <a:tcPr anchor="b"/>
                </a:tc>
                <a:extLst>
                  <a:ext uri="{0D108BD9-81ED-4DB2-BD59-A6C34878D82A}">
                    <a16:rowId xmlns:a16="http://schemas.microsoft.com/office/drawing/2014/main" val="234463396"/>
                  </a:ext>
                </a:extLst>
              </a:tr>
              <a:tr h="280670">
                <a:tc>
                  <a:txBody>
                    <a:bodyPr/>
                    <a:lstStyle/>
                    <a:p>
                      <a:pPr algn="l" fontAlgn="b"/>
                      <a:r>
                        <a:rPr lang="en-US" sz="1400" u="none" strike="noStrike">
                          <a:effectLst/>
                        </a:rPr>
                        <a:t>ASP.NET Core with React.js and Redux</a:t>
                      </a:r>
                      <a:endParaRPr lang="en-US" sz="1400" b="0" i="0" u="none" strike="noStrike">
                        <a:solidFill>
                          <a:srgbClr val="000000"/>
                        </a:solidFill>
                        <a:effectLst/>
                        <a:latin typeface="Calibri" panose="020F0502020204030204" pitchFamily="34" charset="0"/>
                      </a:endParaRPr>
                    </a:p>
                  </a:txBody>
                  <a:tcPr anchor="b"/>
                </a:tc>
                <a:tc>
                  <a:txBody>
                    <a:bodyPr/>
                    <a:lstStyle/>
                    <a:p>
                      <a:pPr algn="l" fontAlgn="b"/>
                      <a:r>
                        <a:rPr lang="en-US" sz="1400" u="none" strike="noStrike">
                          <a:effectLst/>
                        </a:rPr>
                        <a:t>reactredux</a:t>
                      </a:r>
                      <a:endParaRPr lang="en-US" sz="1400" b="0" i="0" u="none" strike="noStrike">
                        <a:solidFill>
                          <a:srgbClr val="000000"/>
                        </a:solidFill>
                        <a:effectLst/>
                        <a:latin typeface="Calibri" panose="020F0502020204030204" pitchFamily="34" charset="0"/>
                      </a:endParaRPr>
                    </a:p>
                  </a:txBody>
                  <a:tcPr anchor="b"/>
                </a:tc>
                <a:tc>
                  <a:txBody>
                    <a:bodyPr/>
                    <a:lstStyle/>
                    <a:p>
                      <a:pPr algn="l" fontAlgn="b"/>
                      <a:r>
                        <a:rPr lang="en-US" sz="1400" u="none" strike="noStrike">
                          <a:effectLst/>
                        </a:rPr>
                        <a:t>[C#]</a:t>
                      </a:r>
                      <a:endParaRPr lang="en-US" sz="1400" b="0" i="0" u="none" strike="noStrike">
                        <a:solidFill>
                          <a:srgbClr val="000000"/>
                        </a:solidFill>
                        <a:effectLst/>
                        <a:latin typeface="Calibri" panose="020F0502020204030204" pitchFamily="34" charset="0"/>
                      </a:endParaRPr>
                    </a:p>
                  </a:txBody>
                  <a:tcPr anchor="b"/>
                </a:tc>
                <a:extLst>
                  <a:ext uri="{0D108BD9-81ED-4DB2-BD59-A6C34878D82A}">
                    <a16:rowId xmlns:a16="http://schemas.microsoft.com/office/drawing/2014/main" val="1143418784"/>
                  </a:ext>
                </a:extLst>
              </a:tr>
              <a:tr h="280670">
                <a:tc>
                  <a:txBody>
                    <a:bodyPr/>
                    <a:lstStyle/>
                    <a:p>
                      <a:pPr algn="l" fontAlgn="b"/>
                      <a:r>
                        <a:rPr lang="en-US" sz="1400" u="none" strike="noStrike">
                          <a:effectLst/>
                        </a:rPr>
                        <a:t>ASP.NET Core Web API</a:t>
                      </a:r>
                      <a:endParaRPr lang="en-US" sz="1400" b="0" i="0" u="none" strike="noStrike">
                        <a:solidFill>
                          <a:srgbClr val="000000"/>
                        </a:solidFill>
                        <a:effectLst/>
                        <a:latin typeface="Calibri" panose="020F0502020204030204" pitchFamily="34" charset="0"/>
                      </a:endParaRPr>
                    </a:p>
                  </a:txBody>
                  <a:tcPr anchor="b"/>
                </a:tc>
                <a:tc>
                  <a:txBody>
                    <a:bodyPr/>
                    <a:lstStyle/>
                    <a:p>
                      <a:pPr algn="l" fontAlgn="b"/>
                      <a:r>
                        <a:rPr lang="en-US" sz="1400" u="none" strike="noStrike">
                          <a:effectLst/>
                        </a:rPr>
                        <a:t>webapi</a:t>
                      </a:r>
                      <a:endParaRPr lang="en-US" sz="1400" b="0" i="0" u="none" strike="noStrike">
                        <a:solidFill>
                          <a:srgbClr val="000000"/>
                        </a:solidFill>
                        <a:effectLst/>
                        <a:latin typeface="Calibri" panose="020F0502020204030204" pitchFamily="34" charset="0"/>
                      </a:endParaRPr>
                    </a:p>
                  </a:txBody>
                  <a:tcPr anchor="b"/>
                </a:tc>
                <a:tc>
                  <a:txBody>
                    <a:bodyPr/>
                    <a:lstStyle/>
                    <a:p>
                      <a:pPr algn="l" fontAlgn="b"/>
                      <a:r>
                        <a:rPr lang="en-US" sz="1400" u="none" strike="noStrike">
                          <a:effectLst/>
                        </a:rPr>
                        <a:t>[C#], F#</a:t>
                      </a:r>
                      <a:endParaRPr lang="en-US" sz="1400" b="0" i="0" u="none" strike="noStrike">
                        <a:solidFill>
                          <a:srgbClr val="000000"/>
                        </a:solidFill>
                        <a:effectLst/>
                        <a:latin typeface="Calibri" panose="020F0502020204030204" pitchFamily="34" charset="0"/>
                      </a:endParaRPr>
                    </a:p>
                  </a:txBody>
                  <a:tcPr anchor="b"/>
                </a:tc>
                <a:extLst>
                  <a:ext uri="{0D108BD9-81ED-4DB2-BD59-A6C34878D82A}">
                    <a16:rowId xmlns:a16="http://schemas.microsoft.com/office/drawing/2014/main" val="59446633"/>
                  </a:ext>
                </a:extLst>
              </a:tr>
              <a:tr h="280670">
                <a:tc>
                  <a:txBody>
                    <a:bodyPr/>
                    <a:lstStyle/>
                    <a:p>
                      <a:pPr algn="l" fontAlgn="b"/>
                      <a:r>
                        <a:rPr lang="en-US" sz="1400" u="none" strike="noStrike">
                          <a:effectLst/>
                        </a:rPr>
                        <a:t>Razor class library</a:t>
                      </a:r>
                      <a:endParaRPr lang="en-US" sz="1400" b="0" i="0" u="none" strike="noStrike">
                        <a:solidFill>
                          <a:srgbClr val="000000"/>
                        </a:solidFill>
                        <a:effectLst/>
                        <a:latin typeface="Calibri" panose="020F0502020204030204" pitchFamily="34" charset="0"/>
                      </a:endParaRPr>
                    </a:p>
                  </a:txBody>
                  <a:tcPr anchor="b"/>
                </a:tc>
                <a:tc>
                  <a:txBody>
                    <a:bodyPr/>
                    <a:lstStyle/>
                    <a:p>
                      <a:pPr algn="l" fontAlgn="b"/>
                      <a:r>
                        <a:rPr lang="en-US" sz="1400" u="none" strike="noStrike">
                          <a:effectLst/>
                        </a:rPr>
                        <a:t>razorclasslib</a:t>
                      </a:r>
                      <a:endParaRPr lang="en-US" sz="1400" b="0" i="0" u="none" strike="noStrike">
                        <a:solidFill>
                          <a:srgbClr val="000000"/>
                        </a:solidFill>
                        <a:effectLst/>
                        <a:latin typeface="Calibri" panose="020F0502020204030204" pitchFamily="34" charset="0"/>
                      </a:endParaRPr>
                    </a:p>
                  </a:txBody>
                  <a:tcPr anchor="b"/>
                </a:tc>
                <a:tc>
                  <a:txBody>
                    <a:bodyPr/>
                    <a:lstStyle/>
                    <a:p>
                      <a:pPr algn="l" fontAlgn="b"/>
                      <a:r>
                        <a:rPr lang="en-US" sz="1400" u="none" strike="noStrike">
                          <a:effectLst/>
                        </a:rPr>
                        <a:t>[C#]</a:t>
                      </a:r>
                      <a:endParaRPr lang="en-US" sz="1400" b="0" i="0" u="none" strike="noStrike">
                        <a:solidFill>
                          <a:srgbClr val="000000"/>
                        </a:solidFill>
                        <a:effectLst/>
                        <a:latin typeface="Calibri" panose="020F0502020204030204" pitchFamily="34" charset="0"/>
                      </a:endParaRPr>
                    </a:p>
                  </a:txBody>
                  <a:tcPr anchor="b"/>
                </a:tc>
                <a:extLst>
                  <a:ext uri="{0D108BD9-81ED-4DB2-BD59-A6C34878D82A}">
                    <a16:rowId xmlns:a16="http://schemas.microsoft.com/office/drawing/2014/main" val="2353944154"/>
                  </a:ext>
                </a:extLst>
              </a:tr>
              <a:tr h="280670">
                <a:tc>
                  <a:txBody>
                    <a:bodyPr/>
                    <a:lstStyle/>
                    <a:p>
                      <a:pPr algn="l" fontAlgn="b"/>
                      <a:r>
                        <a:rPr lang="en-US" sz="1400" u="none" strike="noStrike">
                          <a:effectLst/>
                        </a:rPr>
                        <a:t>global.json file</a:t>
                      </a:r>
                      <a:endParaRPr lang="en-US" sz="1400" b="0" i="0" u="none" strike="noStrike">
                        <a:solidFill>
                          <a:srgbClr val="000000"/>
                        </a:solidFill>
                        <a:effectLst/>
                        <a:latin typeface="Calibri" panose="020F0502020204030204" pitchFamily="34" charset="0"/>
                      </a:endParaRPr>
                    </a:p>
                  </a:txBody>
                  <a:tcPr anchor="b"/>
                </a:tc>
                <a:tc>
                  <a:txBody>
                    <a:bodyPr/>
                    <a:lstStyle/>
                    <a:p>
                      <a:pPr algn="l" fontAlgn="b"/>
                      <a:r>
                        <a:rPr lang="en-US" sz="1400" u="none" strike="noStrike">
                          <a:effectLst/>
                        </a:rPr>
                        <a:t>globaljson</a:t>
                      </a:r>
                      <a:endParaRPr lang="en-US" sz="1400" b="0" i="0" u="none" strike="noStrike">
                        <a:solidFill>
                          <a:srgbClr val="000000"/>
                        </a:solidFill>
                        <a:effectLst/>
                        <a:latin typeface="Calibri" panose="020F0502020204030204" pitchFamily="34" charset="0"/>
                      </a:endParaRPr>
                    </a:p>
                  </a:txBody>
                  <a:tcPr anchor="b"/>
                </a:tc>
                <a:tc>
                  <a:txBody>
                    <a:bodyPr/>
                    <a:lstStyle/>
                    <a:p>
                      <a:pPr algn="l" fontAlgn="b"/>
                      <a:endParaRPr lang="en-US" sz="1400" b="0" i="0" u="none" strike="noStrike">
                        <a:solidFill>
                          <a:srgbClr val="000000"/>
                        </a:solidFill>
                        <a:effectLst/>
                        <a:latin typeface="Calibri" panose="020F0502020204030204" pitchFamily="34" charset="0"/>
                      </a:endParaRPr>
                    </a:p>
                  </a:txBody>
                  <a:tcPr anchor="b"/>
                </a:tc>
                <a:extLst>
                  <a:ext uri="{0D108BD9-81ED-4DB2-BD59-A6C34878D82A}">
                    <a16:rowId xmlns:a16="http://schemas.microsoft.com/office/drawing/2014/main" val="1254018836"/>
                  </a:ext>
                </a:extLst>
              </a:tr>
              <a:tr h="280670">
                <a:tc>
                  <a:txBody>
                    <a:bodyPr/>
                    <a:lstStyle/>
                    <a:p>
                      <a:pPr algn="l" fontAlgn="b"/>
                      <a:r>
                        <a:rPr lang="en-US" sz="1400" u="none" strike="noStrike">
                          <a:effectLst/>
                        </a:rPr>
                        <a:t>NuGet config</a:t>
                      </a:r>
                      <a:endParaRPr lang="en-US" sz="1400" b="0" i="0" u="none" strike="noStrike">
                        <a:solidFill>
                          <a:srgbClr val="000000"/>
                        </a:solidFill>
                        <a:effectLst/>
                        <a:latin typeface="Calibri" panose="020F0502020204030204" pitchFamily="34" charset="0"/>
                      </a:endParaRPr>
                    </a:p>
                  </a:txBody>
                  <a:tcPr anchor="b"/>
                </a:tc>
                <a:tc>
                  <a:txBody>
                    <a:bodyPr/>
                    <a:lstStyle/>
                    <a:p>
                      <a:pPr algn="l" fontAlgn="b"/>
                      <a:r>
                        <a:rPr lang="en-US" sz="1400" u="none" strike="noStrike">
                          <a:effectLst/>
                        </a:rPr>
                        <a:t>nugetconfig</a:t>
                      </a:r>
                      <a:endParaRPr lang="en-US" sz="1400" b="0" i="0" u="none" strike="noStrike">
                        <a:solidFill>
                          <a:srgbClr val="000000"/>
                        </a:solidFill>
                        <a:effectLst/>
                        <a:latin typeface="Calibri" panose="020F0502020204030204" pitchFamily="34" charset="0"/>
                      </a:endParaRPr>
                    </a:p>
                  </a:txBody>
                  <a:tcPr anchor="b"/>
                </a:tc>
                <a:tc>
                  <a:txBody>
                    <a:bodyPr/>
                    <a:lstStyle/>
                    <a:p>
                      <a:pPr algn="l" fontAlgn="b"/>
                      <a:endParaRPr lang="en-US" sz="1400" b="0" i="0" u="none" strike="noStrike">
                        <a:solidFill>
                          <a:srgbClr val="000000"/>
                        </a:solidFill>
                        <a:effectLst/>
                        <a:latin typeface="Calibri" panose="020F0502020204030204" pitchFamily="34" charset="0"/>
                      </a:endParaRPr>
                    </a:p>
                  </a:txBody>
                  <a:tcPr anchor="b"/>
                </a:tc>
                <a:extLst>
                  <a:ext uri="{0D108BD9-81ED-4DB2-BD59-A6C34878D82A}">
                    <a16:rowId xmlns:a16="http://schemas.microsoft.com/office/drawing/2014/main" val="2572609671"/>
                  </a:ext>
                </a:extLst>
              </a:tr>
              <a:tr h="280670">
                <a:tc>
                  <a:txBody>
                    <a:bodyPr/>
                    <a:lstStyle/>
                    <a:p>
                      <a:pPr algn="l" fontAlgn="b"/>
                      <a:r>
                        <a:rPr lang="en-US" sz="1400" u="none" strike="noStrike">
                          <a:effectLst/>
                        </a:rPr>
                        <a:t>Web config</a:t>
                      </a:r>
                      <a:endParaRPr lang="en-US" sz="1400" b="0" i="0" u="none" strike="noStrike">
                        <a:solidFill>
                          <a:srgbClr val="000000"/>
                        </a:solidFill>
                        <a:effectLst/>
                        <a:latin typeface="Calibri" panose="020F0502020204030204" pitchFamily="34" charset="0"/>
                      </a:endParaRPr>
                    </a:p>
                  </a:txBody>
                  <a:tcPr anchor="b"/>
                </a:tc>
                <a:tc>
                  <a:txBody>
                    <a:bodyPr/>
                    <a:lstStyle/>
                    <a:p>
                      <a:pPr algn="l" fontAlgn="b"/>
                      <a:r>
                        <a:rPr lang="en-US" sz="1400" u="none" strike="noStrike">
                          <a:effectLst/>
                        </a:rPr>
                        <a:t>webconfig</a:t>
                      </a:r>
                      <a:endParaRPr lang="en-US" sz="1400" b="0" i="0" u="none" strike="noStrike">
                        <a:solidFill>
                          <a:srgbClr val="000000"/>
                        </a:solidFill>
                        <a:effectLst/>
                        <a:latin typeface="Calibri" panose="020F0502020204030204" pitchFamily="34" charset="0"/>
                      </a:endParaRPr>
                    </a:p>
                  </a:txBody>
                  <a:tcPr anchor="b"/>
                </a:tc>
                <a:tc>
                  <a:txBody>
                    <a:bodyPr/>
                    <a:lstStyle/>
                    <a:p>
                      <a:pPr algn="l" fontAlgn="b"/>
                      <a:endParaRPr lang="en-US" sz="1400" b="0" i="0" u="none" strike="noStrike">
                        <a:solidFill>
                          <a:srgbClr val="000000"/>
                        </a:solidFill>
                        <a:effectLst/>
                        <a:latin typeface="Calibri" panose="020F0502020204030204" pitchFamily="34" charset="0"/>
                      </a:endParaRPr>
                    </a:p>
                  </a:txBody>
                  <a:tcPr anchor="b"/>
                </a:tc>
                <a:extLst>
                  <a:ext uri="{0D108BD9-81ED-4DB2-BD59-A6C34878D82A}">
                    <a16:rowId xmlns:a16="http://schemas.microsoft.com/office/drawing/2014/main" val="1304379801"/>
                  </a:ext>
                </a:extLst>
              </a:tr>
              <a:tr h="280670">
                <a:tc>
                  <a:txBody>
                    <a:bodyPr/>
                    <a:lstStyle/>
                    <a:p>
                      <a:pPr algn="l" fontAlgn="b"/>
                      <a:r>
                        <a:rPr lang="en-US" sz="1400" u="none" strike="noStrike">
                          <a:effectLst/>
                        </a:rPr>
                        <a:t>Solution file</a:t>
                      </a:r>
                      <a:endParaRPr lang="en-US" sz="1400" b="0" i="0" u="none" strike="noStrike">
                        <a:solidFill>
                          <a:srgbClr val="000000"/>
                        </a:solidFill>
                        <a:effectLst/>
                        <a:latin typeface="Calibri" panose="020F0502020204030204" pitchFamily="34" charset="0"/>
                      </a:endParaRPr>
                    </a:p>
                  </a:txBody>
                  <a:tcPr anchor="b"/>
                </a:tc>
                <a:tc>
                  <a:txBody>
                    <a:bodyPr/>
                    <a:lstStyle/>
                    <a:p>
                      <a:pPr algn="l" fontAlgn="b"/>
                      <a:r>
                        <a:rPr lang="en-US" sz="1400" u="none" strike="noStrike">
                          <a:effectLst/>
                        </a:rPr>
                        <a:t>sln</a:t>
                      </a:r>
                      <a:endParaRPr lang="en-US" sz="1400" b="0" i="0" u="none" strike="noStrike">
                        <a:solidFill>
                          <a:srgbClr val="000000"/>
                        </a:solidFill>
                        <a:effectLst/>
                        <a:latin typeface="Calibri" panose="020F0502020204030204" pitchFamily="34" charset="0"/>
                      </a:endParaRPr>
                    </a:p>
                  </a:txBody>
                  <a:tcPr anchor="b"/>
                </a:tc>
                <a:tc>
                  <a:txBody>
                    <a:bodyPr/>
                    <a:lstStyle/>
                    <a:p>
                      <a:pPr algn="l" fontAlgn="b"/>
                      <a:endParaRPr lang="en-US" sz="1400" b="0" i="0" u="none" strike="noStrike" dirty="0">
                        <a:solidFill>
                          <a:srgbClr val="000000"/>
                        </a:solidFill>
                        <a:effectLst/>
                        <a:latin typeface="Calibri" panose="020F0502020204030204" pitchFamily="34" charset="0"/>
                      </a:endParaRPr>
                    </a:p>
                  </a:txBody>
                  <a:tcPr anchor="b"/>
                </a:tc>
                <a:extLst>
                  <a:ext uri="{0D108BD9-81ED-4DB2-BD59-A6C34878D82A}">
                    <a16:rowId xmlns:a16="http://schemas.microsoft.com/office/drawing/2014/main" val="3759086437"/>
                  </a:ext>
                </a:extLst>
              </a:tr>
            </a:tbl>
          </a:graphicData>
        </a:graphic>
      </p:graphicFrame>
    </p:spTree>
    <p:extLst>
      <p:ext uri="{BB962C8B-B14F-4D97-AF65-F5344CB8AC3E}">
        <p14:creationId xmlns:p14="http://schemas.microsoft.com/office/powerpoint/2010/main" val="42507115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4156B-9404-46EC-B03B-B6A040875DBF}"/>
              </a:ext>
            </a:extLst>
          </p:cNvPr>
          <p:cNvSpPr>
            <a:spLocks noGrp="1"/>
          </p:cNvSpPr>
          <p:nvPr>
            <p:ph type="title"/>
          </p:nvPr>
        </p:nvSpPr>
        <p:spPr/>
        <p:txBody>
          <a:bodyPr/>
          <a:lstStyle/>
          <a:p>
            <a:r>
              <a:rPr lang="en-US" dirty="0"/>
              <a:t>.NET Core CLI Extensibility </a:t>
            </a:r>
          </a:p>
        </p:txBody>
      </p:sp>
      <p:sp>
        <p:nvSpPr>
          <p:cNvPr id="3" name="Slide Number Placeholder 2">
            <a:extLst>
              <a:ext uri="{FF2B5EF4-FFF2-40B4-BE49-F238E27FC236}">
                <a16:creationId xmlns:a16="http://schemas.microsoft.com/office/drawing/2014/main" id="{D74E0281-B105-4EC0-A683-3B23D1BCB632}"/>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kern="0" smtClean="0">
                <a:solidFill>
                  <a:sysClr val="windowText" lastClr="000000"/>
                </a:solidFill>
              </a:rPr>
              <a:pPr defTabSz="914400" eaLnBrk="1" fontAlgn="auto" hangingPunct="1">
                <a:spcBef>
                  <a:spcPts val="0"/>
                </a:spcBef>
                <a:spcAft>
                  <a:spcPts val="0"/>
                </a:spcAft>
              </a:pPr>
              <a:t>34</a:t>
            </a:fld>
            <a:endParaRPr lang="en-US" sz="1800" kern="0" dirty="0">
              <a:solidFill>
                <a:sysClr val="windowText" lastClr="000000"/>
              </a:solidFill>
            </a:endParaRPr>
          </a:p>
        </p:txBody>
      </p:sp>
      <p:sp>
        <p:nvSpPr>
          <p:cNvPr id="4" name="Text Placeholder 3">
            <a:extLst>
              <a:ext uri="{FF2B5EF4-FFF2-40B4-BE49-F238E27FC236}">
                <a16:creationId xmlns:a16="http://schemas.microsoft.com/office/drawing/2014/main" id="{65F36CFA-81B5-4623-B525-CE894AA8CE80}"/>
              </a:ext>
            </a:extLst>
          </p:cNvPr>
          <p:cNvSpPr>
            <a:spLocks noGrp="1"/>
          </p:cNvSpPr>
          <p:nvPr>
            <p:ph type="body" sz="quarter" idx="13"/>
          </p:nvPr>
        </p:nvSpPr>
        <p:spPr/>
        <p:txBody>
          <a:bodyPr/>
          <a:lstStyle/>
          <a:p>
            <a:r>
              <a:rPr lang="en-US" dirty="0"/>
              <a:t>.NET Core is built for extensibility, you extend the CLI with your own custom commands and tooling</a:t>
            </a:r>
          </a:p>
          <a:p>
            <a:r>
              <a:rPr lang="en-US" dirty="0"/>
              <a:t>The CLI tools can be extended in three main ways:</a:t>
            </a:r>
          </a:p>
          <a:p>
            <a:pPr marL="800077" lvl="1" indent="-342900">
              <a:buFont typeface="+mj-lt"/>
              <a:buAutoNum type="arabicPeriod"/>
            </a:pPr>
            <a:r>
              <a:rPr lang="en-US" dirty="0"/>
              <a:t>Via NuGet packages on a per-project basis</a:t>
            </a:r>
            <a:br>
              <a:rPr lang="en-US" dirty="0"/>
            </a:br>
            <a:r>
              <a:rPr lang="en-US" dirty="0"/>
              <a:t>Per-project tools are contained within the project's context, but they allow easy installation through restoration.</a:t>
            </a:r>
          </a:p>
          <a:p>
            <a:pPr marL="800077" lvl="1" indent="-342900">
              <a:buFont typeface="+mj-lt"/>
              <a:buAutoNum type="arabicPeriod"/>
            </a:pPr>
            <a:r>
              <a:rPr lang="en-US" dirty="0"/>
              <a:t>Via NuGet packages with custom targets</a:t>
            </a:r>
            <a:br>
              <a:rPr lang="en-US" dirty="0"/>
            </a:br>
            <a:r>
              <a:rPr lang="en-US" dirty="0"/>
              <a:t>Custom targets allow you to easily extend the build process with custom tasks.</a:t>
            </a:r>
          </a:p>
          <a:p>
            <a:pPr marL="800077" lvl="1" indent="-342900">
              <a:buFont typeface="+mj-lt"/>
              <a:buAutoNum type="arabicPeriod"/>
            </a:pPr>
            <a:r>
              <a:rPr lang="en-US" dirty="0"/>
              <a:t>Via the system's PATH</a:t>
            </a:r>
            <a:br>
              <a:rPr lang="en-US" dirty="0"/>
            </a:br>
            <a:r>
              <a:rPr lang="en-US" dirty="0"/>
              <a:t>PATH-based tools are good for general, cross-project tools that are usable on a single machine.</a:t>
            </a:r>
          </a:p>
          <a:p>
            <a:pPr marL="800077" lvl="1" indent="-342900">
              <a:buFont typeface="+mj-lt"/>
              <a:buAutoNum type="arabicPeriod"/>
            </a:pPr>
            <a:endParaRPr lang="en-US" dirty="0"/>
          </a:p>
          <a:p>
            <a:pPr marL="0" indent="0">
              <a:buNone/>
            </a:pPr>
            <a:r>
              <a:rPr lang="en-US" dirty="0"/>
              <a:t>Example of extensibility is the EF Core commands</a:t>
            </a:r>
          </a:p>
          <a:p>
            <a:pPr marL="800077" lvl="1" indent="-342900">
              <a:buFont typeface="+mj-lt"/>
              <a:buAutoNum type="arabicPeriod"/>
            </a:pPr>
            <a:endParaRPr lang="en-US" dirty="0"/>
          </a:p>
        </p:txBody>
      </p:sp>
    </p:spTree>
    <p:extLst>
      <p:ext uri="{BB962C8B-B14F-4D97-AF65-F5344CB8AC3E}">
        <p14:creationId xmlns:p14="http://schemas.microsoft.com/office/powerpoint/2010/main" val="23410979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5"/>
          <p:cNvSpPr>
            <a:spLocks noGrp="1"/>
          </p:cNvSpPr>
          <p:nvPr>
            <p:ph type="title"/>
          </p:nvPr>
        </p:nvSpPr>
        <p:spPr/>
        <p:txBody>
          <a:bodyPr/>
          <a:lstStyle/>
          <a:p>
            <a:r>
              <a:rPr lang="en-US" altLang="en-US" dirty="0"/>
              <a:t>Module 1: Overview</a:t>
            </a:r>
          </a:p>
        </p:txBody>
      </p:sp>
      <p:sp>
        <p:nvSpPr>
          <p:cNvPr id="33795" name="Text Placeholder 6"/>
          <p:cNvSpPr>
            <a:spLocks noGrp="1"/>
          </p:cNvSpPr>
          <p:nvPr>
            <p:ph type="body" sz="quarter" idx="12"/>
          </p:nvPr>
        </p:nvSpPr>
        <p:spPr/>
        <p:txBody>
          <a:bodyPr/>
          <a:lstStyle/>
          <a:p>
            <a:r>
              <a:rPr lang="en-US" altLang="en-US" dirty="0"/>
              <a:t>Section 2: .NET Core</a:t>
            </a:r>
          </a:p>
        </p:txBody>
      </p:sp>
      <p:sp>
        <p:nvSpPr>
          <p:cNvPr id="9" name="Text Placeholder 8"/>
          <p:cNvSpPr>
            <a:spLocks noGrp="1"/>
          </p:cNvSpPr>
          <p:nvPr>
            <p:ph type="body" sz="quarter" idx="14"/>
          </p:nvPr>
        </p:nvSpPr>
        <p:spPr/>
        <p:txBody>
          <a:bodyPr/>
          <a:lstStyle/>
          <a:p>
            <a:r>
              <a:rPr lang="en-US" dirty="0"/>
              <a:t>Lesson: Global Tools</a:t>
            </a:r>
          </a:p>
        </p:txBody>
      </p:sp>
    </p:spTree>
    <p:extLst>
      <p:ext uri="{BB962C8B-B14F-4D97-AF65-F5344CB8AC3E}">
        <p14:creationId xmlns:p14="http://schemas.microsoft.com/office/powerpoint/2010/main" val="40425759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CFAD1-8985-4E4E-8C8C-EA970B721317}"/>
              </a:ext>
            </a:extLst>
          </p:cNvPr>
          <p:cNvSpPr>
            <a:spLocks noGrp="1"/>
          </p:cNvSpPr>
          <p:nvPr>
            <p:ph type="title"/>
          </p:nvPr>
        </p:nvSpPr>
        <p:spPr/>
        <p:txBody>
          <a:bodyPr/>
          <a:lstStyle/>
          <a:p>
            <a:r>
              <a:rPr lang="en-US" dirty="0"/>
              <a:t>.NET Core Global Tools</a:t>
            </a:r>
          </a:p>
        </p:txBody>
      </p:sp>
      <p:sp>
        <p:nvSpPr>
          <p:cNvPr id="3" name="Slide Number Placeholder 2">
            <a:extLst>
              <a:ext uri="{FF2B5EF4-FFF2-40B4-BE49-F238E27FC236}">
                <a16:creationId xmlns:a16="http://schemas.microsoft.com/office/drawing/2014/main" id="{FCA996B0-1A2D-4955-84D8-356A5C439815}"/>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kern="0" smtClean="0">
                <a:solidFill>
                  <a:sysClr val="windowText" lastClr="000000"/>
                </a:solidFill>
              </a:rPr>
              <a:pPr defTabSz="914400" eaLnBrk="1" fontAlgn="auto" hangingPunct="1">
                <a:spcBef>
                  <a:spcPts val="0"/>
                </a:spcBef>
                <a:spcAft>
                  <a:spcPts val="0"/>
                </a:spcAft>
              </a:pPr>
              <a:t>36</a:t>
            </a:fld>
            <a:endParaRPr lang="en-US" sz="1800" kern="0" dirty="0">
              <a:solidFill>
                <a:sysClr val="windowText" lastClr="000000"/>
              </a:solidFill>
            </a:endParaRPr>
          </a:p>
        </p:txBody>
      </p:sp>
      <p:sp>
        <p:nvSpPr>
          <p:cNvPr id="4" name="Text Placeholder 3">
            <a:extLst>
              <a:ext uri="{FF2B5EF4-FFF2-40B4-BE49-F238E27FC236}">
                <a16:creationId xmlns:a16="http://schemas.microsoft.com/office/drawing/2014/main" id="{372D2EED-837C-4BA4-9400-69324C6EEF94}"/>
              </a:ext>
            </a:extLst>
          </p:cNvPr>
          <p:cNvSpPr>
            <a:spLocks noGrp="1"/>
          </p:cNvSpPr>
          <p:nvPr>
            <p:ph type="body" sz="quarter" idx="13"/>
          </p:nvPr>
        </p:nvSpPr>
        <p:spPr/>
        <p:txBody>
          <a:bodyPr>
            <a:normAutofit/>
          </a:bodyPr>
          <a:lstStyle/>
          <a:p>
            <a:r>
              <a:rPr lang="en-US" dirty="0"/>
              <a:t>.NET Core Global Tool is a special NuGet package that contains a console application. </a:t>
            </a:r>
          </a:p>
          <a:p>
            <a:r>
              <a:rPr lang="en-US" dirty="0"/>
              <a:t>A Global Tool can be installed on your machine on a default location that is included in the PATH environment variable or on a custom location.</a:t>
            </a:r>
          </a:p>
          <a:p>
            <a:pPr marL="0" indent="0">
              <a:buNone/>
            </a:pPr>
            <a:r>
              <a:rPr lang="en-US" dirty="0"/>
              <a:t>To install a global tool use the following format: </a:t>
            </a:r>
            <a:br>
              <a:rPr lang="en-US" dirty="0"/>
            </a:br>
            <a:r>
              <a:rPr lang="en-US" dirty="0">
                <a:latin typeface="Cascadia Code" panose="00000509000000000000" pitchFamily="49" charset="0"/>
              </a:rPr>
              <a:t>dotnet tool install -g &lt;package-name&gt; --version &lt;version-number&gt;</a:t>
            </a:r>
          </a:p>
          <a:p>
            <a:endParaRPr lang="en-US" dirty="0"/>
          </a:p>
          <a:p>
            <a:endParaRPr lang="en-US" dirty="0"/>
          </a:p>
          <a:p>
            <a:endParaRPr lang="en-US" dirty="0"/>
          </a:p>
          <a:p>
            <a:endParaRPr lang="en-US" dirty="0"/>
          </a:p>
          <a:p>
            <a:pPr marL="0" indent="0">
              <a:buNone/>
            </a:pPr>
            <a:endParaRPr lang="en-US" dirty="0"/>
          </a:p>
          <a:p>
            <a:pPr marL="0" indent="0">
              <a:buNone/>
            </a:pPr>
            <a:endParaRPr lang="en-US" dirty="0"/>
          </a:p>
          <a:p>
            <a:pPr marL="0" indent="0">
              <a:buNone/>
            </a:pPr>
            <a:r>
              <a:rPr lang="en-US" dirty="0"/>
              <a:t>You can run the tool by typing its name like: </a:t>
            </a:r>
            <a:r>
              <a:rPr lang="en-US" dirty="0">
                <a:latin typeface="Cascadia Code" panose="00000509000000000000" pitchFamily="49" charset="0"/>
              </a:rPr>
              <a:t>D:\&gt; </a:t>
            </a:r>
            <a:r>
              <a:rPr lang="en-US" dirty="0" err="1">
                <a:latin typeface="Cascadia Code" panose="00000509000000000000" pitchFamily="49" charset="0"/>
              </a:rPr>
              <a:t>dotnetsay</a:t>
            </a:r>
            <a:endParaRPr lang="en-US" dirty="0">
              <a:latin typeface="Cascadia Code" panose="00000509000000000000" pitchFamily="49" charset="0"/>
            </a:endParaRPr>
          </a:p>
          <a:p>
            <a:endParaRPr lang="en-US" dirty="0"/>
          </a:p>
        </p:txBody>
      </p:sp>
      <p:pic>
        <p:nvPicPr>
          <p:cNvPr id="5" name="Picture 4">
            <a:extLst>
              <a:ext uri="{FF2B5EF4-FFF2-40B4-BE49-F238E27FC236}">
                <a16:creationId xmlns:a16="http://schemas.microsoft.com/office/drawing/2014/main" id="{6A13940A-4B44-460E-B4FE-4AF0A747B920}"/>
              </a:ext>
            </a:extLst>
          </p:cNvPr>
          <p:cNvPicPr>
            <a:picLocks noChangeAspect="1"/>
          </p:cNvPicPr>
          <p:nvPr/>
        </p:nvPicPr>
        <p:blipFill>
          <a:blip r:embed="rId2"/>
          <a:stretch>
            <a:fillRect/>
          </a:stretch>
        </p:blipFill>
        <p:spPr>
          <a:xfrm>
            <a:off x="1981200" y="3352800"/>
            <a:ext cx="8229600" cy="1853442"/>
          </a:xfrm>
          <a:prstGeom prst="rect">
            <a:avLst/>
          </a:prstGeom>
        </p:spPr>
      </p:pic>
    </p:spTree>
    <p:extLst>
      <p:ext uri="{BB962C8B-B14F-4D97-AF65-F5344CB8AC3E}">
        <p14:creationId xmlns:p14="http://schemas.microsoft.com/office/powerpoint/2010/main" val="42612621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F33C2-F64B-4765-935B-79EFDE6C01CA}"/>
              </a:ext>
            </a:extLst>
          </p:cNvPr>
          <p:cNvSpPr>
            <a:spLocks noGrp="1"/>
          </p:cNvSpPr>
          <p:nvPr>
            <p:ph type="title"/>
          </p:nvPr>
        </p:nvSpPr>
        <p:spPr/>
        <p:txBody>
          <a:bodyPr/>
          <a:lstStyle/>
          <a:p>
            <a:r>
              <a:rPr lang="en-US"/>
              <a:t>.NET Global Tools Examples</a:t>
            </a:r>
            <a:endParaRPr lang="en-US" dirty="0"/>
          </a:p>
        </p:txBody>
      </p:sp>
      <p:sp>
        <p:nvSpPr>
          <p:cNvPr id="3" name="Slide Number Placeholder 2">
            <a:extLst>
              <a:ext uri="{FF2B5EF4-FFF2-40B4-BE49-F238E27FC236}">
                <a16:creationId xmlns:a16="http://schemas.microsoft.com/office/drawing/2014/main" id="{B1B5072F-FF26-4042-8B63-9B4BD93212B5}"/>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kern="0" smtClean="0">
                <a:solidFill>
                  <a:sysClr val="windowText" lastClr="000000"/>
                </a:solidFill>
              </a:rPr>
              <a:pPr defTabSz="914400" eaLnBrk="1" fontAlgn="auto" hangingPunct="1">
                <a:spcBef>
                  <a:spcPts val="0"/>
                </a:spcBef>
                <a:spcAft>
                  <a:spcPts val="0"/>
                </a:spcAft>
              </a:pPr>
              <a:t>37</a:t>
            </a:fld>
            <a:endParaRPr lang="en-US" sz="1800" kern="0" dirty="0">
              <a:solidFill>
                <a:sysClr val="windowText" lastClr="000000"/>
              </a:solidFill>
            </a:endParaRPr>
          </a:p>
        </p:txBody>
      </p:sp>
      <p:sp>
        <p:nvSpPr>
          <p:cNvPr id="4" name="Text Placeholder 3">
            <a:extLst>
              <a:ext uri="{FF2B5EF4-FFF2-40B4-BE49-F238E27FC236}">
                <a16:creationId xmlns:a16="http://schemas.microsoft.com/office/drawing/2014/main" id="{24B14C3F-863A-4493-A888-09B3F535716D}"/>
              </a:ext>
            </a:extLst>
          </p:cNvPr>
          <p:cNvSpPr>
            <a:spLocks noGrp="1"/>
          </p:cNvSpPr>
          <p:nvPr>
            <p:ph type="body" sz="quarter" idx="13"/>
          </p:nvPr>
        </p:nvSpPr>
        <p:spPr/>
        <p:txBody>
          <a:bodyPr>
            <a:normAutofit/>
          </a:bodyPr>
          <a:lstStyle/>
          <a:p>
            <a:r>
              <a:rPr lang="en-US" dirty="0"/>
              <a:t>Code generation tool for creating controllers, views, and models in ASP.NET Core projects.</a:t>
            </a:r>
          </a:p>
          <a:p>
            <a:pPr lvl="1"/>
            <a:r>
              <a:rPr lang="en-US" dirty="0">
                <a:latin typeface="Cascadia Code" panose="00000509000000000000" pitchFamily="49" charset="0"/>
              </a:rPr>
              <a:t>dotnet tool install -g </a:t>
            </a:r>
            <a:r>
              <a:rPr lang="en-US" dirty="0">
                <a:latin typeface="Cascadia Code" panose="00000509000000000000" pitchFamily="49" charset="0"/>
                <a:hlinkClick r:id="rId2"/>
              </a:rPr>
              <a:t>dotnet-</a:t>
            </a:r>
            <a:r>
              <a:rPr lang="en-US" dirty="0" err="1">
                <a:latin typeface="Cascadia Code" panose="00000509000000000000" pitchFamily="49" charset="0"/>
                <a:hlinkClick r:id="rId2"/>
              </a:rPr>
              <a:t>aspnet</a:t>
            </a:r>
            <a:r>
              <a:rPr lang="en-US" dirty="0">
                <a:latin typeface="Cascadia Code" panose="00000509000000000000" pitchFamily="49" charset="0"/>
                <a:hlinkClick r:id="rId2"/>
              </a:rPr>
              <a:t>-</a:t>
            </a:r>
            <a:r>
              <a:rPr lang="en-US" dirty="0" err="1">
                <a:latin typeface="Cascadia Code" panose="00000509000000000000" pitchFamily="49" charset="0"/>
                <a:hlinkClick r:id="rId2"/>
              </a:rPr>
              <a:t>codegenerator</a:t>
            </a:r>
            <a:endParaRPr lang="en-US" dirty="0">
              <a:latin typeface="Cascadia Code" panose="00000509000000000000" pitchFamily="49" charset="0"/>
            </a:endParaRPr>
          </a:p>
          <a:p>
            <a:pPr lvl="1"/>
            <a:endParaRPr lang="en-US" dirty="0"/>
          </a:p>
          <a:p>
            <a:r>
              <a:rPr lang="en-US" dirty="0"/>
              <a:t>A tool to run cross platform Cake build scripts.</a:t>
            </a:r>
          </a:p>
          <a:p>
            <a:pPr lvl="1"/>
            <a:r>
              <a:rPr lang="en-US" dirty="0">
                <a:latin typeface="Cascadia Code" panose="00000509000000000000" pitchFamily="49" charset="0"/>
              </a:rPr>
              <a:t>dotnet tool install -g </a:t>
            </a:r>
            <a:r>
              <a:rPr lang="en-US" dirty="0" err="1">
                <a:latin typeface="Cascadia Code" panose="00000509000000000000" pitchFamily="49" charset="0"/>
                <a:hlinkClick r:id="rId3"/>
              </a:rPr>
              <a:t>Cake.Tool</a:t>
            </a:r>
            <a:endParaRPr lang="en-US" dirty="0">
              <a:latin typeface="Cascadia Code" panose="00000509000000000000" pitchFamily="49" charset="0"/>
            </a:endParaRPr>
          </a:p>
          <a:p>
            <a:endParaRPr lang="en-US" dirty="0"/>
          </a:p>
          <a:p>
            <a:r>
              <a:rPr lang="en-US" dirty="0"/>
              <a:t>dotnet-format is a code formatter for dotnet that applies style preferences to a project or solution. </a:t>
            </a:r>
          </a:p>
          <a:p>
            <a:pPr lvl="1"/>
            <a:r>
              <a:rPr lang="en-US" dirty="0">
                <a:latin typeface="Cascadia Code" panose="00000509000000000000" pitchFamily="49" charset="0"/>
              </a:rPr>
              <a:t>dotnet tool install -g </a:t>
            </a:r>
            <a:r>
              <a:rPr lang="en-US" dirty="0">
                <a:latin typeface="Cascadia Code" panose="00000509000000000000" pitchFamily="49" charset="0"/>
                <a:hlinkClick r:id="rId4"/>
              </a:rPr>
              <a:t>dotnet-format</a:t>
            </a:r>
            <a:endParaRPr lang="en-US" dirty="0">
              <a:latin typeface="Cascadia Code" panose="00000509000000000000" pitchFamily="49" charset="0"/>
            </a:endParaRPr>
          </a:p>
          <a:p>
            <a:endParaRPr lang="en-US" dirty="0"/>
          </a:p>
          <a:p>
            <a:r>
              <a:rPr lang="en-US" dirty="0"/>
              <a:t>You find more at </a:t>
            </a:r>
            <a:r>
              <a:rPr lang="en-US" dirty="0">
                <a:hlinkClick r:id="rId5"/>
              </a:rPr>
              <a:t>https://github.com/natemcmaster/dotnet-tools</a:t>
            </a:r>
            <a:r>
              <a:rPr lang="en-US" dirty="0"/>
              <a:t> </a:t>
            </a:r>
            <a:br>
              <a:rPr lang="en-US" dirty="0"/>
            </a:br>
            <a:endParaRPr lang="en-US" dirty="0"/>
          </a:p>
        </p:txBody>
      </p:sp>
    </p:spTree>
    <p:extLst>
      <p:ext uri="{BB962C8B-B14F-4D97-AF65-F5344CB8AC3E}">
        <p14:creationId xmlns:p14="http://schemas.microsoft.com/office/powerpoint/2010/main" val="8346873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300AE-FFF8-4C09-AA21-A28074A15F70}"/>
              </a:ext>
            </a:extLst>
          </p:cNvPr>
          <p:cNvSpPr>
            <a:spLocks noGrp="1"/>
          </p:cNvSpPr>
          <p:nvPr>
            <p:ph type="title"/>
          </p:nvPr>
        </p:nvSpPr>
        <p:spPr/>
        <p:txBody>
          <a:bodyPr/>
          <a:lstStyle/>
          <a:p>
            <a:r>
              <a:rPr lang="en-US" dirty="0"/>
              <a:t>Visual Studio Code</a:t>
            </a:r>
          </a:p>
        </p:txBody>
      </p:sp>
      <p:sp>
        <p:nvSpPr>
          <p:cNvPr id="3" name="Slide Number Placeholder 2">
            <a:extLst>
              <a:ext uri="{FF2B5EF4-FFF2-40B4-BE49-F238E27FC236}">
                <a16:creationId xmlns:a16="http://schemas.microsoft.com/office/drawing/2014/main" id="{DEB33B00-7494-47FE-8664-D35E27C55492}"/>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kern="0" smtClean="0">
                <a:solidFill>
                  <a:sysClr val="windowText" lastClr="000000"/>
                </a:solidFill>
              </a:rPr>
              <a:pPr defTabSz="914400" eaLnBrk="1" fontAlgn="auto" hangingPunct="1">
                <a:spcBef>
                  <a:spcPts val="0"/>
                </a:spcBef>
                <a:spcAft>
                  <a:spcPts val="0"/>
                </a:spcAft>
              </a:pPr>
              <a:t>38</a:t>
            </a:fld>
            <a:endParaRPr lang="en-US" sz="1800" kern="0" dirty="0">
              <a:solidFill>
                <a:sysClr val="windowText" lastClr="000000"/>
              </a:solidFill>
            </a:endParaRPr>
          </a:p>
        </p:txBody>
      </p:sp>
      <p:sp>
        <p:nvSpPr>
          <p:cNvPr id="4" name="Text Placeholder 3">
            <a:extLst>
              <a:ext uri="{FF2B5EF4-FFF2-40B4-BE49-F238E27FC236}">
                <a16:creationId xmlns:a16="http://schemas.microsoft.com/office/drawing/2014/main" id="{170E5AF1-E668-4050-A2D0-2B1A73DA0FE6}"/>
              </a:ext>
            </a:extLst>
          </p:cNvPr>
          <p:cNvSpPr>
            <a:spLocks noGrp="1"/>
          </p:cNvSpPr>
          <p:nvPr>
            <p:ph type="body" sz="quarter" idx="13"/>
          </p:nvPr>
        </p:nvSpPr>
        <p:spPr>
          <a:xfrm>
            <a:off x="402336" y="1143000"/>
            <a:ext cx="4245864" cy="4956048"/>
          </a:xfrm>
        </p:spPr>
        <p:txBody>
          <a:bodyPr>
            <a:normAutofit/>
          </a:bodyPr>
          <a:lstStyle/>
          <a:p>
            <a:r>
              <a:rPr lang="en-US" dirty="0"/>
              <a:t>Visual Studio Code is a lightweight but powerful source code editor which runs on your desktop.</a:t>
            </a:r>
          </a:p>
          <a:p>
            <a:r>
              <a:rPr lang="en-US" dirty="0"/>
              <a:t>It combines the simplicity of a source code editor with powerful developer tooling, like IntelliSense code completion and debugging.</a:t>
            </a:r>
          </a:p>
          <a:p>
            <a:r>
              <a:rPr lang="en-US" dirty="0"/>
              <a:t>It supports macOS, Linux, and Windows - so you can hit the ground running, no matter the platform.</a:t>
            </a:r>
          </a:p>
          <a:p>
            <a:endParaRPr lang="en-US" dirty="0"/>
          </a:p>
        </p:txBody>
      </p:sp>
      <p:pic>
        <p:nvPicPr>
          <p:cNvPr id="5122" name="Picture 2" descr="https://code.visualstudio.com/assets/home/home-screenshot-win-lg.png">
            <a:extLst>
              <a:ext uri="{FF2B5EF4-FFF2-40B4-BE49-F238E27FC236}">
                <a16:creationId xmlns:a16="http://schemas.microsoft.com/office/drawing/2014/main" id="{6140CDDD-4230-4DF8-AD46-3EEED388AD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3133" y="1143000"/>
            <a:ext cx="7124700" cy="395287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938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FF9B1-4D1E-4816-84C6-D1C7142548B0}"/>
              </a:ext>
            </a:extLst>
          </p:cNvPr>
          <p:cNvSpPr>
            <a:spLocks noGrp="1"/>
          </p:cNvSpPr>
          <p:nvPr>
            <p:ph type="title"/>
          </p:nvPr>
        </p:nvSpPr>
        <p:spPr/>
        <p:txBody>
          <a:bodyPr/>
          <a:lstStyle/>
          <a:p>
            <a:r>
              <a:rPr lang="en-US" dirty="0"/>
              <a:t>Visual Studio Code</a:t>
            </a:r>
          </a:p>
        </p:txBody>
      </p:sp>
      <p:sp>
        <p:nvSpPr>
          <p:cNvPr id="3" name="Slide Number Placeholder 2">
            <a:extLst>
              <a:ext uri="{FF2B5EF4-FFF2-40B4-BE49-F238E27FC236}">
                <a16:creationId xmlns:a16="http://schemas.microsoft.com/office/drawing/2014/main" id="{A07C9A55-0421-4A67-8827-66D1215B79D6}"/>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kern="0" smtClean="0">
                <a:solidFill>
                  <a:sysClr val="windowText" lastClr="000000"/>
                </a:solidFill>
              </a:rPr>
              <a:pPr defTabSz="914400" eaLnBrk="1" fontAlgn="auto" hangingPunct="1">
                <a:spcBef>
                  <a:spcPts val="0"/>
                </a:spcBef>
                <a:spcAft>
                  <a:spcPts val="0"/>
                </a:spcAft>
              </a:pPr>
              <a:t>39</a:t>
            </a:fld>
            <a:endParaRPr lang="en-US" sz="1800" kern="0" dirty="0">
              <a:solidFill>
                <a:sysClr val="windowText" lastClr="000000"/>
              </a:solidFill>
            </a:endParaRPr>
          </a:p>
        </p:txBody>
      </p:sp>
      <p:sp>
        <p:nvSpPr>
          <p:cNvPr id="4" name="Text Placeholder 3">
            <a:extLst>
              <a:ext uri="{FF2B5EF4-FFF2-40B4-BE49-F238E27FC236}">
                <a16:creationId xmlns:a16="http://schemas.microsoft.com/office/drawing/2014/main" id="{88F17960-3B8B-4986-B222-E1BB5410535A}"/>
              </a:ext>
            </a:extLst>
          </p:cNvPr>
          <p:cNvSpPr>
            <a:spLocks noGrp="1"/>
          </p:cNvSpPr>
          <p:nvPr>
            <p:ph type="body" sz="quarter" idx="13"/>
          </p:nvPr>
        </p:nvSpPr>
        <p:spPr/>
        <p:txBody>
          <a:bodyPr/>
          <a:lstStyle/>
          <a:p>
            <a:r>
              <a:rPr lang="en-US" dirty="0"/>
              <a:t>VS Code includes enriched built-in support for Node.js development with JavaScript and TypeScript, powered by the same underlying technologies that drive Visual Studio. VS Code also includes great tooling for web technologies such as JSX/React, HTML, CSS, SCSS, Less, and JSON.</a:t>
            </a:r>
          </a:p>
          <a:p>
            <a:endParaRPr lang="en-US" dirty="0"/>
          </a:p>
          <a:p>
            <a:r>
              <a:rPr lang="en-US" dirty="0"/>
              <a:t>Where to get it?</a:t>
            </a:r>
          </a:p>
          <a:p>
            <a:pPr lvl="1"/>
            <a:r>
              <a:rPr lang="en-US" dirty="0"/>
              <a:t>You can download for FREE for any platform from </a:t>
            </a:r>
            <a:r>
              <a:rPr lang="en-US" dirty="0">
                <a:hlinkClick r:id="rId2"/>
              </a:rPr>
              <a:t>https://code.visualstudio.com/</a:t>
            </a:r>
            <a:r>
              <a:rPr lang="en-US" dirty="0"/>
              <a:t> </a:t>
            </a:r>
          </a:p>
        </p:txBody>
      </p:sp>
    </p:spTree>
    <p:extLst>
      <p:ext uri="{BB962C8B-B14F-4D97-AF65-F5344CB8AC3E}">
        <p14:creationId xmlns:p14="http://schemas.microsoft.com/office/powerpoint/2010/main" val="1197350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5"/>
          <p:cNvSpPr>
            <a:spLocks noGrp="1"/>
          </p:cNvSpPr>
          <p:nvPr>
            <p:ph type="title"/>
          </p:nvPr>
        </p:nvSpPr>
        <p:spPr/>
        <p:txBody>
          <a:bodyPr/>
          <a:lstStyle/>
          <a:p>
            <a:r>
              <a:rPr lang="en-US" altLang="en-US" dirty="0"/>
              <a:t>Module 1: Overview</a:t>
            </a:r>
          </a:p>
        </p:txBody>
      </p:sp>
      <p:sp>
        <p:nvSpPr>
          <p:cNvPr id="33795" name="Text Placeholder 6"/>
          <p:cNvSpPr>
            <a:spLocks noGrp="1"/>
          </p:cNvSpPr>
          <p:nvPr>
            <p:ph type="body" sz="quarter" idx="12"/>
          </p:nvPr>
        </p:nvSpPr>
        <p:spPr/>
        <p:txBody>
          <a:bodyPr/>
          <a:lstStyle/>
          <a:p>
            <a:r>
              <a:rPr lang="en-US" altLang="en-US" dirty="0"/>
              <a:t>Section 1: .NET Platform</a:t>
            </a:r>
          </a:p>
        </p:txBody>
      </p:sp>
      <p:sp>
        <p:nvSpPr>
          <p:cNvPr id="9" name="Text Placeholder 8"/>
          <p:cNvSpPr>
            <a:spLocks noGrp="1"/>
          </p:cNvSpPr>
          <p:nvPr>
            <p:ph type="body" sz="quarter" idx="14"/>
          </p:nvPr>
        </p:nvSpPr>
        <p:spPr/>
        <p:txBody>
          <a:bodyPr/>
          <a:lstStyle/>
          <a:p>
            <a:r>
              <a:rPr lang="en-US" dirty="0"/>
              <a:t>Lesson: Overview</a:t>
            </a:r>
          </a:p>
        </p:txBody>
      </p:sp>
    </p:spTree>
    <p:extLst>
      <p:ext uri="{BB962C8B-B14F-4D97-AF65-F5344CB8AC3E}">
        <p14:creationId xmlns:p14="http://schemas.microsoft.com/office/powerpoint/2010/main" val="5254553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Demo: .NET Core CLI </a:t>
            </a:r>
            <a:br>
              <a:rPr lang="en-US" dirty="0"/>
            </a:br>
            <a:r>
              <a:rPr lang="en-US" dirty="0"/>
              <a:t>&amp; Visual Studio Code</a:t>
            </a:r>
          </a:p>
        </p:txBody>
      </p:sp>
    </p:spTree>
    <p:extLst>
      <p:ext uri="{BB962C8B-B14F-4D97-AF65-F5344CB8AC3E}">
        <p14:creationId xmlns:p14="http://schemas.microsoft.com/office/powerpoint/2010/main" val="30311771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5"/>
          <p:cNvSpPr>
            <a:spLocks noGrp="1"/>
          </p:cNvSpPr>
          <p:nvPr>
            <p:ph type="title"/>
          </p:nvPr>
        </p:nvSpPr>
        <p:spPr/>
        <p:txBody>
          <a:bodyPr/>
          <a:lstStyle/>
          <a:p>
            <a:r>
              <a:rPr lang="en-US" altLang="en-US" dirty="0"/>
              <a:t>Module 1: Overview</a:t>
            </a:r>
          </a:p>
        </p:txBody>
      </p:sp>
      <p:sp>
        <p:nvSpPr>
          <p:cNvPr id="33795" name="Text Placeholder 6"/>
          <p:cNvSpPr>
            <a:spLocks noGrp="1"/>
          </p:cNvSpPr>
          <p:nvPr>
            <p:ph type="body" sz="quarter" idx="12"/>
          </p:nvPr>
        </p:nvSpPr>
        <p:spPr/>
        <p:txBody>
          <a:bodyPr/>
          <a:lstStyle/>
          <a:p>
            <a:r>
              <a:rPr lang="en-US" altLang="en-US" dirty="0"/>
              <a:t>Section 2: .NET Core</a:t>
            </a:r>
          </a:p>
        </p:txBody>
      </p:sp>
      <p:sp>
        <p:nvSpPr>
          <p:cNvPr id="9" name="Text Placeholder 8"/>
          <p:cNvSpPr>
            <a:spLocks noGrp="1"/>
          </p:cNvSpPr>
          <p:nvPr>
            <p:ph type="body" sz="quarter" idx="14"/>
          </p:nvPr>
        </p:nvSpPr>
        <p:spPr/>
        <p:txBody>
          <a:bodyPr/>
          <a:lstStyle/>
          <a:p>
            <a:r>
              <a:rPr lang="en-US" dirty="0"/>
              <a:t>Lesson: .NET Runtime</a:t>
            </a:r>
          </a:p>
        </p:txBody>
      </p:sp>
    </p:spTree>
    <p:extLst>
      <p:ext uri="{BB962C8B-B14F-4D97-AF65-F5344CB8AC3E}">
        <p14:creationId xmlns:p14="http://schemas.microsoft.com/office/powerpoint/2010/main" val="13898911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BA09F-39C0-4CE2-940D-A5D16A8CE317}"/>
              </a:ext>
            </a:extLst>
          </p:cNvPr>
          <p:cNvSpPr>
            <a:spLocks noGrp="1"/>
          </p:cNvSpPr>
          <p:nvPr>
            <p:ph type="title"/>
          </p:nvPr>
        </p:nvSpPr>
        <p:spPr/>
        <p:txBody>
          <a:bodyPr/>
          <a:lstStyle/>
          <a:p>
            <a:r>
              <a:rPr lang="en-US" dirty="0"/>
              <a:t>.NET Runtimes</a:t>
            </a:r>
          </a:p>
        </p:txBody>
      </p:sp>
      <p:sp>
        <p:nvSpPr>
          <p:cNvPr id="3" name="Slide Number Placeholder 2">
            <a:extLst>
              <a:ext uri="{FF2B5EF4-FFF2-40B4-BE49-F238E27FC236}">
                <a16:creationId xmlns:a16="http://schemas.microsoft.com/office/drawing/2014/main" id="{AC23A4E2-5AAF-40A5-B3C9-D0DCCF8C55C7}"/>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kern="0" smtClean="0">
                <a:solidFill>
                  <a:sysClr val="windowText" lastClr="000000"/>
                </a:solidFill>
              </a:rPr>
              <a:pPr defTabSz="914400" eaLnBrk="1" fontAlgn="auto" hangingPunct="1">
                <a:spcBef>
                  <a:spcPts val="0"/>
                </a:spcBef>
                <a:spcAft>
                  <a:spcPts val="0"/>
                </a:spcAft>
              </a:pPr>
              <a:t>42</a:t>
            </a:fld>
            <a:endParaRPr lang="en-US" sz="1800" kern="0" dirty="0">
              <a:solidFill>
                <a:sysClr val="windowText" lastClr="000000"/>
              </a:solidFill>
            </a:endParaRPr>
          </a:p>
        </p:txBody>
      </p:sp>
      <p:sp>
        <p:nvSpPr>
          <p:cNvPr id="4" name="Text Placeholder 3">
            <a:extLst>
              <a:ext uri="{FF2B5EF4-FFF2-40B4-BE49-F238E27FC236}">
                <a16:creationId xmlns:a16="http://schemas.microsoft.com/office/drawing/2014/main" id="{2E933A85-0508-4C77-BFBC-77ED992CECD0}"/>
              </a:ext>
            </a:extLst>
          </p:cNvPr>
          <p:cNvSpPr>
            <a:spLocks noGrp="1"/>
          </p:cNvSpPr>
          <p:nvPr>
            <p:ph type="body" sz="quarter" idx="13"/>
          </p:nvPr>
        </p:nvSpPr>
        <p:spPr/>
        <p:txBody>
          <a:bodyPr>
            <a:normAutofit lnSpcReduction="10000"/>
          </a:bodyPr>
          <a:lstStyle/>
          <a:p>
            <a:r>
              <a:rPr lang="en-US" dirty="0"/>
              <a:t>You can build you ASP.NET Core for a target different platforms using RIDs</a:t>
            </a:r>
          </a:p>
          <a:p>
            <a:r>
              <a:rPr lang="en-US" dirty="0"/>
              <a:t>Runtime IDs are values to identify the target platform which the app will run on.</a:t>
            </a:r>
          </a:p>
          <a:p>
            <a:r>
              <a:rPr lang="en-US" dirty="0"/>
              <a:t>RIDs can be portable (not coupled to the version of the OS) like:</a:t>
            </a:r>
          </a:p>
          <a:p>
            <a:pPr lvl="1"/>
            <a:r>
              <a:rPr lang="en-US" dirty="0"/>
              <a:t>win-x64</a:t>
            </a:r>
          </a:p>
          <a:p>
            <a:pPr lvl="1"/>
            <a:r>
              <a:rPr lang="en-US" dirty="0"/>
              <a:t>ubuntu-x64</a:t>
            </a:r>
          </a:p>
          <a:p>
            <a:pPr lvl="1"/>
            <a:endParaRPr lang="en-US" dirty="0"/>
          </a:p>
          <a:p>
            <a:r>
              <a:rPr lang="en-US" dirty="0"/>
              <a:t>RIDs can be coupled to the OS like:</a:t>
            </a:r>
          </a:p>
          <a:p>
            <a:pPr lvl="1"/>
            <a:r>
              <a:rPr lang="en-US" dirty="0"/>
              <a:t>win8-x86</a:t>
            </a:r>
          </a:p>
          <a:p>
            <a:pPr lvl="1"/>
            <a:r>
              <a:rPr lang="en-US" dirty="0"/>
              <a:t>osx.10.13-x64</a:t>
            </a:r>
          </a:p>
          <a:p>
            <a:pPr lvl="1"/>
            <a:r>
              <a:rPr lang="en-US" dirty="0"/>
              <a:t>sles.12.2-x64</a:t>
            </a:r>
          </a:p>
          <a:p>
            <a:pPr lvl="1"/>
            <a:endParaRPr lang="en-US" dirty="0"/>
          </a:p>
          <a:p>
            <a:r>
              <a:rPr lang="en-US" dirty="0"/>
              <a:t>RIDs that represent concrete operating systems usually follow this pattern: </a:t>
            </a:r>
            <a:br>
              <a:rPr lang="en-US" dirty="0"/>
            </a:br>
            <a:r>
              <a:rPr lang="en-US" dirty="0"/>
              <a:t>[</a:t>
            </a:r>
            <a:r>
              <a:rPr lang="en-US" dirty="0" err="1"/>
              <a:t>os</a:t>
            </a:r>
            <a:r>
              <a:rPr lang="en-US" dirty="0"/>
              <a:t>].[version]-[architecture]-[additional qualifiers]</a:t>
            </a:r>
          </a:p>
        </p:txBody>
      </p:sp>
    </p:spTree>
    <p:extLst>
      <p:ext uri="{BB962C8B-B14F-4D97-AF65-F5344CB8AC3E}">
        <p14:creationId xmlns:p14="http://schemas.microsoft.com/office/powerpoint/2010/main" val="27631471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Runtimes Build Command</a:t>
            </a:r>
          </a:p>
        </p:txBody>
      </p:sp>
      <p:sp>
        <p:nvSpPr>
          <p:cNvPr id="4" name="Slide Number Placeholder 3"/>
          <p:cNvSpPr>
            <a:spLocks noGrp="1"/>
          </p:cNvSpPr>
          <p:nvPr>
            <p:ph type="sldNum" sz="quarter" idx="12"/>
          </p:nvPr>
        </p:nvSpPr>
        <p:spPr/>
        <p:txBody>
          <a:bodyPr/>
          <a:lstStyle/>
          <a:p>
            <a:fld id="{A0AE9EC9-F182-4A35-8041-CBBE9CFA6E78}" type="slidenum">
              <a:rPr lang="en-US" smtClean="0"/>
              <a:pPr/>
              <a:t>43</a:t>
            </a:fld>
            <a:endParaRPr lang="en-US" dirty="0"/>
          </a:p>
        </p:txBody>
      </p:sp>
      <p:sp>
        <p:nvSpPr>
          <p:cNvPr id="6" name="Text Placeholder 5"/>
          <p:cNvSpPr>
            <a:spLocks noGrp="1"/>
          </p:cNvSpPr>
          <p:nvPr>
            <p:ph type="body" sz="quarter" idx="13"/>
          </p:nvPr>
        </p:nvSpPr>
        <p:spPr/>
        <p:txBody>
          <a:bodyPr/>
          <a:lstStyle/>
          <a:p>
            <a:endParaRPr lang="en-US" dirty="0"/>
          </a:p>
        </p:txBody>
      </p:sp>
      <p:pic>
        <p:nvPicPr>
          <p:cNvPr id="7" name="Picture 6" descr="A screenshot of a cell phone&#10;&#10;Description automatically generated">
            <a:extLst>
              <a:ext uri="{FF2B5EF4-FFF2-40B4-BE49-F238E27FC236}">
                <a16:creationId xmlns:a16="http://schemas.microsoft.com/office/drawing/2014/main" id="{D7FAE7B4-7EAF-4BA3-897E-25104CB82598}"/>
              </a:ext>
            </a:extLst>
          </p:cNvPr>
          <p:cNvPicPr>
            <a:picLocks noChangeAspect="1"/>
          </p:cNvPicPr>
          <p:nvPr/>
        </p:nvPicPr>
        <p:blipFill>
          <a:blip r:embed="rId3"/>
          <a:stretch>
            <a:fillRect/>
          </a:stretch>
        </p:blipFill>
        <p:spPr>
          <a:xfrm>
            <a:off x="958035" y="1143000"/>
            <a:ext cx="9961986" cy="5213352"/>
          </a:xfrm>
          <a:prstGeom prst="rect">
            <a:avLst/>
          </a:prstGeom>
        </p:spPr>
      </p:pic>
    </p:spTree>
    <p:extLst>
      <p:ext uri="{BB962C8B-B14F-4D97-AF65-F5344CB8AC3E}">
        <p14:creationId xmlns:p14="http://schemas.microsoft.com/office/powerpoint/2010/main" val="30960291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Demo: build on windows for different runtime</a:t>
            </a:r>
            <a:endParaRPr lang="en-US" sz="2800" dirty="0"/>
          </a:p>
        </p:txBody>
      </p:sp>
    </p:spTree>
    <p:extLst>
      <p:ext uri="{BB962C8B-B14F-4D97-AF65-F5344CB8AC3E}">
        <p14:creationId xmlns:p14="http://schemas.microsoft.com/office/powerpoint/2010/main" val="11025369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5"/>
          <p:cNvSpPr>
            <a:spLocks noGrp="1"/>
          </p:cNvSpPr>
          <p:nvPr>
            <p:ph type="title"/>
          </p:nvPr>
        </p:nvSpPr>
        <p:spPr/>
        <p:txBody>
          <a:bodyPr/>
          <a:lstStyle/>
          <a:p>
            <a:r>
              <a:rPr lang="en-US" altLang="en-US" dirty="0"/>
              <a:t>Module 1: Overview</a:t>
            </a:r>
          </a:p>
        </p:txBody>
      </p:sp>
      <p:sp>
        <p:nvSpPr>
          <p:cNvPr id="33795" name="Text Placeholder 6"/>
          <p:cNvSpPr>
            <a:spLocks noGrp="1"/>
          </p:cNvSpPr>
          <p:nvPr>
            <p:ph type="body" sz="quarter" idx="12"/>
          </p:nvPr>
        </p:nvSpPr>
        <p:spPr/>
        <p:txBody>
          <a:bodyPr/>
          <a:lstStyle/>
          <a:p>
            <a:r>
              <a:rPr lang="en-US" altLang="en-US" dirty="0"/>
              <a:t>Section 2: .NET Core</a:t>
            </a:r>
          </a:p>
        </p:txBody>
      </p:sp>
      <p:sp>
        <p:nvSpPr>
          <p:cNvPr id="9" name="Text Placeholder 8"/>
          <p:cNvSpPr>
            <a:spLocks noGrp="1"/>
          </p:cNvSpPr>
          <p:nvPr>
            <p:ph type="body" sz="quarter" idx="14"/>
          </p:nvPr>
        </p:nvSpPr>
        <p:spPr/>
        <p:txBody>
          <a:bodyPr/>
          <a:lstStyle/>
          <a:p>
            <a:r>
              <a:rPr lang="en-US" dirty="0"/>
              <a:t>Lesson: .NET Core Support Lifecycle</a:t>
            </a:r>
          </a:p>
        </p:txBody>
      </p:sp>
    </p:spTree>
    <p:extLst>
      <p:ext uri="{BB962C8B-B14F-4D97-AF65-F5344CB8AC3E}">
        <p14:creationId xmlns:p14="http://schemas.microsoft.com/office/powerpoint/2010/main" val="42821709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C779D-A06F-42E1-9EE7-F009475590CB}"/>
              </a:ext>
            </a:extLst>
          </p:cNvPr>
          <p:cNvSpPr>
            <a:spLocks noGrp="1"/>
          </p:cNvSpPr>
          <p:nvPr>
            <p:ph type="title"/>
          </p:nvPr>
        </p:nvSpPr>
        <p:spPr/>
        <p:txBody>
          <a:bodyPr/>
          <a:lstStyle/>
          <a:p>
            <a:r>
              <a:rPr lang="en-US" dirty="0"/>
              <a:t>.NET Core Release Types</a:t>
            </a:r>
          </a:p>
        </p:txBody>
      </p:sp>
      <p:sp>
        <p:nvSpPr>
          <p:cNvPr id="3" name="Slide Number Placeholder 2">
            <a:extLst>
              <a:ext uri="{FF2B5EF4-FFF2-40B4-BE49-F238E27FC236}">
                <a16:creationId xmlns:a16="http://schemas.microsoft.com/office/drawing/2014/main" id="{6639FEAD-24BD-482A-8EE2-8C2E0B85A9F5}"/>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kern="0" smtClean="0">
                <a:solidFill>
                  <a:sysClr val="windowText" lastClr="000000"/>
                </a:solidFill>
              </a:rPr>
              <a:pPr defTabSz="914400" eaLnBrk="1" fontAlgn="auto" hangingPunct="1">
                <a:spcBef>
                  <a:spcPts val="0"/>
                </a:spcBef>
                <a:spcAft>
                  <a:spcPts val="0"/>
                </a:spcAft>
              </a:pPr>
              <a:t>46</a:t>
            </a:fld>
            <a:endParaRPr lang="en-US" sz="1800" kern="0" dirty="0">
              <a:solidFill>
                <a:sysClr val="windowText" lastClr="000000"/>
              </a:solidFill>
            </a:endParaRPr>
          </a:p>
        </p:txBody>
      </p:sp>
      <p:sp>
        <p:nvSpPr>
          <p:cNvPr id="4" name="Text Placeholder 3">
            <a:extLst>
              <a:ext uri="{FF2B5EF4-FFF2-40B4-BE49-F238E27FC236}">
                <a16:creationId xmlns:a16="http://schemas.microsoft.com/office/drawing/2014/main" id="{55A91DEB-9DA5-4809-AF2A-829A52E033E4}"/>
              </a:ext>
            </a:extLst>
          </p:cNvPr>
          <p:cNvSpPr>
            <a:spLocks noGrp="1"/>
          </p:cNvSpPr>
          <p:nvPr>
            <p:ph type="body" sz="quarter" idx="13"/>
          </p:nvPr>
        </p:nvSpPr>
        <p:spPr/>
        <p:txBody>
          <a:bodyPr/>
          <a:lstStyle/>
          <a:p>
            <a:pPr lvl="1"/>
            <a:endParaRPr lang="en-US" dirty="0"/>
          </a:p>
          <a:p>
            <a:pPr lvl="1"/>
            <a:endParaRPr lang="en-US" dirty="0"/>
          </a:p>
        </p:txBody>
      </p:sp>
      <p:graphicFrame>
        <p:nvGraphicFramePr>
          <p:cNvPr id="5" name="Diagram 4">
            <a:extLst>
              <a:ext uri="{FF2B5EF4-FFF2-40B4-BE49-F238E27FC236}">
                <a16:creationId xmlns:a16="http://schemas.microsoft.com/office/drawing/2014/main" id="{7D1A88D7-7925-464D-AFFD-E195E944F9CB}"/>
              </a:ext>
            </a:extLst>
          </p:cNvPr>
          <p:cNvGraphicFramePr/>
          <p:nvPr>
            <p:extLst>
              <p:ext uri="{D42A27DB-BD31-4B8C-83A1-F6EECF244321}">
                <p14:modId xmlns:p14="http://schemas.microsoft.com/office/powerpoint/2010/main" val="1551259785"/>
              </p:ext>
            </p:extLst>
          </p:nvPr>
        </p:nvGraphicFramePr>
        <p:xfrm>
          <a:off x="458724" y="1244856"/>
          <a:ext cx="11274552" cy="51630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a:extLst>
              <a:ext uri="{FF2B5EF4-FFF2-40B4-BE49-F238E27FC236}">
                <a16:creationId xmlns:a16="http://schemas.microsoft.com/office/drawing/2014/main" id="{E174050B-2935-477E-8A13-9CFF8CC6939C}"/>
              </a:ext>
            </a:extLst>
          </p:cNvPr>
          <p:cNvSpPr/>
          <p:nvPr/>
        </p:nvSpPr>
        <p:spPr>
          <a:xfrm rot="20193311">
            <a:off x="3201480" y="1745734"/>
            <a:ext cx="5437001" cy="923330"/>
          </a:xfrm>
          <a:prstGeom prst="rect">
            <a:avLst/>
          </a:prstGeom>
          <a:noFill/>
        </p:spPr>
        <p:txBody>
          <a:bodyPr wrap="none" lIns="91440" tIns="45720" rIns="91440" bIns="45720">
            <a:spAutoFit/>
          </a:bodyPr>
          <a:lstStyle/>
          <a:p>
            <a:pPr algn="ctr"/>
            <a:r>
              <a:rPr lang="en-US" sz="5400" b="1" dirty="0">
                <a:ln w="22225">
                  <a:solidFill>
                    <a:schemeClr val="accent6">
                      <a:lumMod val="40000"/>
                      <a:lumOff val="60000"/>
                    </a:schemeClr>
                  </a:solidFill>
                  <a:prstDash val="solid"/>
                </a:ln>
                <a:solidFill>
                  <a:schemeClr val="accent6">
                    <a:lumMod val="75000"/>
                  </a:schemeClr>
                </a:solidFill>
                <a:effectLst>
                  <a:outerShdw blurRad="50800" dist="38100" dir="2700000" algn="tl" rotWithShape="0">
                    <a:prstClr val="black">
                      <a:alpha val="40000"/>
                    </a:prstClr>
                  </a:outerShdw>
                </a:effectLst>
              </a:rPr>
              <a:t>More Stable ✔</a:t>
            </a:r>
          </a:p>
        </p:txBody>
      </p:sp>
      <p:sp>
        <p:nvSpPr>
          <p:cNvPr id="8" name="Rectangle 7">
            <a:extLst>
              <a:ext uri="{FF2B5EF4-FFF2-40B4-BE49-F238E27FC236}">
                <a16:creationId xmlns:a16="http://schemas.microsoft.com/office/drawing/2014/main" id="{4AA6F046-372A-4716-A0D4-4E8784D8AD9E}"/>
              </a:ext>
            </a:extLst>
          </p:cNvPr>
          <p:cNvSpPr/>
          <p:nvPr/>
        </p:nvSpPr>
        <p:spPr>
          <a:xfrm rot="20193311">
            <a:off x="3282157" y="4508895"/>
            <a:ext cx="5884368" cy="923330"/>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chemeClr val="accent2">
                    <a:lumMod val="40000"/>
                    <a:lumOff val="60000"/>
                  </a:schemeClr>
                </a:solidFill>
                <a:effectLst>
                  <a:outerShdw blurRad="50800" dist="38100" dir="2700000" algn="tl" rotWithShape="0">
                    <a:prstClr val="black">
                      <a:alpha val="40000"/>
                    </a:prstClr>
                  </a:outerShdw>
                </a:effectLst>
              </a:rPr>
              <a:t>More Features 👍</a:t>
            </a:r>
          </a:p>
        </p:txBody>
      </p:sp>
    </p:spTree>
    <p:extLst>
      <p:ext uri="{BB962C8B-B14F-4D97-AF65-F5344CB8AC3E}">
        <p14:creationId xmlns:p14="http://schemas.microsoft.com/office/powerpoint/2010/main" val="2494258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080F9-016C-4042-9BF8-0EAEEF5D1F20}"/>
              </a:ext>
            </a:extLst>
          </p:cNvPr>
          <p:cNvSpPr>
            <a:spLocks noGrp="1"/>
          </p:cNvSpPr>
          <p:nvPr>
            <p:ph type="title"/>
          </p:nvPr>
        </p:nvSpPr>
        <p:spPr/>
        <p:txBody>
          <a:bodyPr>
            <a:normAutofit/>
          </a:bodyPr>
          <a:lstStyle/>
          <a:p>
            <a:r>
              <a:rPr lang="en-US" dirty="0"/>
              <a:t>.NET Core Release Lifecycles</a:t>
            </a:r>
          </a:p>
        </p:txBody>
      </p:sp>
      <p:sp>
        <p:nvSpPr>
          <p:cNvPr id="3" name="Slide Number Placeholder 2">
            <a:extLst>
              <a:ext uri="{FF2B5EF4-FFF2-40B4-BE49-F238E27FC236}">
                <a16:creationId xmlns:a16="http://schemas.microsoft.com/office/drawing/2014/main" id="{D6540F6A-DB57-4C4E-9CAB-4F5448E9DBEC}"/>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kern="0" smtClean="0">
                <a:solidFill>
                  <a:sysClr val="windowText" lastClr="000000"/>
                </a:solidFill>
              </a:rPr>
              <a:pPr defTabSz="914400" eaLnBrk="1" fontAlgn="auto" hangingPunct="1">
                <a:spcBef>
                  <a:spcPts val="0"/>
                </a:spcBef>
                <a:spcAft>
                  <a:spcPts val="0"/>
                </a:spcAft>
              </a:pPr>
              <a:t>47</a:t>
            </a:fld>
            <a:endParaRPr lang="en-US" sz="1800" kern="0" dirty="0">
              <a:solidFill>
                <a:sysClr val="windowText" lastClr="000000"/>
              </a:solidFill>
            </a:endParaRPr>
          </a:p>
        </p:txBody>
      </p:sp>
      <p:sp>
        <p:nvSpPr>
          <p:cNvPr id="4" name="Text Placeholder 3">
            <a:extLst>
              <a:ext uri="{FF2B5EF4-FFF2-40B4-BE49-F238E27FC236}">
                <a16:creationId xmlns:a16="http://schemas.microsoft.com/office/drawing/2014/main" id="{66C4A0BF-F4C0-4282-B070-19C6FC07ECC8}"/>
              </a:ext>
            </a:extLst>
          </p:cNvPr>
          <p:cNvSpPr>
            <a:spLocks noGrp="1"/>
          </p:cNvSpPr>
          <p:nvPr>
            <p:ph type="body" sz="quarter" idx="13"/>
          </p:nvPr>
        </p:nvSpPr>
        <p:spPr>
          <a:xfrm>
            <a:off x="402336" y="5513449"/>
            <a:ext cx="11173968" cy="887351"/>
          </a:xfrm>
        </p:spPr>
        <p:txBody>
          <a:bodyPr>
            <a:noAutofit/>
          </a:bodyPr>
          <a:lstStyle/>
          <a:p>
            <a:pPr marL="0" indent="0">
              <a:buNone/>
            </a:pPr>
            <a:r>
              <a:rPr lang="en-US" sz="1200" dirty="0"/>
              <a:t>* These dates are taken in March 2020</a:t>
            </a:r>
            <a:br>
              <a:rPr lang="en-US" sz="1200" dirty="0"/>
            </a:br>
            <a:r>
              <a:rPr lang="en-US" sz="1200" dirty="0"/>
              <a:t>* EOL: End of Life: End of support refers to the date when Microsoft no longer provides fixes, updates, or online technical assistance.</a:t>
            </a:r>
          </a:p>
          <a:p>
            <a:pPr marL="0" indent="0">
              <a:buNone/>
            </a:pPr>
            <a:r>
              <a:rPr lang="en-US" sz="1200" dirty="0">
                <a:solidFill>
                  <a:srgbClr val="FF0000"/>
                </a:solidFill>
              </a:rPr>
              <a:t>* Highlighted in RED are out of support</a:t>
            </a:r>
            <a:br>
              <a:rPr lang="en-US" sz="1200" dirty="0">
                <a:solidFill>
                  <a:srgbClr val="FF0000"/>
                </a:solidFill>
              </a:rPr>
            </a:br>
            <a:r>
              <a:rPr lang="en-US" sz="1200" dirty="0">
                <a:solidFill>
                  <a:schemeClr val="tx1"/>
                </a:solidFill>
              </a:rPr>
              <a:t>* Source: </a:t>
            </a:r>
            <a:r>
              <a:rPr lang="en-US" sz="1200" dirty="0">
                <a:solidFill>
                  <a:schemeClr val="tx1"/>
                </a:solidFill>
                <a:hlinkClick r:id="rId3"/>
              </a:rPr>
              <a:t>https://dotnet.microsoft.com/platform/support/policy/dotnet-core</a:t>
            </a:r>
            <a:r>
              <a:rPr lang="en-US" sz="1200" dirty="0">
                <a:solidFill>
                  <a:schemeClr val="tx1"/>
                </a:solidFill>
              </a:rPr>
              <a:t> </a:t>
            </a:r>
          </a:p>
        </p:txBody>
      </p:sp>
      <p:graphicFrame>
        <p:nvGraphicFramePr>
          <p:cNvPr id="6" name="Table 5">
            <a:extLst>
              <a:ext uri="{FF2B5EF4-FFF2-40B4-BE49-F238E27FC236}">
                <a16:creationId xmlns:a16="http://schemas.microsoft.com/office/drawing/2014/main" id="{D97866F9-2B5B-484B-A511-B31D85B9B2FD}"/>
              </a:ext>
            </a:extLst>
          </p:cNvPr>
          <p:cNvGraphicFramePr>
            <a:graphicFrameLocks noGrp="1"/>
          </p:cNvGraphicFramePr>
          <p:nvPr>
            <p:extLst>
              <p:ext uri="{D42A27DB-BD31-4B8C-83A1-F6EECF244321}">
                <p14:modId xmlns:p14="http://schemas.microsoft.com/office/powerpoint/2010/main" val="2149523172"/>
              </p:ext>
            </p:extLst>
          </p:nvPr>
        </p:nvGraphicFramePr>
        <p:xfrm>
          <a:off x="387095" y="1493902"/>
          <a:ext cx="11103865" cy="3779520"/>
        </p:xfrm>
        <a:graphic>
          <a:graphicData uri="http://schemas.openxmlformats.org/drawingml/2006/table">
            <a:tbl>
              <a:tblPr firstRow="1" firstCol="1" bandRow="1">
                <a:tableStyleId>{5C22544A-7EE6-4342-B048-85BDC9FD1C3A}</a:tableStyleId>
              </a:tblPr>
              <a:tblGrid>
                <a:gridCol w="2264665">
                  <a:extLst>
                    <a:ext uri="{9D8B030D-6E8A-4147-A177-3AD203B41FA5}">
                      <a16:colId xmlns:a16="http://schemas.microsoft.com/office/drawing/2014/main" val="3526851531"/>
                    </a:ext>
                  </a:extLst>
                </a:gridCol>
                <a:gridCol w="2057400">
                  <a:extLst>
                    <a:ext uri="{9D8B030D-6E8A-4147-A177-3AD203B41FA5}">
                      <a16:colId xmlns:a16="http://schemas.microsoft.com/office/drawing/2014/main" val="1317924477"/>
                    </a:ext>
                  </a:extLst>
                </a:gridCol>
                <a:gridCol w="1371600">
                  <a:extLst>
                    <a:ext uri="{9D8B030D-6E8A-4147-A177-3AD203B41FA5}">
                      <a16:colId xmlns:a16="http://schemas.microsoft.com/office/drawing/2014/main" val="1568789487"/>
                    </a:ext>
                  </a:extLst>
                </a:gridCol>
                <a:gridCol w="2057400">
                  <a:extLst>
                    <a:ext uri="{9D8B030D-6E8A-4147-A177-3AD203B41FA5}">
                      <a16:colId xmlns:a16="http://schemas.microsoft.com/office/drawing/2014/main" val="3018767854"/>
                    </a:ext>
                  </a:extLst>
                </a:gridCol>
                <a:gridCol w="1447800">
                  <a:extLst>
                    <a:ext uri="{9D8B030D-6E8A-4147-A177-3AD203B41FA5}">
                      <a16:colId xmlns:a16="http://schemas.microsoft.com/office/drawing/2014/main" val="1474080610"/>
                    </a:ext>
                  </a:extLst>
                </a:gridCol>
                <a:gridCol w="1905000">
                  <a:extLst>
                    <a:ext uri="{9D8B030D-6E8A-4147-A177-3AD203B41FA5}">
                      <a16:colId xmlns:a16="http://schemas.microsoft.com/office/drawing/2014/main" val="2084819264"/>
                    </a:ext>
                  </a:extLst>
                </a:gridCol>
              </a:tblGrid>
              <a:tr h="190500">
                <a:tc>
                  <a:txBody>
                    <a:bodyPr/>
                    <a:lstStyle/>
                    <a:p>
                      <a:pPr algn="l" fontAlgn="b"/>
                      <a:r>
                        <a:rPr lang="en-US" sz="2000" u="none" strike="noStrike" dirty="0">
                          <a:effectLst/>
                          <a:latin typeface="Cascadia Code" panose="00000509000000000000" pitchFamily="49" charset="0"/>
                        </a:rPr>
                        <a:t>Version</a:t>
                      </a:r>
                      <a:endParaRPr lang="en-US" sz="2000" b="0" i="0" u="none" strike="noStrike" dirty="0">
                        <a:solidFill>
                          <a:srgbClr val="000000"/>
                        </a:solidFill>
                        <a:effectLst/>
                        <a:latin typeface="Cascadia Code" panose="00000509000000000000" pitchFamily="49" charset="0"/>
                      </a:endParaRPr>
                    </a:p>
                  </a:txBody>
                  <a:tcPr anchor="b"/>
                </a:tc>
                <a:tc>
                  <a:txBody>
                    <a:bodyPr/>
                    <a:lstStyle/>
                    <a:p>
                      <a:pPr algn="l" fontAlgn="b"/>
                      <a:r>
                        <a:rPr lang="en-US" sz="2000" u="none" strike="noStrike" dirty="0">
                          <a:effectLst/>
                          <a:latin typeface="Cascadia Code" panose="00000509000000000000" pitchFamily="49" charset="0"/>
                        </a:rPr>
                        <a:t>Original Release Date</a:t>
                      </a:r>
                      <a:endParaRPr lang="en-US" sz="2000" b="0" i="0" u="none" strike="noStrike" dirty="0">
                        <a:solidFill>
                          <a:srgbClr val="000000"/>
                        </a:solidFill>
                        <a:effectLst/>
                        <a:latin typeface="Cascadia Code" panose="00000509000000000000" pitchFamily="49" charset="0"/>
                      </a:endParaRPr>
                    </a:p>
                  </a:txBody>
                  <a:tcPr anchor="b"/>
                </a:tc>
                <a:tc>
                  <a:txBody>
                    <a:bodyPr/>
                    <a:lstStyle/>
                    <a:p>
                      <a:pPr algn="l" fontAlgn="b"/>
                      <a:r>
                        <a:rPr lang="en-US" sz="2000" u="none" strike="noStrike" dirty="0">
                          <a:effectLst/>
                          <a:latin typeface="Cascadia Code" panose="00000509000000000000" pitchFamily="49" charset="0"/>
                        </a:rPr>
                        <a:t>Latest Patch Version</a:t>
                      </a:r>
                      <a:endParaRPr lang="en-US" sz="2000" b="0" i="0" u="none" strike="noStrike" dirty="0">
                        <a:solidFill>
                          <a:srgbClr val="000000"/>
                        </a:solidFill>
                        <a:effectLst/>
                        <a:latin typeface="Cascadia Code" panose="00000509000000000000" pitchFamily="49" charset="0"/>
                      </a:endParaRPr>
                    </a:p>
                  </a:txBody>
                  <a:tcPr anchor="b"/>
                </a:tc>
                <a:tc>
                  <a:txBody>
                    <a:bodyPr/>
                    <a:lstStyle/>
                    <a:p>
                      <a:pPr algn="l" fontAlgn="b"/>
                      <a:r>
                        <a:rPr lang="en-US" sz="2000" u="none" strike="noStrike" dirty="0">
                          <a:effectLst/>
                          <a:latin typeface="Cascadia Code" panose="00000509000000000000" pitchFamily="49" charset="0"/>
                        </a:rPr>
                        <a:t>Patch Release Date</a:t>
                      </a:r>
                      <a:endParaRPr lang="en-US" sz="2000" b="0" i="0" u="none" strike="noStrike" dirty="0">
                        <a:solidFill>
                          <a:srgbClr val="000000"/>
                        </a:solidFill>
                        <a:effectLst/>
                        <a:latin typeface="Cascadia Code" panose="00000509000000000000" pitchFamily="49" charset="0"/>
                      </a:endParaRPr>
                    </a:p>
                  </a:txBody>
                  <a:tcPr anchor="b"/>
                </a:tc>
                <a:tc>
                  <a:txBody>
                    <a:bodyPr/>
                    <a:lstStyle/>
                    <a:p>
                      <a:pPr algn="l" fontAlgn="b"/>
                      <a:r>
                        <a:rPr lang="en-US" sz="2000" u="none" strike="noStrike">
                          <a:effectLst/>
                          <a:latin typeface="Cascadia Code" panose="00000509000000000000" pitchFamily="49" charset="0"/>
                        </a:rPr>
                        <a:t>Support Level</a:t>
                      </a:r>
                      <a:endParaRPr lang="en-US" sz="2000" b="0" i="0" u="none" strike="noStrike">
                        <a:solidFill>
                          <a:srgbClr val="000000"/>
                        </a:solidFill>
                        <a:effectLst/>
                        <a:latin typeface="Cascadia Code" panose="00000509000000000000" pitchFamily="49" charset="0"/>
                      </a:endParaRPr>
                    </a:p>
                  </a:txBody>
                  <a:tcPr anchor="b"/>
                </a:tc>
                <a:tc>
                  <a:txBody>
                    <a:bodyPr/>
                    <a:lstStyle/>
                    <a:p>
                      <a:pPr algn="l" fontAlgn="b"/>
                      <a:r>
                        <a:rPr lang="en-US" sz="2000" u="none" strike="noStrike">
                          <a:effectLst/>
                          <a:latin typeface="Cascadia Code" panose="00000509000000000000" pitchFamily="49" charset="0"/>
                        </a:rPr>
                        <a:t>End of Support</a:t>
                      </a:r>
                      <a:endParaRPr lang="en-US" sz="2000" b="0" i="0" u="none" strike="noStrike">
                        <a:solidFill>
                          <a:srgbClr val="000000"/>
                        </a:solidFill>
                        <a:effectLst/>
                        <a:latin typeface="Cascadia Code" panose="00000509000000000000" pitchFamily="49" charset="0"/>
                      </a:endParaRPr>
                    </a:p>
                  </a:txBody>
                  <a:tcPr anchor="b"/>
                </a:tc>
                <a:extLst>
                  <a:ext uri="{0D108BD9-81ED-4DB2-BD59-A6C34878D82A}">
                    <a16:rowId xmlns:a16="http://schemas.microsoft.com/office/drawing/2014/main" val="1212718080"/>
                  </a:ext>
                </a:extLst>
              </a:tr>
              <a:tr h="190500">
                <a:tc>
                  <a:txBody>
                    <a:bodyPr/>
                    <a:lstStyle/>
                    <a:p>
                      <a:pPr algn="l" fontAlgn="b"/>
                      <a:r>
                        <a:rPr lang="en-US" sz="2000" u="none" strike="noStrike">
                          <a:effectLst/>
                          <a:latin typeface="Cascadia Code" panose="00000509000000000000" pitchFamily="49" charset="0"/>
                        </a:rPr>
                        <a:t>.NET Core 3.1</a:t>
                      </a:r>
                      <a:endParaRPr lang="en-US" sz="2000" b="0" i="0" u="none" strike="noStrike">
                        <a:solidFill>
                          <a:srgbClr val="000000"/>
                        </a:solidFill>
                        <a:effectLst/>
                        <a:latin typeface="Cascadia Code" panose="00000509000000000000" pitchFamily="49" charset="0"/>
                      </a:endParaRPr>
                    </a:p>
                  </a:txBody>
                  <a:tcPr anchor="b"/>
                </a:tc>
                <a:tc>
                  <a:txBody>
                    <a:bodyPr/>
                    <a:lstStyle/>
                    <a:p>
                      <a:pPr algn="l" fontAlgn="b"/>
                      <a:r>
                        <a:rPr lang="en-US" sz="2000" u="none" strike="noStrike" dirty="0">
                          <a:effectLst/>
                          <a:latin typeface="Cascadia Code" panose="00000509000000000000" pitchFamily="49" charset="0"/>
                        </a:rPr>
                        <a:t>03-Dec-2019</a:t>
                      </a:r>
                      <a:endParaRPr lang="en-US" sz="2000" b="0" i="0" u="none" strike="noStrike" dirty="0">
                        <a:solidFill>
                          <a:srgbClr val="000000"/>
                        </a:solidFill>
                        <a:effectLst/>
                        <a:latin typeface="Cascadia Code" panose="00000509000000000000" pitchFamily="49" charset="0"/>
                      </a:endParaRPr>
                    </a:p>
                  </a:txBody>
                  <a:tcPr anchor="b"/>
                </a:tc>
                <a:tc>
                  <a:txBody>
                    <a:bodyPr/>
                    <a:lstStyle/>
                    <a:p>
                      <a:pPr algn="l" fontAlgn="b"/>
                      <a:r>
                        <a:rPr lang="en-US" sz="2000" u="none" strike="noStrike" dirty="0">
                          <a:effectLst/>
                          <a:latin typeface="Cascadia Code" panose="00000509000000000000" pitchFamily="49" charset="0"/>
                        </a:rPr>
                        <a:t>3.1.2</a:t>
                      </a:r>
                      <a:endParaRPr lang="en-US" sz="2000" b="0" i="0" u="none" strike="noStrike" dirty="0">
                        <a:solidFill>
                          <a:srgbClr val="000000"/>
                        </a:solidFill>
                        <a:effectLst/>
                        <a:latin typeface="Cascadia Code" panose="00000509000000000000" pitchFamily="49" charset="0"/>
                      </a:endParaRPr>
                    </a:p>
                  </a:txBody>
                  <a:tcPr anchor="b"/>
                </a:tc>
                <a:tc>
                  <a:txBody>
                    <a:bodyPr/>
                    <a:lstStyle/>
                    <a:p>
                      <a:pPr algn="l" fontAlgn="b"/>
                      <a:r>
                        <a:rPr lang="en-US" sz="2000" u="none" strike="noStrike" dirty="0">
                          <a:effectLst/>
                          <a:latin typeface="Cascadia Code" panose="00000509000000000000" pitchFamily="49" charset="0"/>
                        </a:rPr>
                        <a:t>18-Feb-2020</a:t>
                      </a:r>
                      <a:endParaRPr lang="en-US" sz="2000" b="0" i="0" u="none" strike="noStrike" dirty="0">
                        <a:solidFill>
                          <a:srgbClr val="000000"/>
                        </a:solidFill>
                        <a:effectLst/>
                        <a:latin typeface="Cascadia Code" panose="00000509000000000000" pitchFamily="49" charset="0"/>
                      </a:endParaRPr>
                    </a:p>
                  </a:txBody>
                  <a:tcPr anchor="b"/>
                </a:tc>
                <a:tc>
                  <a:txBody>
                    <a:bodyPr/>
                    <a:lstStyle/>
                    <a:p>
                      <a:pPr algn="l" fontAlgn="b"/>
                      <a:r>
                        <a:rPr lang="en-US" sz="2000" u="none" strike="noStrike">
                          <a:effectLst/>
                          <a:latin typeface="Cascadia Code" panose="00000509000000000000" pitchFamily="49" charset="0"/>
                        </a:rPr>
                        <a:t>LTS</a:t>
                      </a:r>
                      <a:endParaRPr lang="en-US" sz="2000" b="0" i="0" u="none" strike="noStrike">
                        <a:solidFill>
                          <a:srgbClr val="000000"/>
                        </a:solidFill>
                        <a:effectLst/>
                        <a:latin typeface="Cascadia Code" panose="00000509000000000000" pitchFamily="49" charset="0"/>
                      </a:endParaRPr>
                    </a:p>
                  </a:txBody>
                  <a:tcPr anchor="b"/>
                </a:tc>
                <a:tc>
                  <a:txBody>
                    <a:bodyPr/>
                    <a:lstStyle/>
                    <a:p>
                      <a:pPr algn="l" fontAlgn="b"/>
                      <a:r>
                        <a:rPr lang="en-US" sz="2000" u="none" strike="noStrike">
                          <a:effectLst/>
                          <a:latin typeface="Cascadia Code" panose="00000509000000000000" pitchFamily="49" charset="0"/>
                        </a:rPr>
                        <a:t>03-Dec-2022</a:t>
                      </a:r>
                      <a:endParaRPr lang="en-US" sz="2000" b="0" i="0" u="none" strike="noStrike">
                        <a:solidFill>
                          <a:srgbClr val="000000"/>
                        </a:solidFill>
                        <a:effectLst/>
                        <a:latin typeface="Cascadia Code" panose="00000509000000000000" pitchFamily="49" charset="0"/>
                      </a:endParaRPr>
                    </a:p>
                  </a:txBody>
                  <a:tcPr anchor="b"/>
                </a:tc>
                <a:extLst>
                  <a:ext uri="{0D108BD9-81ED-4DB2-BD59-A6C34878D82A}">
                    <a16:rowId xmlns:a16="http://schemas.microsoft.com/office/drawing/2014/main" val="1463539379"/>
                  </a:ext>
                </a:extLst>
              </a:tr>
              <a:tr h="190500">
                <a:tc>
                  <a:txBody>
                    <a:bodyPr/>
                    <a:lstStyle/>
                    <a:p>
                      <a:pPr algn="l" fontAlgn="b"/>
                      <a:r>
                        <a:rPr lang="en-US" sz="2000" u="none" strike="noStrike" dirty="0">
                          <a:effectLst/>
                          <a:latin typeface="Cascadia Code" panose="00000509000000000000" pitchFamily="49" charset="0"/>
                        </a:rPr>
                        <a:t>.NET Core 3.0</a:t>
                      </a:r>
                      <a:endParaRPr lang="en-US" sz="2000" b="0" i="0" u="none" strike="noStrike" dirty="0">
                        <a:solidFill>
                          <a:srgbClr val="000000"/>
                        </a:solidFill>
                        <a:effectLst/>
                        <a:latin typeface="Cascadia Code" panose="00000509000000000000" pitchFamily="49" charset="0"/>
                      </a:endParaRPr>
                    </a:p>
                  </a:txBody>
                  <a:tcPr anchor="b"/>
                </a:tc>
                <a:tc>
                  <a:txBody>
                    <a:bodyPr/>
                    <a:lstStyle/>
                    <a:p>
                      <a:pPr algn="l" fontAlgn="b"/>
                      <a:r>
                        <a:rPr lang="en-US" sz="2000" u="none" strike="noStrike">
                          <a:effectLst/>
                          <a:latin typeface="Cascadia Code" panose="00000509000000000000" pitchFamily="49" charset="0"/>
                        </a:rPr>
                        <a:t>23-Sep-2019</a:t>
                      </a:r>
                      <a:endParaRPr lang="en-US" sz="2000" b="0" i="0" u="none" strike="noStrike">
                        <a:solidFill>
                          <a:srgbClr val="000000"/>
                        </a:solidFill>
                        <a:effectLst/>
                        <a:latin typeface="Cascadia Code" panose="00000509000000000000" pitchFamily="49" charset="0"/>
                      </a:endParaRPr>
                    </a:p>
                  </a:txBody>
                  <a:tcPr anchor="b"/>
                </a:tc>
                <a:tc>
                  <a:txBody>
                    <a:bodyPr/>
                    <a:lstStyle/>
                    <a:p>
                      <a:pPr algn="l" fontAlgn="b"/>
                      <a:r>
                        <a:rPr lang="en-US" sz="2000" u="none" strike="noStrike" dirty="0">
                          <a:effectLst/>
                          <a:latin typeface="Cascadia Code" panose="00000509000000000000" pitchFamily="49" charset="0"/>
                        </a:rPr>
                        <a:t>3.0.3</a:t>
                      </a:r>
                      <a:endParaRPr lang="en-US" sz="2000" b="0" i="0" u="none" strike="noStrike" dirty="0">
                        <a:solidFill>
                          <a:srgbClr val="000000"/>
                        </a:solidFill>
                        <a:effectLst/>
                        <a:latin typeface="Cascadia Code" panose="00000509000000000000" pitchFamily="49" charset="0"/>
                      </a:endParaRPr>
                    </a:p>
                  </a:txBody>
                  <a:tcPr anchor="b"/>
                </a:tc>
                <a:tc>
                  <a:txBody>
                    <a:bodyPr/>
                    <a:lstStyle/>
                    <a:p>
                      <a:pPr algn="l" fontAlgn="b"/>
                      <a:r>
                        <a:rPr lang="en-US" sz="2000" u="none" strike="noStrike" dirty="0">
                          <a:effectLst/>
                          <a:latin typeface="Cascadia Code" panose="00000509000000000000" pitchFamily="49" charset="0"/>
                        </a:rPr>
                        <a:t>18-Feb-2020</a:t>
                      </a:r>
                      <a:endParaRPr lang="en-US" sz="2000" b="0" i="0" u="none" strike="noStrike" dirty="0">
                        <a:solidFill>
                          <a:srgbClr val="000000"/>
                        </a:solidFill>
                        <a:effectLst/>
                        <a:latin typeface="Cascadia Code" panose="00000509000000000000" pitchFamily="49" charset="0"/>
                      </a:endParaRPr>
                    </a:p>
                  </a:txBody>
                  <a:tcPr anchor="b"/>
                </a:tc>
                <a:tc>
                  <a:txBody>
                    <a:bodyPr/>
                    <a:lstStyle/>
                    <a:p>
                      <a:pPr algn="l" fontAlgn="b"/>
                      <a:r>
                        <a:rPr lang="en-US" sz="2000" u="none" strike="noStrike">
                          <a:effectLst/>
                          <a:latin typeface="Cascadia Code" panose="00000509000000000000" pitchFamily="49" charset="0"/>
                        </a:rPr>
                        <a:t>EOL</a:t>
                      </a:r>
                      <a:endParaRPr lang="en-US" sz="2000" b="0" i="0" u="none" strike="noStrike">
                        <a:solidFill>
                          <a:srgbClr val="000000"/>
                        </a:solidFill>
                        <a:effectLst/>
                        <a:latin typeface="Cascadia Code" panose="00000509000000000000" pitchFamily="49" charset="0"/>
                      </a:endParaRPr>
                    </a:p>
                  </a:txBody>
                  <a:tcPr anchor="b"/>
                </a:tc>
                <a:tc>
                  <a:txBody>
                    <a:bodyPr/>
                    <a:lstStyle/>
                    <a:p>
                      <a:pPr algn="l" fontAlgn="b"/>
                      <a:r>
                        <a:rPr lang="en-US" sz="2000" u="none" strike="noStrike" dirty="0">
                          <a:effectLst/>
                          <a:latin typeface="Cascadia Code" panose="00000509000000000000" pitchFamily="49" charset="0"/>
                        </a:rPr>
                        <a:t>03-Mar-2020</a:t>
                      </a:r>
                      <a:endParaRPr lang="en-US" sz="2000" b="0" i="0" u="none" strike="noStrike" dirty="0">
                        <a:solidFill>
                          <a:srgbClr val="000000"/>
                        </a:solidFill>
                        <a:effectLst/>
                        <a:latin typeface="Cascadia Code" panose="00000509000000000000" pitchFamily="49" charset="0"/>
                      </a:endParaRPr>
                    </a:p>
                  </a:txBody>
                  <a:tcPr anchor="b"/>
                </a:tc>
                <a:extLst>
                  <a:ext uri="{0D108BD9-81ED-4DB2-BD59-A6C34878D82A}">
                    <a16:rowId xmlns:a16="http://schemas.microsoft.com/office/drawing/2014/main" val="547415666"/>
                  </a:ext>
                </a:extLst>
              </a:tr>
              <a:tr h="190500">
                <a:tc>
                  <a:txBody>
                    <a:bodyPr/>
                    <a:lstStyle/>
                    <a:p>
                      <a:pPr algn="l" fontAlgn="b"/>
                      <a:r>
                        <a:rPr lang="en-US" sz="2000" u="none" strike="noStrike" dirty="0">
                          <a:effectLst/>
                          <a:latin typeface="Cascadia Code" panose="00000509000000000000" pitchFamily="49" charset="0"/>
                        </a:rPr>
                        <a:t>.NET Core 2.2</a:t>
                      </a:r>
                      <a:endParaRPr lang="en-US" sz="2000" b="0" i="0" u="none" strike="noStrike" dirty="0">
                        <a:solidFill>
                          <a:srgbClr val="000000"/>
                        </a:solidFill>
                        <a:effectLst/>
                        <a:latin typeface="Cascadia Code" panose="00000509000000000000" pitchFamily="49" charset="0"/>
                      </a:endParaRPr>
                    </a:p>
                  </a:txBody>
                  <a:tcPr anchor="b"/>
                </a:tc>
                <a:tc>
                  <a:txBody>
                    <a:bodyPr/>
                    <a:lstStyle/>
                    <a:p>
                      <a:pPr algn="l" fontAlgn="b"/>
                      <a:r>
                        <a:rPr lang="en-US" sz="2000" u="none" strike="noStrike">
                          <a:effectLst/>
                          <a:latin typeface="Cascadia Code" panose="00000509000000000000" pitchFamily="49" charset="0"/>
                        </a:rPr>
                        <a:t>04-Dec-2018</a:t>
                      </a:r>
                      <a:endParaRPr lang="en-US" sz="2000" b="0" i="0" u="none" strike="noStrike">
                        <a:solidFill>
                          <a:srgbClr val="000000"/>
                        </a:solidFill>
                        <a:effectLst/>
                        <a:latin typeface="Cascadia Code" panose="00000509000000000000" pitchFamily="49" charset="0"/>
                      </a:endParaRPr>
                    </a:p>
                  </a:txBody>
                  <a:tcPr anchor="b"/>
                </a:tc>
                <a:tc>
                  <a:txBody>
                    <a:bodyPr/>
                    <a:lstStyle/>
                    <a:p>
                      <a:pPr algn="l" fontAlgn="b"/>
                      <a:r>
                        <a:rPr lang="en-US" sz="2000" u="none" strike="noStrike" dirty="0">
                          <a:effectLst/>
                          <a:latin typeface="Cascadia Code" panose="00000509000000000000" pitchFamily="49" charset="0"/>
                        </a:rPr>
                        <a:t>2.2.8</a:t>
                      </a:r>
                      <a:endParaRPr lang="en-US" sz="2000" b="0" i="0" u="none" strike="noStrike" dirty="0">
                        <a:solidFill>
                          <a:srgbClr val="000000"/>
                        </a:solidFill>
                        <a:effectLst/>
                        <a:latin typeface="Cascadia Code" panose="00000509000000000000" pitchFamily="49" charset="0"/>
                      </a:endParaRPr>
                    </a:p>
                  </a:txBody>
                  <a:tcPr anchor="b"/>
                </a:tc>
                <a:tc>
                  <a:txBody>
                    <a:bodyPr/>
                    <a:lstStyle/>
                    <a:p>
                      <a:pPr algn="l" fontAlgn="b"/>
                      <a:r>
                        <a:rPr lang="en-US" sz="2000" u="none" strike="noStrike" dirty="0">
                          <a:effectLst/>
                          <a:latin typeface="Cascadia Code" panose="00000509000000000000" pitchFamily="49" charset="0"/>
                        </a:rPr>
                        <a:t>19-Nov-2019</a:t>
                      </a:r>
                      <a:endParaRPr lang="en-US" sz="2000" b="0" i="0" u="none" strike="noStrike" dirty="0">
                        <a:solidFill>
                          <a:srgbClr val="000000"/>
                        </a:solidFill>
                        <a:effectLst/>
                        <a:latin typeface="Cascadia Code" panose="00000509000000000000" pitchFamily="49" charset="0"/>
                      </a:endParaRPr>
                    </a:p>
                  </a:txBody>
                  <a:tcPr anchor="b"/>
                </a:tc>
                <a:tc>
                  <a:txBody>
                    <a:bodyPr/>
                    <a:lstStyle/>
                    <a:p>
                      <a:pPr algn="l" fontAlgn="b"/>
                      <a:r>
                        <a:rPr lang="en-US" sz="2000" u="none" strike="noStrike" dirty="0">
                          <a:effectLst/>
                          <a:latin typeface="Cascadia Code" panose="00000509000000000000" pitchFamily="49" charset="0"/>
                        </a:rPr>
                        <a:t>EOL</a:t>
                      </a:r>
                      <a:endParaRPr lang="en-US" sz="2000" b="0" i="0" u="none" strike="noStrike" dirty="0">
                        <a:solidFill>
                          <a:srgbClr val="000000"/>
                        </a:solidFill>
                        <a:effectLst/>
                        <a:latin typeface="Cascadia Code" panose="00000509000000000000" pitchFamily="49" charset="0"/>
                      </a:endParaRPr>
                    </a:p>
                  </a:txBody>
                  <a:tcPr anchor="b"/>
                </a:tc>
                <a:tc>
                  <a:txBody>
                    <a:bodyPr/>
                    <a:lstStyle/>
                    <a:p>
                      <a:pPr algn="l" fontAlgn="b"/>
                      <a:r>
                        <a:rPr lang="en-US" sz="2000" u="none" strike="noStrike" dirty="0">
                          <a:effectLst/>
                          <a:latin typeface="Cascadia Code" panose="00000509000000000000" pitchFamily="49" charset="0"/>
                        </a:rPr>
                        <a:t>23-Dec-2019</a:t>
                      </a:r>
                      <a:endParaRPr lang="en-US" sz="2000" b="0" i="0" u="none" strike="noStrike" dirty="0">
                        <a:solidFill>
                          <a:srgbClr val="000000"/>
                        </a:solidFill>
                        <a:effectLst/>
                        <a:latin typeface="Cascadia Code" panose="00000509000000000000" pitchFamily="49" charset="0"/>
                      </a:endParaRPr>
                    </a:p>
                  </a:txBody>
                  <a:tcPr anchor="b"/>
                </a:tc>
                <a:extLst>
                  <a:ext uri="{0D108BD9-81ED-4DB2-BD59-A6C34878D82A}">
                    <a16:rowId xmlns:a16="http://schemas.microsoft.com/office/drawing/2014/main" val="2693997526"/>
                  </a:ext>
                </a:extLst>
              </a:tr>
              <a:tr h="190500">
                <a:tc>
                  <a:txBody>
                    <a:bodyPr/>
                    <a:lstStyle/>
                    <a:p>
                      <a:pPr algn="l" fontAlgn="b"/>
                      <a:r>
                        <a:rPr lang="en-US" sz="2000" u="none" strike="noStrike" dirty="0">
                          <a:effectLst/>
                          <a:latin typeface="Cascadia Code" panose="00000509000000000000" pitchFamily="49" charset="0"/>
                        </a:rPr>
                        <a:t>.NET Core 2.1</a:t>
                      </a:r>
                      <a:endParaRPr lang="en-US" sz="2000" b="0" i="0" u="none" strike="noStrike" dirty="0">
                        <a:solidFill>
                          <a:srgbClr val="000000"/>
                        </a:solidFill>
                        <a:effectLst/>
                        <a:latin typeface="Cascadia Code" panose="00000509000000000000" pitchFamily="49" charset="0"/>
                      </a:endParaRPr>
                    </a:p>
                  </a:txBody>
                  <a:tcPr anchor="b"/>
                </a:tc>
                <a:tc>
                  <a:txBody>
                    <a:bodyPr/>
                    <a:lstStyle/>
                    <a:p>
                      <a:pPr algn="l" fontAlgn="b"/>
                      <a:r>
                        <a:rPr lang="en-US" sz="2000" u="none" strike="noStrike" dirty="0">
                          <a:effectLst/>
                          <a:latin typeface="Cascadia Code" panose="00000509000000000000" pitchFamily="49" charset="0"/>
                        </a:rPr>
                        <a:t>30-May-2018</a:t>
                      </a:r>
                      <a:endParaRPr lang="en-US" sz="2000" b="0" i="0" u="none" strike="noStrike" dirty="0">
                        <a:solidFill>
                          <a:srgbClr val="000000"/>
                        </a:solidFill>
                        <a:effectLst/>
                        <a:latin typeface="Cascadia Code" panose="00000509000000000000" pitchFamily="49" charset="0"/>
                      </a:endParaRPr>
                    </a:p>
                  </a:txBody>
                  <a:tcPr anchor="b"/>
                </a:tc>
                <a:tc>
                  <a:txBody>
                    <a:bodyPr/>
                    <a:lstStyle/>
                    <a:p>
                      <a:pPr algn="l" fontAlgn="b"/>
                      <a:r>
                        <a:rPr lang="en-US" sz="2000" u="none" strike="noStrike" dirty="0">
                          <a:effectLst/>
                          <a:latin typeface="Cascadia Code" panose="00000509000000000000" pitchFamily="49" charset="0"/>
                        </a:rPr>
                        <a:t>2.1.16</a:t>
                      </a:r>
                      <a:endParaRPr lang="en-US" sz="2000" b="0" i="0" u="none" strike="noStrike" dirty="0">
                        <a:solidFill>
                          <a:srgbClr val="000000"/>
                        </a:solidFill>
                        <a:effectLst/>
                        <a:latin typeface="Cascadia Code" panose="00000509000000000000" pitchFamily="49" charset="0"/>
                      </a:endParaRPr>
                    </a:p>
                  </a:txBody>
                  <a:tcPr anchor="b"/>
                </a:tc>
                <a:tc>
                  <a:txBody>
                    <a:bodyPr/>
                    <a:lstStyle/>
                    <a:p>
                      <a:pPr algn="l" fontAlgn="b"/>
                      <a:r>
                        <a:rPr lang="en-US" sz="2000" u="none" strike="noStrike" dirty="0">
                          <a:effectLst/>
                          <a:latin typeface="Cascadia Code" panose="00000509000000000000" pitchFamily="49" charset="0"/>
                        </a:rPr>
                        <a:t>18-Feb-2020</a:t>
                      </a:r>
                      <a:endParaRPr lang="en-US" sz="2000" b="0" i="0" u="none" strike="noStrike" dirty="0">
                        <a:solidFill>
                          <a:srgbClr val="000000"/>
                        </a:solidFill>
                        <a:effectLst/>
                        <a:latin typeface="Cascadia Code" panose="00000509000000000000" pitchFamily="49" charset="0"/>
                      </a:endParaRPr>
                    </a:p>
                  </a:txBody>
                  <a:tcPr anchor="b"/>
                </a:tc>
                <a:tc>
                  <a:txBody>
                    <a:bodyPr/>
                    <a:lstStyle/>
                    <a:p>
                      <a:pPr algn="l" fontAlgn="b"/>
                      <a:r>
                        <a:rPr lang="en-US" sz="2000" u="none" strike="noStrike" dirty="0">
                          <a:effectLst/>
                          <a:latin typeface="Cascadia Code" panose="00000509000000000000" pitchFamily="49" charset="0"/>
                        </a:rPr>
                        <a:t>LTS</a:t>
                      </a:r>
                      <a:endParaRPr lang="en-US" sz="2000" b="0" i="0" u="none" strike="noStrike" dirty="0">
                        <a:solidFill>
                          <a:srgbClr val="000000"/>
                        </a:solidFill>
                        <a:effectLst/>
                        <a:latin typeface="Cascadia Code" panose="00000509000000000000" pitchFamily="49" charset="0"/>
                      </a:endParaRPr>
                    </a:p>
                  </a:txBody>
                  <a:tcPr anchor="b"/>
                </a:tc>
                <a:tc>
                  <a:txBody>
                    <a:bodyPr/>
                    <a:lstStyle/>
                    <a:p>
                      <a:pPr algn="l" fontAlgn="b"/>
                      <a:r>
                        <a:rPr lang="en-US" sz="2000" u="none" strike="noStrike" dirty="0">
                          <a:effectLst/>
                          <a:latin typeface="Cascadia Code" panose="00000509000000000000" pitchFamily="49" charset="0"/>
                        </a:rPr>
                        <a:t>21-Aug-2021</a:t>
                      </a:r>
                      <a:endParaRPr lang="en-US" sz="2000" b="0" i="0" u="none" strike="noStrike" dirty="0">
                        <a:solidFill>
                          <a:srgbClr val="000000"/>
                        </a:solidFill>
                        <a:effectLst/>
                        <a:latin typeface="Cascadia Code" panose="00000509000000000000" pitchFamily="49" charset="0"/>
                      </a:endParaRPr>
                    </a:p>
                  </a:txBody>
                  <a:tcPr anchor="b"/>
                </a:tc>
                <a:extLst>
                  <a:ext uri="{0D108BD9-81ED-4DB2-BD59-A6C34878D82A}">
                    <a16:rowId xmlns:a16="http://schemas.microsoft.com/office/drawing/2014/main" val="1085014944"/>
                  </a:ext>
                </a:extLst>
              </a:tr>
              <a:tr h="190500">
                <a:tc>
                  <a:txBody>
                    <a:bodyPr/>
                    <a:lstStyle/>
                    <a:p>
                      <a:pPr algn="l" fontAlgn="b"/>
                      <a:r>
                        <a:rPr lang="en-US" sz="2000" u="none" strike="noStrike">
                          <a:effectLst/>
                          <a:latin typeface="Cascadia Code" panose="00000509000000000000" pitchFamily="49" charset="0"/>
                        </a:rPr>
                        <a:t>.NET Core 2.0</a:t>
                      </a:r>
                      <a:endParaRPr lang="en-US" sz="2000" b="0" i="0" u="none" strike="noStrike">
                        <a:solidFill>
                          <a:srgbClr val="000000"/>
                        </a:solidFill>
                        <a:effectLst/>
                        <a:latin typeface="Cascadia Code" panose="00000509000000000000" pitchFamily="49" charset="0"/>
                      </a:endParaRPr>
                    </a:p>
                  </a:txBody>
                  <a:tcPr anchor="b"/>
                </a:tc>
                <a:tc>
                  <a:txBody>
                    <a:bodyPr/>
                    <a:lstStyle/>
                    <a:p>
                      <a:pPr algn="l" fontAlgn="b"/>
                      <a:r>
                        <a:rPr lang="en-US" sz="2000" u="none" strike="noStrike">
                          <a:effectLst/>
                          <a:latin typeface="Cascadia Code" panose="00000509000000000000" pitchFamily="49" charset="0"/>
                        </a:rPr>
                        <a:t>14-Aug-2017</a:t>
                      </a:r>
                      <a:endParaRPr lang="en-US" sz="2000" b="0" i="0" u="none" strike="noStrike">
                        <a:solidFill>
                          <a:srgbClr val="000000"/>
                        </a:solidFill>
                        <a:effectLst/>
                        <a:latin typeface="Cascadia Code" panose="00000509000000000000" pitchFamily="49" charset="0"/>
                      </a:endParaRPr>
                    </a:p>
                  </a:txBody>
                  <a:tcPr anchor="b"/>
                </a:tc>
                <a:tc>
                  <a:txBody>
                    <a:bodyPr/>
                    <a:lstStyle/>
                    <a:p>
                      <a:pPr algn="l" fontAlgn="b"/>
                      <a:r>
                        <a:rPr lang="en-US" sz="2000" u="none" strike="noStrike">
                          <a:effectLst/>
                          <a:latin typeface="Cascadia Code" panose="00000509000000000000" pitchFamily="49" charset="0"/>
                        </a:rPr>
                        <a:t>2.0.9</a:t>
                      </a:r>
                      <a:endParaRPr lang="en-US" sz="2000" b="0" i="0" u="none" strike="noStrike">
                        <a:solidFill>
                          <a:srgbClr val="000000"/>
                        </a:solidFill>
                        <a:effectLst/>
                        <a:latin typeface="Cascadia Code" panose="00000509000000000000" pitchFamily="49" charset="0"/>
                      </a:endParaRPr>
                    </a:p>
                  </a:txBody>
                  <a:tcPr anchor="b"/>
                </a:tc>
                <a:tc>
                  <a:txBody>
                    <a:bodyPr/>
                    <a:lstStyle/>
                    <a:p>
                      <a:pPr algn="l" fontAlgn="b"/>
                      <a:r>
                        <a:rPr lang="en-US" sz="2000" u="none" strike="noStrike">
                          <a:effectLst/>
                          <a:latin typeface="Cascadia Code" panose="00000509000000000000" pitchFamily="49" charset="0"/>
                        </a:rPr>
                        <a:t>10-Jul-2018</a:t>
                      </a:r>
                      <a:endParaRPr lang="en-US" sz="2000" b="0" i="0" u="none" strike="noStrike">
                        <a:solidFill>
                          <a:srgbClr val="000000"/>
                        </a:solidFill>
                        <a:effectLst/>
                        <a:latin typeface="Cascadia Code" panose="00000509000000000000" pitchFamily="49" charset="0"/>
                      </a:endParaRPr>
                    </a:p>
                  </a:txBody>
                  <a:tcPr anchor="b"/>
                </a:tc>
                <a:tc>
                  <a:txBody>
                    <a:bodyPr/>
                    <a:lstStyle/>
                    <a:p>
                      <a:pPr algn="l" fontAlgn="b"/>
                      <a:r>
                        <a:rPr lang="en-US" sz="2000" u="none" strike="noStrike" dirty="0">
                          <a:effectLst/>
                          <a:latin typeface="Cascadia Code" panose="00000509000000000000" pitchFamily="49" charset="0"/>
                        </a:rPr>
                        <a:t>EOL</a:t>
                      </a:r>
                      <a:endParaRPr lang="en-US" sz="2000" b="0" i="0" u="none" strike="noStrike" dirty="0">
                        <a:solidFill>
                          <a:srgbClr val="000000"/>
                        </a:solidFill>
                        <a:effectLst/>
                        <a:latin typeface="Cascadia Code" panose="00000509000000000000" pitchFamily="49" charset="0"/>
                      </a:endParaRPr>
                    </a:p>
                  </a:txBody>
                  <a:tcPr anchor="b"/>
                </a:tc>
                <a:tc>
                  <a:txBody>
                    <a:bodyPr/>
                    <a:lstStyle/>
                    <a:p>
                      <a:pPr algn="l" fontAlgn="b"/>
                      <a:r>
                        <a:rPr lang="en-US" sz="2000" u="none" strike="noStrike" dirty="0">
                          <a:effectLst/>
                          <a:latin typeface="Cascadia Code" panose="00000509000000000000" pitchFamily="49" charset="0"/>
                        </a:rPr>
                        <a:t>01-Oct-2018</a:t>
                      </a:r>
                      <a:endParaRPr lang="en-US" sz="2000" b="0" i="0" u="none" strike="noStrike" dirty="0">
                        <a:solidFill>
                          <a:srgbClr val="000000"/>
                        </a:solidFill>
                        <a:effectLst/>
                        <a:latin typeface="Cascadia Code" panose="00000509000000000000" pitchFamily="49" charset="0"/>
                      </a:endParaRPr>
                    </a:p>
                  </a:txBody>
                  <a:tcPr anchor="b"/>
                </a:tc>
                <a:extLst>
                  <a:ext uri="{0D108BD9-81ED-4DB2-BD59-A6C34878D82A}">
                    <a16:rowId xmlns:a16="http://schemas.microsoft.com/office/drawing/2014/main" val="4104848484"/>
                  </a:ext>
                </a:extLst>
              </a:tr>
              <a:tr h="190500">
                <a:tc>
                  <a:txBody>
                    <a:bodyPr/>
                    <a:lstStyle/>
                    <a:p>
                      <a:pPr algn="l" fontAlgn="b"/>
                      <a:r>
                        <a:rPr lang="en-US" sz="2000" u="none" strike="noStrike">
                          <a:effectLst/>
                          <a:latin typeface="Cascadia Code" panose="00000509000000000000" pitchFamily="49" charset="0"/>
                        </a:rPr>
                        <a:t>.NET Core 1.1</a:t>
                      </a:r>
                      <a:endParaRPr lang="en-US" sz="2000" b="0" i="0" u="none" strike="noStrike">
                        <a:solidFill>
                          <a:srgbClr val="000000"/>
                        </a:solidFill>
                        <a:effectLst/>
                        <a:latin typeface="Cascadia Code" panose="00000509000000000000" pitchFamily="49" charset="0"/>
                      </a:endParaRPr>
                    </a:p>
                  </a:txBody>
                  <a:tcPr anchor="b"/>
                </a:tc>
                <a:tc>
                  <a:txBody>
                    <a:bodyPr/>
                    <a:lstStyle/>
                    <a:p>
                      <a:pPr algn="l" fontAlgn="b"/>
                      <a:r>
                        <a:rPr lang="en-US" sz="2000" u="none" strike="noStrike">
                          <a:effectLst/>
                          <a:latin typeface="Cascadia Code" panose="00000509000000000000" pitchFamily="49" charset="0"/>
                        </a:rPr>
                        <a:t>16-Nov-2016</a:t>
                      </a:r>
                      <a:endParaRPr lang="en-US" sz="2000" b="0" i="0" u="none" strike="noStrike">
                        <a:solidFill>
                          <a:srgbClr val="000000"/>
                        </a:solidFill>
                        <a:effectLst/>
                        <a:latin typeface="Cascadia Code" panose="00000509000000000000" pitchFamily="49" charset="0"/>
                      </a:endParaRPr>
                    </a:p>
                  </a:txBody>
                  <a:tcPr anchor="b"/>
                </a:tc>
                <a:tc>
                  <a:txBody>
                    <a:bodyPr/>
                    <a:lstStyle/>
                    <a:p>
                      <a:pPr algn="l" fontAlgn="b"/>
                      <a:r>
                        <a:rPr lang="en-US" sz="2000" u="none" strike="noStrike">
                          <a:effectLst/>
                          <a:latin typeface="Cascadia Code" panose="00000509000000000000" pitchFamily="49" charset="0"/>
                        </a:rPr>
                        <a:t>1.1.13</a:t>
                      </a:r>
                      <a:endParaRPr lang="en-US" sz="2000" b="0" i="0" u="none" strike="noStrike">
                        <a:solidFill>
                          <a:srgbClr val="000000"/>
                        </a:solidFill>
                        <a:effectLst/>
                        <a:latin typeface="Cascadia Code" panose="00000509000000000000" pitchFamily="49" charset="0"/>
                      </a:endParaRPr>
                    </a:p>
                  </a:txBody>
                  <a:tcPr anchor="b"/>
                </a:tc>
                <a:tc>
                  <a:txBody>
                    <a:bodyPr/>
                    <a:lstStyle/>
                    <a:p>
                      <a:pPr algn="l" fontAlgn="b"/>
                      <a:r>
                        <a:rPr lang="en-US" sz="2000" u="none" strike="noStrike">
                          <a:effectLst/>
                          <a:latin typeface="Cascadia Code" panose="00000509000000000000" pitchFamily="49" charset="0"/>
                        </a:rPr>
                        <a:t>14-May-2019</a:t>
                      </a:r>
                      <a:endParaRPr lang="en-US" sz="2000" b="0" i="0" u="none" strike="noStrike">
                        <a:solidFill>
                          <a:srgbClr val="000000"/>
                        </a:solidFill>
                        <a:effectLst/>
                        <a:latin typeface="Cascadia Code" panose="00000509000000000000" pitchFamily="49" charset="0"/>
                      </a:endParaRPr>
                    </a:p>
                  </a:txBody>
                  <a:tcPr anchor="b"/>
                </a:tc>
                <a:tc>
                  <a:txBody>
                    <a:bodyPr/>
                    <a:lstStyle/>
                    <a:p>
                      <a:pPr algn="l" fontAlgn="b"/>
                      <a:r>
                        <a:rPr lang="en-US" sz="2000" u="none" strike="noStrike" dirty="0">
                          <a:effectLst/>
                          <a:latin typeface="Cascadia Code" panose="00000509000000000000" pitchFamily="49" charset="0"/>
                        </a:rPr>
                        <a:t>EOL</a:t>
                      </a:r>
                      <a:endParaRPr lang="en-US" sz="2000" b="0" i="0" u="none" strike="noStrike" dirty="0">
                        <a:solidFill>
                          <a:srgbClr val="000000"/>
                        </a:solidFill>
                        <a:effectLst/>
                        <a:latin typeface="Cascadia Code" panose="00000509000000000000" pitchFamily="49" charset="0"/>
                      </a:endParaRPr>
                    </a:p>
                  </a:txBody>
                  <a:tcPr anchor="b"/>
                </a:tc>
                <a:tc>
                  <a:txBody>
                    <a:bodyPr/>
                    <a:lstStyle/>
                    <a:p>
                      <a:pPr algn="l" fontAlgn="b"/>
                      <a:r>
                        <a:rPr lang="en-US" sz="2000" u="none" strike="noStrike" dirty="0">
                          <a:effectLst/>
                          <a:latin typeface="Cascadia Code" panose="00000509000000000000" pitchFamily="49" charset="0"/>
                        </a:rPr>
                        <a:t>27-Jun-2019</a:t>
                      </a:r>
                      <a:endParaRPr lang="en-US" sz="2000" b="0" i="0" u="none" strike="noStrike" dirty="0">
                        <a:solidFill>
                          <a:srgbClr val="000000"/>
                        </a:solidFill>
                        <a:effectLst/>
                        <a:latin typeface="Cascadia Code" panose="00000509000000000000" pitchFamily="49" charset="0"/>
                      </a:endParaRPr>
                    </a:p>
                  </a:txBody>
                  <a:tcPr anchor="b"/>
                </a:tc>
                <a:extLst>
                  <a:ext uri="{0D108BD9-81ED-4DB2-BD59-A6C34878D82A}">
                    <a16:rowId xmlns:a16="http://schemas.microsoft.com/office/drawing/2014/main" val="777526517"/>
                  </a:ext>
                </a:extLst>
              </a:tr>
              <a:tr h="190500">
                <a:tc>
                  <a:txBody>
                    <a:bodyPr/>
                    <a:lstStyle/>
                    <a:p>
                      <a:pPr algn="l" fontAlgn="b"/>
                      <a:r>
                        <a:rPr lang="en-US" sz="2000" u="none" strike="noStrike">
                          <a:effectLst/>
                          <a:latin typeface="Cascadia Code" panose="00000509000000000000" pitchFamily="49" charset="0"/>
                        </a:rPr>
                        <a:t>.NET Core 1.0</a:t>
                      </a:r>
                      <a:endParaRPr lang="en-US" sz="2000" b="0" i="0" u="none" strike="noStrike">
                        <a:solidFill>
                          <a:srgbClr val="000000"/>
                        </a:solidFill>
                        <a:effectLst/>
                        <a:latin typeface="Cascadia Code" panose="00000509000000000000" pitchFamily="49" charset="0"/>
                      </a:endParaRPr>
                    </a:p>
                  </a:txBody>
                  <a:tcPr anchor="b"/>
                </a:tc>
                <a:tc>
                  <a:txBody>
                    <a:bodyPr/>
                    <a:lstStyle/>
                    <a:p>
                      <a:pPr algn="l" fontAlgn="b"/>
                      <a:r>
                        <a:rPr lang="en-US" sz="2000" u="none" strike="noStrike">
                          <a:effectLst/>
                          <a:latin typeface="Cascadia Code" panose="00000509000000000000" pitchFamily="49" charset="0"/>
                        </a:rPr>
                        <a:t>27-Jun-2016</a:t>
                      </a:r>
                      <a:endParaRPr lang="en-US" sz="2000" b="0" i="0" u="none" strike="noStrike">
                        <a:solidFill>
                          <a:srgbClr val="000000"/>
                        </a:solidFill>
                        <a:effectLst/>
                        <a:latin typeface="Cascadia Code" panose="00000509000000000000" pitchFamily="49" charset="0"/>
                      </a:endParaRPr>
                    </a:p>
                  </a:txBody>
                  <a:tcPr anchor="b"/>
                </a:tc>
                <a:tc>
                  <a:txBody>
                    <a:bodyPr/>
                    <a:lstStyle/>
                    <a:p>
                      <a:pPr algn="l" fontAlgn="b"/>
                      <a:r>
                        <a:rPr lang="en-US" sz="2000" u="none" strike="noStrike">
                          <a:effectLst/>
                          <a:latin typeface="Cascadia Code" panose="00000509000000000000" pitchFamily="49" charset="0"/>
                        </a:rPr>
                        <a:t>1.0.16</a:t>
                      </a:r>
                      <a:endParaRPr lang="en-US" sz="2000" b="0" i="0" u="none" strike="noStrike">
                        <a:solidFill>
                          <a:srgbClr val="000000"/>
                        </a:solidFill>
                        <a:effectLst/>
                        <a:latin typeface="Cascadia Code" panose="00000509000000000000" pitchFamily="49" charset="0"/>
                      </a:endParaRPr>
                    </a:p>
                  </a:txBody>
                  <a:tcPr anchor="b"/>
                </a:tc>
                <a:tc>
                  <a:txBody>
                    <a:bodyPr/>
                    <a:lstStyle/>
                    <a:p>
                      <a:pPr algn="l" fontAlgn="b"/>
                      <a:r>
                        <a:rPr lang="en-US" sz="2000" u="none" strike="noStrike">
                          <a:effectLst/>
                          <a:latin typeface="Cascadia Code" panose="00000509000000000000" pitchFamily="49" charset="0"/>
                        </a:rPr>
                        <a:t>14-May-2019</a:t>
                      </a:r>
                      <a:endParaRPr lang="en-US" sz="2000" b="0" i="0" u="none" strike="noStrike">
                        <a:solidFill>
                          <a:srgbClr val="000000"/>
                        </a:solidFill>
                        <a:effectLst/>
                        <a:latin typeface="Cascadia Code" panose="00000509000000000000" pitchFamily="49" charset="0"/>
                      </a:endParaRPr>
                    </a:p>
                  </a:txBody>
                  <a:tcPr anchor="b"/>
                </a:tc>
                <a:tc>
                  <a:txBody>
                    <a:bodyPr/>
                    <a:lstStyle/>
                    <a:p>
                      <a:pPr algn="l" fontAlgn="b"/>
                      <a:r>
                        <a:rPr lang="en-US" sz="2000" u="none" strike="noStrike">
                          <a:effectLst/>
                          <a:latin typeface="Cascadia Code" panose="00000509000000000000" pitchFamily="49" charset="0"/>
                        </a:rPr>
                        <a:t>EOL</a:t>
                      </a:r>
                      <a:endParaRPr lang="en-US" sz="2000" b="0" i="0" u="none" strike="noStrike">
                        <a:solidFill>
                          <a:srgbClr val="000000"/>
                        </a:solidFill>
                        <a:effectLst/>
                        <a:latin typeface="Cascadia Code" panose="00000509000000000000" pitchFamily="49" charset="0"/>
                      </a:endParaRPr>
                    </a:p>
                  </a:txBody>
                  <a:tcPr anchor="b"/>
                </a:tc>
                <a:tc>
                  <a:txBody>
                    <a:bodyPr/>
                    <a:lstStyle/>
                    <a:p>
                      <a:pPr algn="l" fontAlgn="b"/>
                      <a:r>
                        <a:rPr lang="en-US" sz="2000" u="none" strike="noStrike" dirty="0">
                          <a:effectLst/>
                          <a:latin typeface="Cascadia Code" panose="00000509000000000000" pitchFamily="49" charset="0"/>
                        </a:rPr>
                        <a:t>27-Jun-2019</a:t>
                      </a:r>
                      <a:endParaRPr lang="en-US" sz="2000" b="0" i="0" u="none" strike="noStrike" dirty="0">
                        <a:solidFill>
                          <a:srgbClr val="000000"/>
                        </a:solidFill>
                        <a:effectLst/>
                        <a:latin typeface="Cascadia Code" panose="00000509000000000000" pitchFamily="49" charset="0"/>
                      </a:endParaRPr>
                    </a:p>
                  </a:txBody>
                  <a:tcPr anchor="b"/>
                </a:tc>
                <a:extLst>
                  <a:ext uri="{0D108BD9-81ED-4DB2-BD59-A6C34878D82A}">
                    <a16:rowId xmlns:a16="http://schemas.microsoft.com/office/drawing/2014/main" val="1934471159"/>
                  </a:ext>
                </a:extLst>
              </a:tr>
            </a:tbl>
          </a:graphicData>
        </a:graphic>
      </p:graphicFrame>
      <p:sp>
        <p:nvSpPr>
          <p:cNvPr id="7" name="Rectangle 6">
            <a:extLst>
              <a:ext uri="{FF2B5EF4-FFF2-40B4-BE49-F238E27FC236}">
                <a16:creationId xmlns:a16="http://schemas.microsoft.com/office/drawing/2014/main" id="{AD19AAD3-D0BF-4413-945D-88DA9E04DF65}"/>
              </a:ext>
            </a:extLst>
          </p:cNvPr>
          <p:cNvSpPr/>
          <p:nvPr/>
        </p:nvSpPr>
        <p:spPr>
          <a:xfrm>
            <a:off x="8001000" y="2819400"/>
            <a:ext cx="3592829" cy="887351"/>
          </a:xfrm>
          <a:prstGeom prst="rect">
            <a:avLst/>
          </a:pr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91CB555-FECD-4290-8F5D-15DC751DD79C}"/>
              </a:ext>
            </a:extLst>
          </p:cNvPr>
          <p:cNvSpPr/>
          <p:nvPr/>
        </p:nvSpPr>
        <p:spPr>
          <a:xfrm>
            <a:off x="8001001" y="4022978"/>
            <a:ext cx="3575304" cy="1322194"/>
          </a:xfrm>
          <a:prstGeom prst="rect">
            <a:avLst/>
          </a:pr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8307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356C4-F0EB-4EB6-BE2E-81B9858841A9}"/>
              </a:ext>
            </a:extLst>
          </p:cNvPr>
          <p:cNvSpPr>
            <a:spLocks noGrp="1"/>
          </p:cNvSpPr>
          <p:nvPr>
            <p:ph type="title"/>
          </p:nvPr>
        </p:nvSpPr>
        <p:spPr/>
        <p:txBody>
          <a:bodyPr/>
          <a:lstStyle/>
          <a:p>
            <a:r>
              <a:rPr lang="en-US" dirty="0"/>
              <a:t>.NET Roadmap</a:t>
            </a:r>
          </a:p>
        </p:txBody>
      </p:sp>
      <p:sp>
        <p:nvSpPr>
          <p:cNvPr id="3" name="Slide Number Placeholder 2">
            <a:extLst>
              <a:ext uri="{FF2B5EF4-FFF2-40B4-BE49-F238E27FC236}">
                <a16:creationId xmlns:a16="http://schemas.microsoft.com/office/drawing/2014/main" id="{89BD2822-A508-4116-8C55-6F398A12ADBA}"/>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kern="0" smtClean="0">
                <a:solidFill>
                  <a:sysClr val="windowText" lastClr="000000"/>
                </a:solidFill>
              </a:rPr>
              <a:pPr defTabSz="914400" eaLnBrk="1" fontAlgn="auto" hangingPunct="1">
                <a:spcBef>
                  <a:spcPts val="0"/>
                </a:spcBef>
                <a:spcAft>
                  <a:spcPts val="0"/>
                </a:spcAft>
              </a:pPr>
              <a:t>48</a:t>
            </a:fld>
            <a:endParaRPr lang="en-US" sz="1800" kern="0" dirty="0">
              <a:solidFill>
                <a:sysClr val="windowText" lastClr="000000"/>
              </a:solidFill>
            </a:endParaRPr>
          </a:p>
        </p:txBody>
      </p:sp>
      <p:sp>
        <p:nvSpPr>
          <p:cNvPr id="5" name="Text Placeholder 4">
            <a:extLst>
              <a:ext uri="{FF2B5EF4-FFF2-40B4-BE49-F238E27FC236}">
                <a16:creationId xmlns:a16="http://schemas.microsoft.com/office/drawing/2014/main" id="{D0242239-B497-4821-B057-B09C104164B3}"/>
              </a:ext>
            </a:extLst>
          </p:cNvPr>
          <p:cNvSpPr>
            <a:spLocks noGrp="1"/>
          </p:cNvSpPr>
          <p:nvPr>
            <p:ph type="body" sz="quarter" idx="13"/>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p:txBody>
      </p:sp>
      <p:pic>
        <p:nvPicPr>
          <p:cNvPr id="1028" name="Picture 4">
            <a:extLst>
              <a:ext uri="{FF2B5EF4-FFF2-40B4-BE49-F238E27FC236}">
                <a16:creationId xmlns:a16="http://schemas.microsoft.com/office/drawing/2014/main" id="{4FB68FA0-96BF-4627-9074-47FE4D667F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337" b="43200"/>
          <a:stretch/>
        </p:blipFill>
        <p:spPr bwMode="auto">
          <a:xfrm>
            <a:off x="402336" y="990600"/>
            <a:ext cx="11387328" cy="241980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76E01566-BEE6-43A5-B9E3-66DA2B16175A}"/>
              </a:ext>
            </a:extLst>
          </p:cNvPr>
          <p:cNvGraphicFramePr>
            <a:graphicFrameLocks noGrp="1"/>
          </p:cNvGraphicFramePr>
          <p:nvPr>
            <p:extLst>
              <p:ext uri="{D42A27DB-BD31-4B8C-83A1-F6EECF244321}">
                <p14:modId xmlns:p14="http://schemas.microsoft.com/office/powerpoint/2010/main" val="1246617194"/>
              </p:ext>
            </p:extLst>
          </p:nvPr>
        </p:nvGraphicFramePr>
        <p:xfrm>
          <a:off x="615695" y="3429000"/>
          <a:ext cx="10978134" cy="2978570"/>
        </p:xfrm>
        <a:graphic>
          <a:graphicData uri="http://schemas.openxmlformats.org/drawingml/2006/table">
            <a:tbl>
              <a:tblPr firstRow="1" bandRow="1">
                <a:tableStyleId>{5C22544A-7EE6-4342-B048-85BDC9FD1C3A}</a:tableStyleId>
              </a:tblPr>
              <a:tblGrid>
                <a:gridCol w="2660905">
                  <a:extLst>
                    <a:ext uri="{9D8B030D-6E8A-4147-A177-3AD203B41FA5}">
                      <a16:colId xmlns:a16="http://schemas.microsoft.com/office/drawing/2014/main" val="3417319774"/>
                    </a:ext>
                  </a:extLst>
                </a:gridCol>
                <a:gridCol w="8317229">
                  <a:extLst>
                    <a:ext uri="{9D8B030D-6E8A-4147-A177-3AD203B41FA5}">
                      <a16:colId xmlns:a16="http://schemas.microsoft.com/office/drawing/2014/main" val="3089543264"/>
                    </a:ext>
                  </a:extLst>
                </a:gridCol>
              </a:tblGrid>
              <a:tr h="373577">
                <a:tc>
                  <a:txBody>
                    <a:bodyPr/>
                    <a:lstStyle/>
                    <a:p>
                      <a:r>
                        <a:rPr lang="en-US" sz="1800" b="1" dirty="0">
                          <a:effectLst/>
                        </a:rPr>
                        <a:t>Milestone</a:t>
                      </a:r>
                    </a:p>
                  </a:txBody>
                  <a:tcPr marL="118045" marR="118045" marT="54483" marB="54483" anchor="ctr"/>
                </a:tc>
                <a:tc>
                  <a:txBody>
                    <a:bodyPr/>
                    <a:lstStyle/>
                    <a:p>
                      <a:r>
                        <a:rPr lang="en-US" sz="1800" b="1">
                          <a:effectLst/>
                        </a:rPr>
                        <a:t>Release Date</a:t>
                      </a:r>
                    </a:p>
                  </a:txBody>
                  <a:tcPr marL="118045" marR="118045" marT="54483" marB="54483" anchor="ctr"/>
                </a:tc>
                <a:extLst>
                  <a:ext uri="{0D108BD9-81ED-4DB2-BD59-A6C34878D82A}">
                    <a16:rowId xmlns:a16="http://schemas.microsoft.com/office/drawing/2014/main" val="1824770290"/>
                  </a:ext>
                </a:extLst>
              </a:tr>
              <a:tr h="531070">
                <a:tc>
                  <a:txBody>
                    <a:bodyPr/>
                    <a:lstStyle/>
                    <a:p>
                      <a:r>
                        <a:rPr lang="en-US" sz="1800">
                          <a:effectLst/>
                        </a:rPr>
                        <a:t>.NET Core 2.1.x (servicing)</a:t>
                      </a:r>
                    </a:p>
                  </a:txBody>
                  <a:tcPr marL="118045" marR="118045" marT="54483" marB="54483" anchor="ctr"/>
                </a:tc>
                <a:tc>
                  <a:txBody>
                    <a:bodyPr/>
                    <a:lstStyle/>
                    <a:p>
                      <a:r>
                        <a:rPr lang="en-US" sz="1800">
                          <a:effectLst/>
                        </a:rPr>
                        <a:t>LTS (Long Term Support) release. Approximately every 1-2 months or as needed.</a:t>
                      </a:r>
                    </a:p>
                  </a:txBody>
                  <a:tcPr marL="118045" marR="118045" marT="54483" marB="54483" anchor="ctr"/>
                </a:tc>
                <a:extLst>
                  <a:ext uri="{0D108BD9-81ED-4DB2-BD59-A6C34878D82A}">
                    <a16:rowId xmlns:a16="http://schemas.microsoft.com/office/drawing/2014/main" val="1090808992"/>
                  </a:ext>
                </a:extLst>
              </a:tr>
              <a:tr h="531070">
                <a:tc>
                  <a:txBody>
                    <a:bodyPr/>
                    <a:lstStyle/>
                    <a:p>
                      <a:r>
                        <a:rPr lang="en-US" sz="1800">
                          <a:effectLst/>
                        </a:rPr>
                        <a:t>.NET Core 3.1.x (servicing)</a:t>
                      </a:r>
                    </a:p>
                  </a:txBody>
                  <a:tcPr marL="118045" marR="118045" marT="54483" marB="54483" anchor="ctr"/>
                </a:tc>
                <a:tc>
                  <a:txBody>
                    <a:bodyPr/>
                    <a:lstStyle/>
                    <a:p>
                      <a:r>
                        <a:rPr lang="en-US" sz="1800">
                          <a:effectLst/>
                        </a:rPr>
                        <a:t>LTS (Long Term Support) release. Approximately every 1-2 months or as needed.</a:t>
                      </a:r>
                    </a:p>
                  </a:txBody>
                  <a:tcPr marL="118045" marR="118045" marT="54483" marB="54483" anchor="ctr"/>
                </a:tc>
                <a:extLst>
                  <a:ext uri="{0D108BD9-81ED-4DB2-BD59-A6C34878D82A}">
                    <a16:rowId xmlns:a16="http://schemas.microsoft.com/office/drawing/2014/main" val="2186671023"/>
                  </a:ext>
                </a:extLst>
              </a:tr>
              <a:tr h="373577">
                <a:tc>
                  <a:txBody>
                    <a:bodyPr/>
                    <a:lstStyle/>
                    <a:p>
                      <a:r>
                        <a:rPr lang="en-US" sz="1800">
                          <a:effectLst/>
                        </a:rPr>
                        <a:t>.NET 5.0</a:t>
                      </a:r>
                    </a:p>
                  </a:txBody>
                  <a:tcPr marL="118045" marR="118045" marT="54483" marB="54483" anchor="ctr"/>
                </a:tc>
                <a:tc>
                  <a:txBody>
                    <a:bodyPr/>
                    <a:lstStyle/>
                    <a:p>
                      <a:r>
                        <a:rPr lang="en-US" sz="1800">
                          <a:effectLst/>
                        </a:rPr>
                        <a:t>Release scheduled for November 2020</a:t>
                      </a:r>
                    </a:p>
                  </a:txBody>
                  <a:tcPr marL="118045" marR="118045" marT="54483" marB="54483" anchor="ctr"/>
                </a:tc>
                <a:extLst>
                  <a:ext uri="{0D108BD9-81ED-4DB2-BD59-A6C34878D82A}">
                    <a16:rowId xmlns:a16="http://schemas.microsoft.com/office/drawing/2014/main" val="807114474"/>
                  </a:ext>
                </a:extLst>
              </a:tr>
              <a:tr h="374631">
                <a:tc>
                  <a:txBody>
                    <a:bodyPr/>
                    <a:lstStyle/>
                    <a:p>
                      <a:r>
                        <a:rPr lang="en-US" sz="1800">
                          <a:effectLst/>
                        </a:rPr>
                        <a:t>.NET 6.0</a:t>
                      </a:r>
                    </a:p>
                  </a:txBody>
                  <a:tcPr marL="118045" marR="118045" marT="54483" marB="54483" anchor="ctr"/>
                </a:tc>
                <a:tc>
                  <a:txBody>
                    <a:bodyPr/>
                    <a:lstStyle/>
                    <a:p>
                      <a:r>
                        <a:rPr lang="en-US" sz="1800">
                          <a:effectLst/>
                        </a:rPr>
                        <a:t>LTS (Long Term Support) release, scheduled for November 2021</a:t>
                      </a:r>
                    </a:p>
                  </a:txBody>
                  <a:tcPr marL="118045" marR="118045" marT="54483" marB="54483" anchor="ctr"/>
                </a:tc>
                <a:extLst>
                  <a:ext uri="{0D108BD9-81ED-4DB2-BD59-A6C34878D82A}">
                    <a16:rowId xmlns:a16="http://schemas.microsoft.com/office/drawing/2014/main" val="2593900366"/>
                  </a:ext>
                </a:extLst>
              </a:tr>
              <a:tr h="373577">
                <a:tc>
                  <a:txBody>
                    <a:bodyPr/>
                    <a:lstStyle/>
                    <a:p>
                      <a:r>
                        <a:rPr lang="en-US" sz="1800">
                          <a:effectLst/>
                        </a:rPr>
                        <a:t>.NET 7.0</a:t>
                      </a:r>
                    </a:p>
                  </a:txBody>
                  <a:tcPr marL="118045" marR="118045" marT="54483" marB="54483" anchor="ctr"/>
                </a:tc>
                <a:tc>
                  <a:txBody>
                    <a:bodyPr/>
                    <a:lstStyle/>
                    <a:p>
                      <a:r>
                        <a:rPr lang="en-US" sz="1800">
                          <a:effectLst/>
                        </a:rPr>
                        <a:t>Release scheduled for November 2022</a:t>
                      </a:r>
                    </a:p>
                  </a:txBody>
                  <a:tcPr marL="118045" marR="118045" marT="54483" marB="54483" anchor="ctr"/>
                </a:tc>
                <a:extLst>
                  <a:ext uri="{0D108BD9-81ED-4DB2-BD59-A6C34878D82A}">
                    <a16:rowId xmlns:a16="http://schemas.microsoft.com/office/drawing/2014/main" val="1822732295"/>
                  </a:ext>
                </a:extLst>
              </a:tr>
              <a:tr h="374631">
                <a:tc>
                  <a:txBody>
                    <a:bodyPr/>
                    <a:lstStyle/>
                    <a:p>
                      <a:r>
                        <a:rPr lang="en-US" sz="1800">
                          <a:effectLst/>
                        </a:rPr>
                        <a:t>.NET 8.0</a:t>
                      </a:r>
                    </a:p>
                  </a:txBody>
                  <a:tcPr marL="118045" marR="118045" marT="54483" marB="54483" anchor="ctr"/>
                </a:tc>
                <a:tc>
                  <a:txBody>
                    <a:bodyPr/>
                    <a:lstStyle/>
                    <a:p>
                      <a:r>
                        <a:rPr lang="en-US" sz="1800" dirty="0">
                          <a:effectLst/>
                        </a:rPr>
                        <a:t>LTS (Long Term Support) release, scheduled for November 2023</a:t>
                      </a:r>
                    </a:p>
                  </a:txBody>
                  <a:tcPr marL="118045" marR="118045" marT="54483" marB="54483" anchor="ctr"/>
                </a:tc>
                <a:extLst>
                  <a:ext uri="{0D108BD9-81ED-4DB2-BD59-A6C34878D82A}">
                    <a16:rowId xmlns:a16="http://schemas.microsoft.com/office/drawing/2014/main" val="3715082884"/>
                  </a:ext>
                </a:extLst>
              </a:tr>
            </a:tbl>
          </a:graphicData>
        </a:graphic>
      </p:graphicFrame>
    </p:spTree>
    <p:extLst>
      <p:ext uri="{BB962C8B-B14F-4D97-AF65-F5344CB8AC3E}">
        <p14:creationId xmlns:p14="http://schemas.microsoft.com/office/powerpoint/2010/main" val="26376235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4BF4A-E3A1-4FA2-B467-4626D6690B13}"/>
              </a:ext>
            </a:extLst>
          </p:cNvPr>
          <p:cNvSpPr>
            <a:spLocks noGrp="1"/>
          </p:cNvSpPr>
          <p:nvPr>
            <p:ph type="title"/>
          </p:nvPr>
        </p:nvSpPr>
        <p:spPr/>
        <p:txBody>
          <a:bodyPr/>
          <a:lstStyle/>
          <a:p>
            <a:r>
              <a:rPr lang="en-US" dirty="0"/>
              <a:t>.NET Core Repositories</a:t>
            </a:r>
          </a:p>
        </p:txBody>
      </p:sp>
      <p:sp>
        <p:nvSpPr>
          <p:cNvPr id="3" name="Slide Number Placeholder 2">
            <a:extLst>
              <a:ext uri="{FF2B5EF4-FFF2-40B4-BE49-F238E27FC236}">
                <a16:creationId xmlns:a16="http://schemas.microsoft.com/office/drawing/2014/main" id="{E985CCBE-070E-4EE4-B203-AEA445F6357A}"/>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kern="0" smtClean="0">
                <a:solidFill>
                  <a:sysClr val="windowText" lastClr="000000"/>
                </a:solidFill>
              </a:rPr>
              <a:pPr defTabSz="914400" eaLnBrk="1" fontAlgn="auto" hangingPunct="1">
                <a:spcBef>
                  <a:spcPts val="0"/>
                </a:spcBef>
                <a:spcAft>
                  <a:spcPts val="0"/>
                </a:spcAft>
              </a:pPr>
              <a:t>49</a:t>
            </a:fld>
            <a:endParaRPr lang="en-US" sz="1800" kern="0" dirty="0">
              <a:solidFill>
                <a:sysClr val="windowText" lastClr="000000"/>
              </a:solidFill>
            </a:endParaRPr>
          </a:p>
        </p:txBody>
      </p:sp>
      <p:sp>
        <p:nvSpPr>
          <p:cNvPr id="4" name="Text Placeholder 3">
            <a:extLst>
              <a:ext uri="{FF2B5EF4-FFF2-40B4-BE49-F238E27FC236}">
                <a16:creationId xmlns:a16="http://schemas.microsoft.com/office/drawing/2014/main" id="{C1D9B0AB-B4FD-4B97-8A22-6DF7F1ADDF6A}"/>
              </a:ext>
            </a:extLst>
          </p:cNvPr>
          <p:cNvSpPr>
            <a:spLocks noGrp="1"/>
          </p:cNvSpPr>
          <p:nvPr>
            <p:ph type="body" sz="quarter" idx="13"/>
          </p:nvPr>
        </p:nvSpPr>
        <p:spPr/>
        <p:txBody>
          <a:bodyPr>
            <a:normAutofit lnSpcReduction="10000"/>
          </a:bodyPr>
          <a:lstStyle/>
          <a:p>
            <a:r>
              <a:rPr lang="en-US" dirty="0">
                <a:hlinkClick r:id="rId2"/>
              </a:rPr>
              <a:t>https://github.com/dotnet/runtime</a:t>
            </a:r>
            <a:r>
              <a:rPr lang="en-US" dirty="0"/>
              <a:t> </a:t>
            </a:r>
            <a:br>
              <a:rPr lang="en-US" dirty="0"/>
            </a:br>
            <a:r>
              <a:rPr lang="en-US" dirty="0"/>
              <a:t>Contains the code to build the .NET Core runtime, libraries and shared host (dotnet) installers for all supported platforms, as well as the sources to .NET Core runtime and libraries.</a:t>
            </a:r>
          </a:p>
          <a:p>
            <a:endParaRPr lang="en-US" dirty="0"/>
          </a:p>
          <a:p>
            <a:r>
              <a:rPr lang="en-US" dirty="0">
                <a:hlinkClick r:id="rId3"/>
              </a:rPr>
              <a:t>https://github.com/dotnet/sdk</a:t>
            </a:r>
            <a:r>
              <a:rPr lang="en-US" dirty="0"/>
              <a:t> </a:t>
            </a:r>
            <a:br>
              <a:rPr lang="en-US" dirty="0"/>
            </a:br>
            <a:r>
              <a:rPr lang="en-US" dirty="0"/>
              <a:t>Contains core functionality needed to create .NET Core projects, that is shared between Visual Studio and CLI.</a:t>
            </a:r>
          </a:p>
          <a:p>
            <a:endParaRPr lang="en-US" dirty="0"/>
          </a:p>
          <a:p>
            <a:r>
              <a:rPr lang="en-US" dirty="0">
                <a:hlinkClick r:id="rId4"/>
              </a:rPr>
              <a:t>https://github.com/dotnet/aspnetcore</a:t>
            </a:r>
            <a:r>
              <a:rPr lang="en-US" dirty="0"/>
              <a:t> </a:t>
            </a:r>
            <a:br>
              <a:rPr lang="en-US" dirty="0"/>
            </a:br>
            <a:r>
              <a:rPr lang="en-US" dirty="0"/>
              <a:t>Contains the code for asp.net core plus the following:</a:t>
            </a:r>
          </a:p>
          <a:p>
            <a:pPr lvl="1"/>
            <a:r>
              <a:rPr lang="en-US" dirty="0">
                <a:hlinkClick r:id="rId5"/>
              </a:rPr>
              <a:t>Documentation</a:t>
            </a:r>
            <a:r>
              <a:rPr lang="en-US" dirty="0"/>
              <a:t> - documentation sources for </a:t>
            </a:r>
            <a:r>
              <a:rPr lang="en-US" dirty="0">
                <a:hlinkClick r:id="rId6"/>
              </a:rPr>
              <a:t>https://docs.microsoft.com/aspnet/core/</a:t>
            </a:r>
            <a:endParaRPr lang="en-US" dirty="0"/>
          </a:p>
          <a:p>
            <a:pPr lvl="1"/>
            <a:r>
              <a:rPr lang="en-US" dirty="0">
                <a:hlinkClick r:id="rId7"/>
              </a:rPr>
              <a:t>Entity Framework Core</a:t>
            </a:r>
            <a:r>
              <a:rPr lang="en-US" dirty="0"/>
              <a:t> - data access technology</a:t>
            </a:r>
          </a:p>
          <a:p>
            <a:pPr lvl="1"/>
            <a:r>
              <a:rPr lang="en-US" dirty="0">
                <a:hlinkClick r:id="rId8"/>
              </a:rPr>
              <a:t>Extensions</a:t>
            </a:r>
            <a:r>
              <a:rPr lang="en-US" dirty="0"/>
              <a:t> - Logging, configuration, dependency injection, and more.</a:t>
            </a:r>
          </a:p>
          <a:p>
            <a:pPr lvl="1"/>
            <a:endParaRPr lang="en-US" dirty="0"/>
          </a:p>
          <a:p>
            <a:endParaRPr lang="en-US" dirty="0"/>
          </a:p>
          <a:p>
            <a:endParaRPr lang="en-US" dirty="0"/>
          </a:p>
        </p:txBody>
      </p:sp>
    </p:spTree>
    <p:extLst>
      <p:ext uri="{BB962C8B-B14F-4D97-AF65-F5344CB8AC3E}">
        <p14:creationId xmlns:p14="http://schemas.microsoft.com/office/powerpoint/2010/main" val="2453298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8217A"/>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148AE-22F2-430C-AC4D-A467BDA1C3C4}"/>
              </a:ext>
            </a:extLst>
          </p:cNvPr>
          <p:cNvSpPr txBox="1"/>
          <p:nvPr/>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3" name="TextBox 2">
            <a:extLst>
              <a:ext uri="{FF2B5EF4-FFF2-40B4-BE49-F238E27FC236}">
                <a16:creationId xmlns:a16="http://schemas.microsoft.com/office/drawing/2014/main" id="{07F5F5E3-DBC3-4B69-B8F5-2B96349A8D33}"/>
              </a:ext>
            </a:extLst>
          </p:cNvPr>
          <p:cNvSpPr txBox="1"/>
          <p:nvPr/>
        </p:nvSpPr>
        <p:spPr>
          <a:xfrm>
            <a:off x="0" y="4188396"/>
            <a:ext cx="12191999" cy="2022092"/>
          </a:xfrm>
          <a:prstGeom prst="rect">
            <a:avLst/>
          </a:prstGeom>
          <a:noFill/>
        </p:spPr>
        <p:txBody>
          <a:bodyPr wrap="square" lIns="182880" tIns="146304" rIns="182880" bIns="146304" rtlCol="0">
            <a:spAutoFit/>
          </a:bodyPr>
          <a:lstStyle/>
          <a:p>
            <a:pPr algn="ctr">
              <a:lnSpc>
                <a:spcPct val="90000"/>
              </a:lnSpc>
              <a:spcAft>
                <a:spcPts val="600"/>
              </a:spcAft>
            </a:pPr>
            <a:r>
              <a:rPr lang="en-US" sz="2400" i="1" dirty="0">
                <a:solidFill>
                  <a:schemeClr val="bg1"/>
                </a:solidFill>
              </a:rPr>
              <a:t>Free. Cross-platform. Open source. </a:t>
            </a:r>
          </a:p>
          <a:p>
            <a:pPr algn="ctr">
              <a:lnSpc>
                <a:spcPct val="90000"/>
              </a:lnSpc>
              <a:spcAft>
                <a:spcPts val="600"/>
              </a:spcAft>
            </a:pPr>
            <a:r>
              <a:rPr lang="en-US" sz="2400" i="1" dirty="0">
                <a:solidFill>
                  <a:schemeClr val="bg1"/>
                </a:solidFill>
              </a:rPr>
              <a:t>A developer platform for building all your apps. </a:t>
            </a:r>
          </a:p>
          <a:p>
            <a:pPr algn="ctr">
              <a:lnSpc>
                <a:spcPct val="90000"/>
              </a:lnSpc>
              <a:spcAft>
                <a:spcPts val="600"/>
              </a:spcAft>
            </a:pPr>
            <a:endParaRPr lang="en-US" sz="2400" i="1" dirty="0">
              <a:solidFill>
                <a:schemeClr val="bg1"/>
              </a:solidFill>
            </a:endParaRPr>
          </a:p>
          <a:p>
            <a:pPr algn="ctr">
              <a:lnSpc>
                <a:spcPct val="90000"/>
              </a:lnSpc>
              <a:spcAft>
                <a:spcPts val="600"/>
              </a:spcAft>
            </a:pPr>
            <a:r>
              <a:rPr lang="en-US" sz="3600" dirty="0">
                <a:solidFill>
                  <a:schemeClr val="bg1"/>
                </a:solidFill>
                <a:hlinkClick r:id="rId3"/>
              </a:rPr>
              <a:t>www.dot.net</a:t>
            </a:r>
            <a:r>
              <a:rPr lang="en-US" sz="3600" dirty="0">
                <a:solidFill>
                  <a:schemeClr val="bg1"/>
                </a:solidFill>
              </a:rPr>
              <a:t> </a:t>
            </a:r>
          </a:p>
        </p:txBody>
      </p:sp>
    </p:spTree>
    <p:extLst>
      <p:ext uri="{BB962C8B-B14F-4D97-AF65-F5344CB8AC3E}">
        <p14:creationId xmlns:p14="http://schemas.microsoft.com/office/powerpoint/2010/main" val="419756236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650E7-EBCB-46DE-B0C9-491AE54883D3}"/>
              </a:ext>
            </a:extLst>
          </p:cNvPr>
          <p:cNvSpPr>
            <a:spLocks noGrp="1"/>
          </p:cNvSpPr>
          <p:nvPr>
            <p:ph type="title"/>
          </p:nvPr>
        </p:nvSpPr>
        <p:spPr/>
        <p:txBody>
          <a:bodyPr/>
          <a:lstStyle/>
          <a:p>
            <a:r>
              <a:rPr lang="en-US" dirty="0"/>
              <a:t>Other .NET Repositories</a:t>
            </a:r>
          </a:p>
        </p:txBody>
      </p:sp>
      <p:sp>
        <p:nvSpPr>
          <p:cNvPr id="3" name="Slide Number Placeholder 2">
            <a:extLst>
              <a:ext uri="{FF2B5EF4-FFF2-40B4-BE49-F238E27FC236}">
                <a16:creationId xmlns:a16="http://schemas.microsoft.com/office/drawing/2014/main" id="{1200D2A8-6A38-4CD8-BECC-956A62F95342}"/>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kern="0" smtClean="0">
                <a:solidFill>
                  <a:sysClr val="windowText" lastClr="000000"/>
                </a:solidFill>
              </a:rPr>
              <a:pPr defTabSz="914400" eaLnBrk="1" fontAlgn="auto" hangingPunct="1">
                <a:spcBef>
                  <a:spcPts val="0"/>
                </a:spcBef>
                <a:spcAft>
                  <a:spcPts val="0"/>
                </a:spcAft>
              </a:pPr>
              <a:t>50</a:t>
            </a:fld>
            <a:endParaRPr lang="en-US" sz="1800" kern="0" dirty="0">
              <a:solidFill>
                <a:sysClr val="windowText" lastClr="000000"/>
              </a:solidFill>
            </a:endParaRPr>
          </a:p>
        </p:txBody>
      </p:sp>
      <p:sp>
        <p:nvSpPr>
          <p:cNvPr id="4" name="Text Placeholder 3">
            <a:extLst>
              <a:ext uri="{FF2B5EF4-FFF2-40B4-BE49-F238E27FC236}">
                <a16:creationId xmlns:a16="http://schemas.microsoft.com/office/drawing/2014/main" id="{4E7173EC-8C3F-47DB-BAF0-26BD163FFF03}"/>
              </a:ext>
            </a:extLst>
          </p:cNvPr>
          <p:cNvSpPr>
            <a:spLocks noGrp="1"/>
          </p:cNvSpPr>
          <p:nvPr>
            <p:ph type="body" sz="quarter" idx="13"/>
          </p:nvPr>
        </p:nvSpPr>
        <p:spPr/>
        <p:txBody>
          <a:bodyPr/>
          <a:lstStyle/>
          <a:p>
            <a:r>
              <a:rPr lang="en-US" dirty="0">
                <a:hlinkClick r:id="rId2"/>
              </a:rPr>
              <a:t>https://github.com/aspnet/AspNetWebStack</a:t>
            </a:r>
            <a:br>
              <a:rPr lang="en-US" dirty="0"/>
            </a:br>
            <a:r>
              <a:rPr lang="en-US" dirty="0"/>
              <a:t>Code for ASP.NET MVC 5.x, Web API 2.x, and Web Pages 3.x. For ASP.NET Core MVC</a:t>
            </a:r>
          </a:p>
          <a:p>
            <a:endParaRPr lang="en-US" dirty="0"/>
          </a:p>
          <a:p>
            <a:r>
              <a:rPr lang="en-US" dirty="0">
                <a:hlinkClick r:id="rId3"/>
              </a:rPr>
              <a:t>https://github.com/dotnet/winforms</a:t>
            </a:r>
            <a:br>
              <a:rPr lang="en-US" dirty="0"/>
            </a:br>
            <a:r>
              <a:rPr lang="en-US" dirty="0"/>
              <a:t>Code for WinForms, Windows Forms is a UI framework for building Windows desktop applications. </a:t>
            </a:r>
          </a:p>
          <a:p>
            <a:endParaRPr lang="en-US" dirty="0"/>
          </a:p>
          <a:p>
            <a:r>
              <a:rPr lang="en-US" dirty="0">
                <a:hlinkClick r:id="rId4"/>
              </a:rPr>
              <a:t>https://github.com/dotnet/ef6</a:t>
            </a:r>
            <a:br>
              <a:rPr lang="en-US" dirty="0"/>
            </a:br>
            <a:r>
              <a:rPr lang="en-US" dirty="0"/>
              <a:t>codebase for Entity Framework 6 (previously maintained at </a:t>
            </a:r>
            <a:r>
              <a:rPr lang="en-US" dirty="0">
                <a:hlinkClick r:id="rId5"/>
              </a:rPr>
              <a:t>https://entityframework.codeplex.com</a:t>
            </a:r>
            <a:r>
              <a:rPr lang="en-US" dirty="0"/>
              <a:t>). </a:t>
            </a:r>
          </a:p>
        </p:txBody>
      </p:sp>
    </p:spTree>
    <p:extLst>
      <p:ext uri="{BB962C8B-B14F-4D97-AF65-F5344CB8AC3E}">
        <p14:creationId xmlns:p14="http://schemas.microsoft.com/office/powerpoint/2010/main" val="31088974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17D29-21C5-4183-9BF6-3781675BADE8}"/>
              </a:ext>
            </a:extLst>
          </p:cNvPr>
          <p:cNvSpPr>
            <a:spLocks noGrp="1"/>
          </p:cNvSpPr>
          <p:nvPr>
            <p:ph type="title"/>
          </p:nvPr>
        </p:nvSpPr>
        <p:spPr/>
        <p:txBody>
          <a:bodyPr/>
          <a:lstStyle/>
          <a:p>
            <a:r>
              <a:rPr lang="en-US" dirty="0"/>
              <a:t>Additional Repos</a:t>
            </a:r>
          </a:p>
        </p:txBody>
      </p:sp>
      <p:sp>
        <p:nvSpPr>
          <p:cNvPr id="3" name="Slide Number Placeholder 2">
            <a:extLst>
              <a:ext uri="{FF2B5EF4-FFF2-40B4-BE49-F238E27FC236}">
                <a16:creationId xmlns:a16="http://schemas.microsoft.com/office/drawing/2014/main" id="{D45285F2-54E2-4614-B93B-6627AC628326}"/>
              </a:ext>
            </a:extLst>
          </p:cNvPr>
          <p:cNvSpPr>
            <a:spLocks noGrp="1"/>
          </p:cNvSpPr>
          <p:nvPr>
            <p:ph type="sldNum" sz="quarter" idx="12"/>
          </p:nvPr>
        </p:nvSpPr>
        <p:spPr/>
        <p:txBody>
          <a:bodyPr/>
          <a:lstStyle/>
          <a:p>
            <a:pPr defTabSz="914400" eaLnBrk="1" fontAlgn="auto" hangingPunct="1">
              <a:spcBef>
                <a:spcPts val="0"/>
              </a:spcBef>
              <a:spcAft>
                <a:spcPts val="0"/>
              </a:spcAft>
            </a:pPr>
            <a:fld id="{AFFF257A-30C5-4AFB-911B-BE4CEEA1EA82}" type="slidenum">
              <a:rPr lang="en-US" kern="0" smtClean="0">
                <a:solidFill>
                  <a:sysClr val="windowText" lastClr="000000"/>
                </a:solidFill>
              </a:rPr>
              <a:pPr defTabSz="914400" eaLnBrk="1" fontAlgn="auto" hangingPunct="1">
                <a:spcBef>
                  <a:spcPts val="0"/>
                </a:spcBef>
                <a:spcAft>
                  <a:spcPts val="0"/>
                </a:spcAft>
              </a:pPr>
              <a:t>51</a:t>
            </a:fld>
            <a:endParaRPr lang="en-US" sz="1800" kern="0" dirty="0">
              <a:solidFill>
                <a:sysClr val="windowText" lastClr="000000"/>
              </a:solidFill>
            </a:endParaRPr>
          </a:p>
        </p:txBody>
      </p:sp>
      <p:sp>
        <p:nvSpPr>
          <p:cNvPr id="4" name="Text Placeholder 3">
            <a:extLst>
              <a:ext uri="{FF2B5EF4-FFF2-40B4-BE49-F238E27FC236}">
                <a16:creationId xmlns:a16="http://schemas.microsoft.com/office/drawing/2014/main" id="{938A75DF-2558-4DCD-A3E5-D1F5D7619431}"/>
              </a:ext>
            </a:extLst>
          </p:cNvPr>
          <p:cNvSpPr>
            <a:spLocks noGrp="1"/>
          </p:cNvSpPr>
          <p:nvPr>
            <p:ph type="body" sz="quarter" idx="13"/>
          </p:nvPr>
        </p:nvSpPr>
        <p:spPr/>
        <p:txBody>
          <a:bodyPr/>
          <a:lstStyle/>
          <a:p>
            <a:pPr marL="0" indent="0">
              <a:buNone/>
            </a:pPr>
            <a:r>
              <a:rPr lang="en-US" dirty="0"/>
              <a:t>There are more repos can be found under the following organizations</a:t>
            </a:r>
          </a:p>
          <a:p>
            <a:pPr marL="0" indent="0">
              <a:buNone/>
            </a:pPr>
            <a:endParaRPr lang="en-US" dirty="0"/>
          </a:p>
          <a:p>
            <a:r>
              <a:rPr lang="en-US" dirty="0">
                <a:hlinkClick r:id="rId2"/>
              </a:rPr>
              <a:t>https://github.com/dotnet</a:t>
            </a:r>
            <a:endParaRPr lang="en-US" dirty="0"/>
          </a:p>
          <a:p>
            <a:r>
              <a:rPr lang="en-US" dirty="0">
                <a:hlinkClick r:id="rId3"/>
              </a:rPr>
              <a:t>https://github.com/aspnet</a:t>
            </a:r>
            <a:endParaRPr lang="en-US" dirty="0"/>
          </a:p>
          <a:p>
            <a:r>
              <a:rPr lang="en-US" dirty="0">
                <a:hlinkClick r:id="rId4"/>
              </a:rPr>
              <a:t>https://github.com/microsoft</a:t>
            </a:r>
            <a:endParaRPr lang="en-US" dirty="0"/>
          </a:p>
          <a:p>
            <a:r>
              <a:rPr lang="en-US" dirty="0">
                <a:hlinkClick r:id="rId5"/>
              </a:rPr>
              <a:t>https://github.com/azure</a:t>
            </a:r>
            <a:endParaRPr lang="en-US" dirty="0"/>
          </a:p>
          <a:p>
            <a:r>
              <a:rPr lang="en-US" dirty="0">
                <a:hlinkClick r:id="rId6"/>
              </a:rPr>
              <a:t>https://github.com/sharepoint</a:t>
            </a:r>
            <a:endParaRPr lang="en-US" dirty="0"/>
          </a:p>
          <a:p>
            <a:endParaRPr lang="en-US" dirty="0"/>
          </a:p>
        </p:txBody>
      </p:sp>
    </p:spTree>
    <p:extLst>
      <p:ext uri="{BB962C8B-B14F-4D97-AF65-F5344CB8AC3E}">
        <p14:creationId xmlns:p14="http://schemas.microsoft.com/office/powerpoint/2010/main" val="13321435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altLang="en-US" dirty="0"/>
              <a:t>Module Summary</a:t>
            </a:r>
          </a:p>
        </p:txBody>
      </p:sp>
      <p:sp>
        <p:nvSpPr>
          <p:cNvPr id="41988" name="Slide Number Placeholder 3"/>
          <p:cNvSpPr>
            <a:spLocks noGrp="1"/>
          </p:cNvSpPr>
          <p:nvPr>
            <p:ph type="sldNum" sz="quarter" idx="12"/>
          </p:nvPr>
        </p:nvSpPr>
        <p:spPr/>
        <p:txBody>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fld id="{498BC885-74B9-4C4D-BE39-DE8A643CAA54}" type="slidenum">
              <a:rPr lang="en-US" altLang="en-US" smtClean="0"/>
              <a:pPr/>
              <a:t>52</a:t>
            </a:fld>
            <a:endParaRPr lang="en-US" altLang="en-US" dirty="0"/>
          </a:p>
        </p:txBody>
      </p:sp>
      <p:sp>
        <p:nvSpPr>
          <p:cNvPr id="41987" name="Content Placeholder 2"/>
          <p:cNvSpPr>
            <a:spLocks noGrp="1"/>
          </p:cNvSpPr>
          <p:nvPr>
            <p:ph type="body" sz="quarter" idx="13"/>
          </p:nvPr>
        </p:nvSpPr>
        <p:spPr>
          <a:xfrm>
            <a:off x="402336" y="1143000"/>
            <a:ext cx="7065264" cy="4956048"/>
          </a:xfrm>
        </p:spPr>
        <p:txBody>
          <a:bodyPr/>
          <a:lstStyle/>
          <a:p>
            <a:r>
              <a:rPr lang="en-US" altLang="en-US" dirty="0"/>
              <a:t>In this module, you learnt the following:</a:t>
            </a:r>
          </a:p>
          <a:p>
            <a:pPr lvl="1"/>
            <a:r>
              <a:rPr lang="en-US" altLang="en-US" dirty="0"/>
              <a:t>.NET Platform Overview</a:t>
            </a:r>
          </a:p>
          <a:p>
            <a:pPr lvl="1"/>
            <a:r>
              <a:rPr lang="en-US" altLang="en-US" dirty="0"/>
              <a:t>.NET Standard</a:t>
            </a:r>
          </a:p>
          <a:p>
            <a:pPr lvl="1"/>
            <a:r>
              <a:rPr lang="en-US" altLang="en-US" dirty="0"/>
              <a:t>.NET Core CLI</a:t>
            </a:r>
          </a:p>
          <a:p>
            <a:pPr lvl="1"/>
            <a:r>
              <a:rPr lang="en-US" altLang="en-US" dirty="0"/>
              <a:t>.NET Core Global Tools</a:t>
            </a:r>
          </a:p>
          <a:p>
            <a:pPr lvl="1"/>
            <a:r>
              <a:rPr lang="en-US" altLang="en-US" dirty="0"/>
              <a:t>.NET Runtimes</a:t>
            </a:r>
          </a:p>
          <a:p>
            <a:pPr lvl="1"/>
            <a:r>
              <a:rPr lang="en-US" altLang="en-US" dirty="0"/>
              <a:t>.NET Core Support Lifecyle</a:t>
            </a:r>
          </a:p>
          <a:p>
            <a:pPr lvl="1"/>
            <a:r>
              <a:rPr lang="en-US" altLang="en-US" dirty="0"/>
              <a:t>.NET Roadmap</a:t>
            </a:r>
          </a:p>
          <a:p>
            <a:pPr lvl="1"/>
            <a:r>
              <a:rPr lang="en-US" altLang="en-US" dirty="0"/>
              <a:t>.NET Repositories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8413" y="0"/>
            <a:ext cx="4572000" cy="6858000"/>
          </a:xfrm>
          <a:prstGeom prst="rect">
            <a:avLst/>
          </a:prstGeom>
        </p:spPr>
      </p:pic>
    </p:spTree>
    <p:extLst>
      <p:ext uri="{BB962C8B-B14F-4D97-AF65-F5344CB8AC3E}">
        <p14:creationId xmlns:p14="http://schemas.microsoft.com/office/powerpoint/2010/main" val="29606509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57688" y="2895600"/>
            <a:ext cx="3567112"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68217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C7287-25EE-41A6-A2BD-D98C5ADAF8E3}"/>
              </a:ext>
            </a:extLst>
          </p:cNvPr>
          <p:cNvSpPr>
            <a:spLocks noGrp="1"/>
          </p:cNvSpPr>
          <p:nvPr>
            <p:ph type="title"/>
          </p:nvPr>
        </p:nvSpPr>
        <p:spPr/>
        <p:txBody>
          <a:bodyPr/>
          <a:lstStyle/>
          <a:p>
            <a:r>
              <a:rPr lang="en-US" dirty="0"/>
              <a:t>What is .NET?</a:t>
            </a:r>
          </a:p>
        </p:txBody>
      </p:sp>
      <p:sp>
        <p:nvSpPr>
          <p:cNvPr id="3" name="Text Placeholder 2">
            <a:extLst>
              <a:ext uri="{FF2B5EF4-FFF2-40B4-BE49-F238E27FC236}">
                <a16:creationId xmlns:a16="http://schemas.microsoft.com/office/drawing/2014/main" id="{23457379-948D-4845-B8BA-5CF9B789DD1A}"/>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3692352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002" y="3324508"/>
            <a:ext cx="11276838" cy="12801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493" y="3328416"/>
            <a:ext cx="11276838" cy="128016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2851" y="3328416"/>
            <a:ext cx="11276838" cy="128016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4360" y="3326907"/>
            <a:ext cx="11276838" cy="1280160"/>
          </a:xfrm>
          <a:prstGeom prst="rect">
            <a:avLst/>
          </a:prstGeom>
        </p:spPr>
      </p:pic>
      <p:grpSp>
        <p:nvGrpSpPr>
          <p:cNvPr id="31" name="Group 30"/>
          <p:cNvGrpSpPr/>
          <p:nvPr/>
        </p:nvGrpSpPr>
        <p:grpSpPr>
          <a:xfrm>
            <a:off x="337625" y="1899137"/>
            <a:ext cx="1672244" cy="1664677"/>
            <a:chOff x="337625" y="1899137"/>
            <a:chExt cx="1672244" cy="1664677"/>
          </a:xfrm>
        </p:grpSpPr>
        <p:sp>
          <p:nvSpPr>
            <p:cNvPr id="24" name="Rectangle 23"/>
            <p:cNvSpPr/>
            <p:nvPr/>
          </p:nvSpPr>
          <p:spPr bwMode="auto">
            <a:xfrm>
              <a:off x="337625" y="1899137"/>
              <a:ext cx="1664677" cy="1664677"/>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p:spPr>
        </p:pic>
        <p:sp>
          <p:nvSpPr>
            <p:cNvPr id="17" name="TextBox 16"/>
            <p:cNvSpPr txBox="1"/>
            <p:nvPr/>
          </p:nvSpPr>
          <p:spPr>
            <a:xfrm>
              <a:off x="344032"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DESKTOP</a:t>
              </a:r>
            </a:p>
          </p:txBody>
        </p:sp>
      </p:grpSp>
      <p:grpSp>
        <p:nvGrpSpPr>
          <p:cNvPr id="32" name="Group 31"/>
          <p:cNvGrpSpPr/>
          <p:nvPr/>
        </p:nvGrpSpPr>
        <p:grpSpPr>
          <a:xfrm>
            <a:off x="1999308" y="1899137"/>
            <a:ext cx="1666889" cy="1664677"/>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WEB</a:t>
              </a:r>
            </a:p>
          </p:txBody>
        </p:sp>
      </p:grpSp>
      <p:grpSp>
        <p:nvGrpSpPr>
          <p:cNvPr id="33" name="Group 32"/>
          <p:cNvGrpSpPr/>
          <p:nvPr/>
        </p:nvGrpSpPr>
        <p:grpSpPr>
          <a:xfrm>
            <a:off x="3654584" y="1899137"/>
            <a:ext cx="1675508" cy="1664677"/>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CLOUD</a:t>
              </a:r>
            </a:p>
          </p:txBody>
        </p:sp>
      </p:grpSp>
      <p:grpSp>
        <p:nvGrpSpPr>
          <p:cNvPr id="34" name="Group 33"/>
          <p:cNvGrpSpPr/>
          <p:nvPr/>
        </p:nvGrpSpPr>
        <p:grpSpPr>
          <a:xfrm>
            <a:off x="5309860" y="1899137"/>
            <a:ext cx="1684127" cy="1664677"/>
            <a:chOff x="5309860" y="1899137"/>
            <a:chExt cx="1684127" cy="1664677"/>
          </a:xfrm>
        </p:grpSpPr>
        <p:sp>
          <p:nvSpPr>
            <p:cNvPr id="27" name="Rectangle 26"/>
            <p:cNvSpPr/>
            <p:nvPr/>
          </p:nvSpPr>
          <p:spPr bwMode="auto">
            <a:xfrm>
              <a:off x="5329310" y="1899137"/>
              <a:ext cx="1664677" cy="1664677"/>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p:spPr>
        </p:pic>
        <p:sp>
          <p:nvSpPr>
            <p:cNvPr id="20" name="TextBox 19"/>
            <p:cNvSpPr txBox="1"/>
            <p:nvPr/>
          </p:nvSpPr>
          <p:spPr>
            <a:xfrm>
              <a:off x="5309860"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MOBILE</a:t>
              </a:r>
            </a:p>
          </p:txBody>
        </p:sp>
      </p:grpSp>
      <p:grpSp>
        <p:nvGrpSpPr>
          <p:cNvPr id="35" name="Group 34"/>
          <p:cNvGrpSpPr/>
          <p:nvPr/>
        </p:nvGrpSpPr>
        <p:grpSpPr>
          <a:xfrm>
            <a:off x="6965136" y="1899137"/>
            <a:ext cx="1692746" cy="1664677"/>
            <a:chOff x="6965136" y="1899137"/>
            <a:chExt cx="1692746" cy="1664677"/>
          </a:xfrm>
        </p:grpSpPr>
        <p:sp>
          <p:nvSpPr>
            <p:cNvPr id="28" name="Rectangle 27"/>
            <p:cNvSpPr/>
            <p:nvPr/>
          </p:nvSpPr>
          <p:spPr bwMode="auto">
            <a:xfrm>
              <a:off x="6993205" y="1899137"/>
              <a:ext cx="1664677" cy="1664677"/>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p:spPr>
        </p:pic>
        <p:sp>
          <p:nvSpPr>
            <p:cNvPr id="21" name="TextBox 20"/>
            <p:cNvSpPr txBox="1"/>
            <p:nvPr/>
          </p:nvSpPr>
          <p:spPr>
            <a:xfrm>
              <a:off x="6965136"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GAMING</a:t>
              </a:r>
            </a:p>
          </p:txBody>
        </p:sp>
      </p:grpSp>
      <p:grpSp>
        <p:nvGrpSpPr>
          <p:cNvPr id="36" name="Group 35"/>
          <p:cNvGrpSpPr/>
          <p:nvPr/>
        </p:nvGrpSpPr>
        <p:grpSpPr>
          <a:xfrm>
            <a:off x="8620412" y="1899137"/>
            <a:ext cx="1701365" cy="1664677"/>
            <a:chOff x="8620412" y="1899137"/>
            <a:chExt cx="1701365" cy="1664677"/>
          </a:xfrm>
        </p:grpSpPr>
        <p:sp>
          <p:nvSpPr>
            <p:cNvPr id="29" name="Rectangle 28"/>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IoT</a:t>
              </a:r>
            </a:p>
          </p:txBody>
        </p:sp>
      </p:grpSp>
      <p:grpSp>
        <p:nvGrpSpPr>
          <p:cNvPr id="37" name="Group 36"/>
          <p:cNvGrpSpPr/>
          <p:nvPr/>
        </p:nvGrpSpPr>
        <p:grpSpPr>
          <a:xfrm>
            <a:off x="10275688" y="1899137"/>
            <a:ext cx="1709986" cy="1664677"/>
            <a:chOff x="10275688" y="1899137"/>
            <a:chExt cx="1709986" cy="1664677"/>
          </a:xfrm>
        </p:grpSpPr>
        <p:sp>
          <p:nvSpPr>
            <p:cNvPr id="30" name="Rectangle 29"/>
            <p:cNvSpPr/>
            <p:nvPr/>
          </p:nvSpPr>
          <p:spPr bwMode="auto">
            <a:xfrm>
              <a:off x="10320997" y="1899137"/>
              <a:ext cx="1664677" cy="1664677"/>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p:spPr>
        </p:pic>
        <p:sp>
          <p:nvSpPr>
            <p:cNvPr id="23" name="TextBox 22"/>
            <p:cNvSpPr txBox="1"/>
            <p:nvPr/>
          </p:nvSpPr>
          <p:spPr>
            <a:xfrm>
              <a:off x="10275688"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AI</a:t>
              </a:r>
            </a:p>
          </p:txBody>
        </p:sp>
      </p:grpSp>
      <p:sp>
        <p:nvSpPr>
          <p:cNvPr id="42" name="TextBox 41"/>
          <p:cNvSpPr txBox="1"/>
          <p:nvPr/>
        </p:nvSpPr>
        <p:spPr>
          <a:xfrm>
            <a:off x="5339443" y="4261754"/>
            <a:ext cx="1664208" cy="1664208"/>
          </a:xfrm>
          <a:prstGeom prst="rect">
            <a:avLst/>
          </a:prstGeom>
          <a:solidFill>
            <a:srgbClr val="7030A0"/>
          </a:solidFill>
        </p:spPr>
        <p:txBody>
          <a:bodyPr wrap="square" lIns="0" tIns="0" rIns="0" bIns="0" rtlCol="0" anchor="ctr" anchorCtr="0">
            <a:noAutofit/>
          </a:bodyPr>
          <a:lstStyle/>
          <a:p>
            <a:pPr algn="ctr">
              <a:lnSpc>
                <a:spcPct val="90000"/>
              </a:lnSpc>
              <a:spcAft>
                <a:spcPts val="600"/>
              </a:spcAft>
            </a:pPr>
            <a:r>
              <a:rPr lang="en-US" sz="5330" dirty="0">
                <a:solidFill>
                  <a:schemeClr val="bg1"/>
                </a:solidFill>
                <a:latin typeface="+mj-lt"/>
              </a:rPr>
              <a:t>.NET</a:t>
            </a:r>
          </a:p>
        </p:txBody>
      </p:sp>
      <p:sp>
        <p:nvSpPr>
          <p:cNvPr id="39" name="Title 1">
            <a:extLst>
              <a:ext uri="{FF2B5EF4-FFF2-40B4-BE49-F238E27FC236}">
                <a16:creationId xmlns:a16="http://schemas.microsoft.com/office/drawing/2014/main" id="{19AFE05D-9736-471E-B5D2-207940914560}"/>
              </a:ext>
            </a:extLst>
          </p:cNvPr>
          <p:cNvSpPr txBox="1">
            <a:spLocks/>
          </p:cNvSpPr>
          <p:nvPr/>
        </p:nvSpPr>
        <p:spPr>
          <a:xfrm>
            <a:off x="459030" y="133676"/>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lang="en-US" sz="5333" dirty="0">
                <a:solidFill>
                  <a:schemeClr val="tx1"/>
                </a:solidFill>
                <a:latin typeface="Segoe UI Light"/>
              </a:rPr>
              <a:t>Your platform for building </a:t>
            </a:r>
            <a:r>
              <a:rPr lang="en-US" sz="5333" dirty="0">
                <a:solidFill>
                  <a:schemeClr val="tx1"/>
                </a:solidFill>
                <a:latin typeface="Segoe UI Semibold" panose="020B0702040204020203" pitchFamily="34" charset="0"/>
              </a:rPr>
              <a:t>anything</a:t>
            </a:r>
            <a:endParaRPr kumimoji="0" lang="en-US" sz="5333" b="0" i="0" u="none" strike="noStrike" kern="1200" cap="none" spc="-100" normalizeH="0" baseline="0" noProof="0" dirty="0">
              <a:ln w="3175">
                <a:noFill/>
              </a:ln>
              <a:solidFill>
                <a:schemeClr val="tx1"/>
              </a:solidFill>
              <a:effectLst/>
              <a:uLnTx/>
              <a:uFillTx/>
              <a:latin typeface="Segoe UI Semibold" panose="020B0702040204020203" pitchFamily="34" charset="0"/>
            </a:endParaRPr>
          </a:p>
        </p:txBody>
      </p:sp>
    </p:spTree>
    <p:extLst>
      <p:ext uri="{BB962C8B-B14F-4D97-AF65-F5344CB8AC3E}">
        <p14:creationId xmlns:p14="http://schemas.microsoft.com/office/powerpoint/2010/main" val="21032411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250"/>
                                        <p:tgtEl>
                                          <p:spTgt spid="3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50"/>
                                        <p:tgtEl>
                                          <p:spTgt spid="3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250"/>
                                        <p:tgtEl>
                                          <p:spTgt spid="33"/>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250"/>
                                        <p:tgtEl>
                                          <p:spTgt spid="36"/>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68217A"/>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F3C05F6-5643-4514-9015-EADA69635388}"/>
              </a:ext>
            </a:extLst>
          </p:cNvPr>
          <p:cNvGrpSpPr/>
          <p:nvPr/>
        </p:nvGrpSpPr>
        <p:grpSpPr>
          <a:xfrm>
            <a:off x="524899" y="3768059"/>
            <a:ext cx="8747439" cy="2495656"/>
            <a:chOff x="473523" y="2957810"/>
            <a:chExt cx="8451537" cy="3077297"/>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3" y="2957810"/>
              <a:ext cx="8451537" cy="3077297"/>
              <a:chOff x="406549" y="3713240"/>
              <a:chExt cx="9325694" cy="3077297"/>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49" y="3713240"/>
                <a:ext cx="9311752" cy="3077297"/>
                <a:chOff x="474923" y="2957811"/>
                <a:chExt cx="9253607" cy="3077297"/>
              </a:xfrm>
            </p:grpSpPr>
            <p:sp>
              <p:nvSpPr>
                <p:cNvPr id="10" name="TextBox 9"/>
                <p:cNvSpPr txBox="1"/>
                <p:nvPr/>
              </p:nvSpPr>
              <p:spPr>
                <a:xfrm>
                  <a:off x="474923" y="2957811"/>
                  <a:ext cx="9253607" cy="3077297"/>
                </a:xfrm>
                <a:prstGeom prst="rect">
                  <a:avLst/>
                </a:prstGeom>
                <a:solidFill>
                  <a:schemeClr val="accent3"/>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endParaRPr>
                </a:p>
              </p:txBody>
            </p:sp>
            <p:sp>
              <p:nvSpPr>
                <p:cNvPr id="32" name="TextBox 31"/>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30" name="TextBox 29"/>
                <p:cNvSpPr txBox="1"/>
                <p:nvPr/>
              </p:nvSpPr>
              <p:spPr>
                <a:xfrm>
                  <a:off x="525249" y="3561539"/>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33" b="1"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LIBRARIES</a:t>
                  </a:r>
                  <a:endParaRPr kumimoji="0" lang="en-US" sz="1067" b="1"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 name="Rectangle 5"/>
                <p:cNvSpPr/>
                <p:nvPr/>
              </p:nvSpPr>
              <p:spPr>
                <a:xfrm>
                  <a:off x="549899" y="4949462"/>
                  <a:ext cx="9162736" cy="395672"/>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4" name="Rectangle 3"/>
              <p:cNvSpPr/>
              <p:nvPr/>
            </p:nvSpPr>
            <p:spPr>
              <a:xfrm>
                <a:off x="478636" y="3818285"/>
                <a:ext cx="9253607" cy="466806"/>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rPr>
                  <a:t>.NET STANDARD</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endParaRPr>
            </a:p>
          </p:txBody>
        </p:sp>
      </p:grpSp>
      <p:sp>
        <p:nvSpPr>
          <p:cNvPr id="39" name="Title 1">
            <a:extLst>
              <a:ext uri="{FF2B5EF4-FFF2-40B4-BE49-F238E27FC236}">
                <a16:creationId xmlns:a16="http://schemas.microsoft.com/office/drawing/2014/main" id="{C0FA3E5D-C80E-4CFA-BFDE-C88EC0212DD0}"/>
              </a:ext>
            </a:extLst>
          </p:cNvPr>
          <p:cNvSpPr txBox="1">
            <a:spLocks/>
          </p:cNvSpPr>
          <p:nvPr/>
        </p:nvSpPr>
        <p:spPr>
          <a:xfrm>
            <a:off x="223204" y="127776"/>
            <a:ext cx="11758999" cy="1097205"/>
          </a:xfrm>
          <a:prstGeom prst="rect">
            <a:avLst/>
          </a:prstGeom>
        </p:spPr>
        <p:txBody>
          <a:bodyPr lIns="146097" tIns="9131" rIns="146097"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13077">
              <a:defRPr/>
            </a:pPr>
            <a:r>
              <a:rPr lang="en-US" sz="5333" dirty="0"/>
              <a:t>.NET is a software development platform</a:t>
            </a:r>
          </a:p>
        </p:txBody>
      </p:sp>
      <p:grpSp>
        <p:nvGrpSpPr>
          <p:cNvPr id="40" name="Group 39">
            <a:extLst>
              <a:ext uri="{FF2B5EF4-FFF2-40B4-BE49-F238E27FC236}">
                <a16:creationId xmlns:a16="http://schemas.microsoft.com/office/drawing/2014/main" id="{C1815E02-EB40-4135-B7CA-5263451B5616}"/>
              </a:ext>
            </a:extLst>
          </p:cNvPr>
          <p:cNvGrpSpPr/>
          <p:nvPr/>
        </p:nvGrpSpPr>
        <p:grpSpPr>
          <a:xfrm>
            <a:off x="9273271" y="1683299"/>
            <a:ext cx="2357651" cy="4579563"/>
            <a:chOff x="8750422" y="1694131"/>
            <a:chExt cx="2357650" cy="4568730"/>
          </a:xfrm>
        </p:grpSpPr>
        <p:grpSp>
          <p:nvGrpSpPr>
            <p:cNvPr id="41" name="Group 40">
              <a:extLst>
                <a:ext uri="{FF2B5EF4-FFF2-40B4-BE49-F238E27FC236}">
                  <a16:creationId xmlns:a16="http://schemas.microsoft.com/office/drawing/2014/main" id="{473B3872-481B-46B5-894C-3AEDEBE66CF6}"/>
                </a:ext>
              </a:extLst>
            </p:cNvPr>
            <p:cNvGrpSpPr/>
            <p:nvPr/>
          </p:nvGrpSpPr>
          <p:grpSpPr>
            <a:xfrm>
              <a:off x="8750422" y="1694131"/>
              <a:ext cx="2357650" cy="4568730"/>
              <a:chOff x="9635245" y="1367247"/>
              <a:chExt cx="1927041" cy="5195531"/>
            </a:xfrm>
          </p:grpSpPr>
          <p:grpSp>
            <p:nvGrpSpPr>
              <p:cNvPr id="43" name="Group 42">
                <a:extLst>
                  <a:ext uri="{FF2B5EF4-FFF2-40B4-BE49-F238E27FC236}">
                    <a16:creationId xmlns:a16="http://schemas.microsoft.com/office/drawing/2014/main" id="{590F277B-6B22-4F81-9DCF-448392C27BA4}"/>
                  </a:ext>
                </a:extLst>
              </p:cNvPr>
              <p:cNvGrpSpPr/>
              <p:nvPr/>
            </p:nvGrpSpPr>
            <p:grpSpPr>
              <a:xfrm>
                <a:off x="9635245" y="1367247"/>
                <a:ext cx="1927041" cy="5195531"/>
                <a:chOff x="7489548" y="1582077"/>
                <a:chExt cx="1929967" cy="5197742"/>
              </a:xfrm>
              <a:solidFill>
                <a:srgbClr val="FFFFFF">
                  <a:lumMod val="85000"/>
                </a:srgbClr>
              </a:solidFill>
            </p:grpSpPr>
            <p:sp>
              <p:nvSpPr>
                <p:cNvPr id="60" name="Rectangle 59">
                  <a:extLst>
                    <a:ext uri="{FF2B5EF4-FFF2-40B4-BE49-F238E27FC236}">
                      <a16:creationId xmlns:a16="http://schemas.microsoft.com/office/drawing/2014/main" id="{DCDECF18-67A8-4760-B8DE-0636BFEA44B8}"/>
                    </a:ext>
                  </a:extLst>
                </p:cNvPr>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7489548" y="1582077"/>
                  <a:ext cx="1929965" cy="627675"/>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l"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TOOLS</a:t>
                  </a:r>
                </a:p>
              </p:txBody>
            </p:sp>
          </p:grpSp>
          <p:sp>
            <p:nvSpPr>
              <p:cNvPr id="44" name="TextBox 43">
                <a:extLst>
                  <a:ext uri="{FF2B5EF4-FFF2-40B4-BE49-F238E27FC236}">
                    <a16:creationId xmlns:a16="http://schemas.microsoft.com/office/drawing/2014/main" id="{D30DD9FD-768F-43AB-A8DC-CBB27E0C4194}"/>
                  </a:ext>
                </a:extLst>
              </p:cNvPr>
              <p:cNvSpPr txBox="1"/>
              <p:nvPr/>
            </p:nvSpPr>
            <p:spPr>
              <a:xfrm>
                <a:off x="9736578" y="4855658"/>
                <a:ext cx="1700317" cy="628131"/>
              </a:xfrm>
              <a:prstGeom prst="rect">
                <a:avLst/>
              </a:prstGeom>
              <a:solidFill>
                <a:srgbClr val="FFFFFF">
                  <a:lumMod val="85000"/>
                </a:srgb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Semibold" panose="020B0702040204020203" pitchFamily="34" charset="0"/>
                    <a:cs typeface="Segoe UI Semibold" panose="020B0702040204020203"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635245" y="5833728"/>
                <a:ext cx="1927039" cy="628131"/>
              </a:xfrm>
              <a:prstGeom prst="rect">
                <a:avLst/>
              </a:prstGeom>
              <a:solidFill>
                <a:schemeClr val="bg1">
                  <a:lumMod val="85000"/>
                </a:scheme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Semibold" panose="020B0702040204020203" pitchFamily="34" charset="0"/>
                    <a:cs typeface="Segoe UI Semibold" panose="020B0702040204020203" pitchFamily="34" charset="0"/>
                  </a:rPr>
                  <a:t>COMMAND LINE INTERFACE</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25680" y="5385949"/>
                <a:ext cx="424982" cy="524549"/>
              </a:xfrm>
              <a:prstGeom prst="rect">
                <a:avLst/>
              </a:prstGeom>
            </p:spPr>
          </p:pic>
          <p:grpSp>
            <p:nvGrpSpPr>
              <p:cNvPr id="47" name="Group 46">
                <a:extLst>
                  <a:ext uri="{FF2B5EF4-FFF2-40B4-BE49-F238E27FC236}">
                    <a16:creationId xmlns:a16="http://schemas.microsoft.com/office/drawing/2014/main" id="{397344F3-EECD-4A20-B92D-018A678E49D6}"/>
                  </a:ext>
                </a:extLst>
              </p:cNvPr>
              <p:cNvGrpSpPr/>
              <p:nvPr/>
            </p:nvGrpSpPr>
            <p:grpSpPr>
              <a:xfrm>
                <a:off x="9981394" y="2088153"/>
                <a:ext cx="1266125" cy="1192955"/>
                <a:chOff x="9978881" y="2069863"/>
                <a:chExt cx="1291513" cy="1216876"/>
              </a:xfrm>
            </p:grpSpPr>
            <p:sp>
              <p:nvSpPr>
                <p:cNvPr id="58" name="TextBox 57">
                  <a:extLst>
                    <a:ext uri="{FF2B5EF4-FFF2-40B4-BE49-F238E27FC236}">
                      <a16:creationId xmlns:a16="http://schemas.microsoft.com/office/drawing/2014/main" id="{59972DB0-D3D3-45BD-A2F3-A7DEF145CF13}"/>
                    </a:ext>
                  </a:extLst>
                </p:cNvPr>
                <p:cNvSpPr txBox="1"/>
                <p:nvPr/>
              </p:nvSpPr>
              <p:spPr>
                <a:xfrm>
                  <a:off x="9978881" y="2663451"/>
                  <a:ext cx="1291513" cy="623288"/>
                </a:xfrm>
                <a:prstGeom prst="rect">
                  <a:avLst/>
                </a:prstGeom>
                <a:noFill/>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Semibold" panose="020B0702040204020203" pitchFamily="34" charset="0"/>
                      <a:cs typeface="Segoe UI Semibold" panose="020B0702040204020203" pitchFamily="34" charset="0"/>
                    </a:rPr>
                    <a:t>VISUAL STUDIO</a:t>
                  </a:r>
                </a:p>
              </p:txBody>
            </p:sp>
            <p:pic>
              <p:nvPicPr>
                <p:cNvPr id="59" name="Picture 58">
                  <a:extLst>
                    <a:ext uri="{FF2B5EF4-FFF2-40B4-BE49-F238E27FC236}">
                      <a16:creationId xmlns:a16="http://schemas.microsoft.com/office/drawing/2014/main" id="{1E3BBFE4-83CD-4295-A512-6ACC4680E7E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336608" y="2069863"/>
                  <a:ext cx="528971" cy="661998"/>
                </a:xfrm>
                <a:prstGeom prst="rect">
                  <a:avLst/>
                </a:prstGeom>
              </p:spPr>
            </p:pic>
          </p:grpSp>
          <p:grpSp>
            <p:nvGrpSpPr>
              <p:cNvPr id="48" name="Group 47">
                <a:extLst>
                  <a:ext uri="{FF2B5EF4-FFF2-40B4-BE49-F238E27FC236}">
                    <a16:creationId xmlns:a16="http://schemas.microsoft.com/office/drawing/2014/main" id="{660D45ED-B3A8-4585-97CD-3FC449D5859A}"/>
                  </a:ext>
                </a:extLst>
              </p:cNvPr>
              <p:cNvGrpSpPr/>
              <p:nvPr/>
            </p:nvGrpSpPr>
            <p:grpSpPr>
              <a:xfrm>
                <a:off x="9687120" y="3157725"/>
                <a:ext cx="1854672" cy="1254975"/>
                <a:chOff x="9680357" y="3307956"/>
                <a:chExt cx="1891862" cy="1280140"/>
              </a:xfrm>
            </p:grpSpPr>
            <p:sp>
              <p:nvSpPr>
                <p:cNvPr id="49" name="TextBox 48">
                  <a:extLst>
                    <a:ext uri="{FF2B5EF4-FFF2-40B4-BE49-F238E27FC236}">
                      <a16:creationId xmlns:a16="http://schemas.microsoft.com/office/drawing/2014/main" id="{3EE777E9-9416-4AF3-8CE6-F9CBE1EDC735}"/>
                    </a:ext>
                  </a:extLst>
                </p:cNvPr>
                <p:cNvSpPr txBox="1"/>
                <p:nvPr/>
              </p:nvSpPr>
              <p:spPr>
                <a:xfrm>
                  <a:off x="9680357" y="3964808"/>
                  <a:ext cx="1891862" cy="623288"/>
                </a:xfrm>
                <a:prstGeom prst="rect">
                  <a:avLst/>
                </a:prstGeom>
                <a:noFill/>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Semibold" panose="020B0702040204020203" pitchFamily="34" charset="0"/>
                      <a:cs typeface="Segoe UI Semibold" panose="020B0702040204020203" pitchFamily="34" charset="0"/>
                    </a:rPr>
                    <a:t>VISUAL STUDIO FOR MAC</a:t>
                  </a:r>
                </a:p>
              </p:txBody>
            </p:sp>
            <p:pic>
              <p:nvPicPr>
                <p:cNvPr id="57" name="Picture 56">
                  <a:extLst>
                    <a:ext uri="{FF2B5EF4-FFF2-40B4-BE49-F238E27FC236}">
                      <a16:creationId xmlns:a16="http://schemas.microsoft.com/office/drawing/2014/main" id="{6C4C5653-BA79-49BB-AF34-9D60CE69020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286" b="90000" l="22467" r="78394"/>
                          </a14:imgEffect>
                        </a14:imgLayer>
                      </a14:imgProps>
                    </a:ext>
                  </a:extLst>
                </a:blip>
                <a:stretch>
                  <a:fillRect/>
                </a:stretch>
              </p:blipFill>
              <p:spPr>
                <a:xfrm>
                  <a:off x="10089429" y="3307956"/>
                  <a:ext cx="1035246" cy="754724"/>
                </a:xfrm>
                <a:prstGeom prst="rect">
                  <a:avLst/>
                </a:prstGeom>
              </p:spPr>
            </p:pic>
          </p:grpSp>
        </p:grpSp>
        <p:pic>
          <p:nvPicPr>
            <p:cNvPr id="42" name="Shape 416">
              <a:extLst>
                <a:ext uri="{FF2B5EF4-FFF2-40B4-BE49-F238E27FC236}">
                  <a16:creationId xmlns:a16="http://schemas.microsoft.com/office/drawing/2014/main" id="{CA9ED1C3-EE0B-46E2-8317-110E5BAC0B14}"/>
                </a:ext>
              </a:extLst>
            </p:cNvPr>
            <p:cNvPicPr preferRelativeResize="0"/>
            <p:nvPr/>
          </p:nvPicPr>
          <p:blipFill>
            <a:blip r:embed="rId7">
              <a:alphaModFix/>
            </a:blip>
            <a:stretch>
              <a:fillRect/>
            </a:stretch>
          </p:blipFill>
          <p:spPr>
            <a:xfrm>
              <a:off x="9602980" y="4275303"/>
              <a:ext cx="634451" cy="554098"/>
            </a:xfrm>
            <a:prstGeom prst="rect">
              <a:avLst/>
            </a:prstGeom>
            <a:noFill/>
            <a:ln>
              <a:noFill/>
            </a:ln>
          </p:spPr>
        </p:pic>
      </p:grpSp>
      <p:grpSp>
        <p:nvGrpSpPr>
          <p:cNvPr id="7" name="Group 6">
            <a:extLst>
              <a:ext uri="{FF2B5EF4-FFF2-40B4-BE49-F238E27FC236}">
                <a16:creationId xmlns:a16="http://schemas.microsoft.com/office/drawing/2014/main" id="{2186FFA0-E5B5-4AF7-A320-C9535073F790}"/>
              </a:ext>
            </a:extLst>
          </p:cNvPr>
          <p:cNvGrpSpPr/>
          <p:nvPr/>
        </p:nvGrpSpPr>
        <p:grpSpPr>
          <a:xfrm>
            <a:off x="524899" y="1683299"/>
            <a:ext cx="1256082" cy="2075963"/>
            <a:chOff x="524899" y="1683299"/>
            <a:chExt cx="1256082" cy="2075963"/>
          </a:xfrm>
        </p:grpSpPr>
        <p:sp>
          <p:nvSpPr>
            <p:cNvPr id="36" name="Rectangle 35">
              <a:extLst>
                <a:ext uri="{FF2B5EF4-FFF2-40B4-BE49-F238E27FC236}">
                  <a16:creationId xmlns:a16="http://schemas.microsoft.com/office/drawing/2014/main" id="{59613743-259D-48D2-81DB-32D4C41AEFEC}"/>
                </a:ext>
              </a:extLst>
            </p:cNvPr>
            <p:cNvSpPr/>
            <p:nvPr/>
          </p:nvSpPr>
          <p:spPr bwMode="auto">
            <a:xfrm>
              <a:off x="524899" y="1683299"/>
              <a:ext cx="1250398" cy="2075963"/>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C5876029-CCF1-4E08-9032-031E9B70A60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6497" y="1756122"/>
              <a:ext cx="779562" cy="849589"/>
            </a:xfrm>
            <a:prstGeom prst="rect">
              <a:avLst/>
            </a:prstGeom>
          </p:spPr>
        </p:pic>
        <p:sp>
          <p:nvSpPr>
            <p:cNvPr id="51" name="TextBox 50">
              <a:extLst>
                <a:ext uri="{FF2B5EF4-FFF2-40B4-BE49-F238E27FC236}">
                  <a16:creationId xmlns:a16="http://schemas.microsoft.com/office/drawing/2014/main" id="{C29CD062-D24A-4352-858A-28D2B0E513C7}"/>
                </a:ext>
              </a:extLst>
            </p:cNvPr>
            <p:cNvSpPr txBox="1"/>
            <p:nvPr/>
          </p:nvSpPr>
          <p:spPr>
            <a:xfrm>
              <a:off x="529712" y="2677499"/>
              <a:ext cx="1251269" cy="143903"/>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DESKTOP</a:t>
              </a:r>
            </a:p>
          </p:txBody>
        </p:sp>
      </p:grpSp>
      <p:grpSp>
        <p:nvGrpSpPr>
          <p:cNvPr id="8" name="Group 7">
            <a:extLst>
              <a:ext uri="{FF2B5EF4-FFF2-40B4-BE49-F238E27FC236}">
                <a16:creationId xmlns:a16="http://schemas.microsoft.com/office/drawing/2014/main" id="{1C511932-C08D-4F2C-9687-EB460446AE5B}"/>
              </a:ext>
            </a:extLst>
          </p:cNvPr>
          <p:cNvGrpSpPr/>
          <p:nvPr/>
        </p:nvGrpSpPr>
        <p:grpSpPr>
          <a:xfrm>
            <a:off x="1771192" y="1683300"/>
            <a:ext cx="1252060" cy="2075962"/>
            <a:chOff x="1771192" y="1683300"/>
            <a:chExt cx="1252060" cy="2075962"/>
          </a:xfrm>
        </p:grpSpPr>
        <p:sp>
          <p:nvSpPr>
            <p:cNvPr id="53" name="Rectangle 52">
              <a:extLst>
                <a:ext uri="{FF2B5EF4-FFF2-40B4-BE49-F238E27FC236}">
                  <a16:creationId xmlns:a16="http://schemas.microsoft.com/office/drawing/2014/main" id="{693ADAB9-0CD3-4ACA-AFD8-60B6A95EDCFE}"/>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a:extLst>
                <a:ext uri="{FF2B5EF4-FFF2-40B4-BE49-F238E27FC236}">
                  <a16:creationId xmlns:a16="http://schemas.microsoft.com/office/drawing/2014/main" id="{B5A882F9-C74B-4EA9-B745-829AB8418E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28189" y="1748888"/>
              <a:ext cx="728049" cy="849589"/>
            </a:xfrm>
            <a:prstGeom prst="rect">
              <a:avLst/>
            </a:prstGeom>
          </p:spPr>
        </p:pic>
        <p:sp>
          <p:nvSpPr>
            <p:cNvPr id="55" name="TextBox 54">
              <a:extLst>
                <a:ext uri="{FF2B5EF4-FFF2-40B4-BE49-F238E27FC236}">
                  <a16:creationId xmlns:a16="http://schemas.microsoft.com/office/drawing/2014/main" id="{C86A25BB-F8AE-4AD3-91CE-05130160099B}"/>
                </a:ext>
              </a:extLst>
            </p:cNvPr>
            <p:cNvSpPr txBox="1"/>
            <p:nvPr/>
          </p:nvSpPr>
          <p:spPr>
            <a:xfrm>
              <a:off x="1771192" y="2677499"/>
              <a:ext cx="1251270" cy="143903"/>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WEB</a:t>
              </a:r>
            </a:p>
          </p:txBody>
        </p:sp>
      </p:grpSp>
      <p:grpSp>
        <p:nvGrpSpPr>
          <p:cNvPr id="56" name="Group 55">
            <a:extLst>
              <a:ext uri="{FF2B5EF4-FFF2-40B4-BE49-F238E27FC236}">
                <a16:creationId xmlns:a16="http://schemas.microsoft.com/office/drawing/2014/main" id="{D93C5607-4FDA-488D-A71C-8424A1C2F8A2}"/>
              </a:ext>
            </a:extLst>
          </p:cNvPr>
          <p:cNvGrpSpPr/>
          <p:nvPr/>
        </p:nvGrpSpPr>
        <p:grpSpPr>
          <a:xfrm>
            <a:off x="3016777" y="1683299"/>
            <a:ext cx="1258534" cy="2075961"/>
            <a:chOff x="3654584" y="1899136"/>
            <a:chExt cx="1675508" cy="2597404"/>
          </a:xfrm>
        </p:grpSpPr>
        <p:sp>
          <p:nvSpPr>
            <p:cNvPr id="66" name="Rectangle 65">
              <a:extLst>
                <a:ext uri="{FF2B5EF4-FFF2-40B4-BE49-F238E27FC236}">
                  <a16:creationId xmlns:a16="http://schemas.microsoft.com/office/drawing/2014/main" id="{920F3DE6-40E3-414B-A393-F3803440188A}"/>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7" name="Picture 66">
              <a:extLst>
                <a:ext uri="{FF2B5EF4-FFF2-40B4-BE49-F238E27FC236}">
                  <a16:creationId xmlns:a16="http://schemas.microsoft.com/office/drawing/2014/main" id="{CF116E44-5D20-4CEF-B373-368C5EF7B8A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68" name="TextBox 67">
              <a:extLst>
                <a:ext uri="{FF2B5EF4-FFF2-40B4-BE49-F238E27FC236}">
                  <a16:creationId xmlns:a16="http://schemas.microsoft.com/office/drawing/2014/main" id="{06E4E48A-79E2-4DA6-97BE-3CDC1E0E3948}"/>
                </a:ext>
              </a:extLst>
            </p:cNvPr>
            <p:cNvSpPr txBox="1"/>
            <p:nvPr/>
          </p:nvSpPr>
          <p:spPr>
            <a:xfrm>
              <a:off x="3654584"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CLOUD</a:t>
              </a:r>
            </a:p>
          </p:txBody>
        </p:sp>
      </p:grpSp>
      <p:grpSp>
        <p:nvGrpSpPr>
          <p:cNvPr id="69" name="Group 68">
            <a:extLst>
              <a:ext uri="{FF2B5EF4-FFF2-40B4-BE49-F238E27FC236}">
                <a16:creationId xmlns:a16="http://schemas.microsoft.com/office/drawing/2014/main" id="{70412CE5-D295-4B57-B5FE-59B97DADA428}"/>
              </a:ext>
            </a:extLst>
          </p:cNvPr>
          <p:cNvGrpSpPr/>
          <p:nvPr/>
        </p:nvGrpSpPr>
        <p:grpSpPr>
          <a:xfrm>
            <a:off x="4250411" y="1683300"/>
            <a:ext cx="1265008" cy="2075960"/>
            <a:chOff x="5309860" y="1899137"/>
            <a:chExt cx="1684127" cy="2597403"/>
          </a:xfrm>
        </p:grpSpPr>
        <p:sp>
          <p:nvSpPr>
            <p:cNvPr id="70" name="Rectangle 69">
              <a:extLst>
                <a:ext uri="{FF2B5EF4-FFF2-40B4-BE49-F238E27FC236}">
                  <a16:creationId xmlns:a16="http://schemas.microsoft.com/office/drawing/2014/main" id="{94D23332-5CB4-47E5-84F9-B19F9E90C0F7}"/>
                </a:ext>
              </a:extLst>
            </p:cNvPr>
            <p:cNvSpPr/>
            <p:nvPr/>
          </p:nvSpPr>
          <p:spPr bwMode="auto">
            <a:xfrm>
              <a:off x="5329311" y="1899137"/>
              <a:ext cx="1664676" cy="2597403"/>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1" name="Picture 70">
              <a:extLst>
                <a:ext uri="{FF2B5EF4-FFF2-40B4-BE49-F238E27FC236}">
                  <a16:creationId xmlns:a16="http://schemas.microsoft.com/office/drawing/2014/main" id="{5B056F02-3C52-4132-BC71-7042F976935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p:spPr>
        </p:pic>
        <p:sp>
          <p:nvSpPr>
            <p:cNvPr id="72" name="TextBox 71">
              <a:extLst>
                <a:ext uri="{FF2B5EF4-FFF2-40B4-BE49-F238E27FC236}">
                  <a16:creationId xmlns:a16="http://schemas.microsoft.com/office/drawing/2014/main" id="{9BD40E6E-DBF8-4A45-8364-33C179C73747}"/>
                </a:ext>
              </a:extLst>
            </p:cNvPr>
            <p:cNvSpPr txBox="1"/>
            <p:nvPr/>
          </p:nvSpPr>
          <p:spPr>
            <a:xfrm>
              <a:off x="5309860"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MOBILE</a:t>
              </a:r>
            </a:p>
          </p:txBody>
        </p:sp>
      </p:grpSp>
      <p:grpSp>
        <p:nvGrpSpPr>
          <p:cNvPr id="73" name="Group 72">
            <a:extLst>
              <a:ext uri="{FF2B5EF4-FFF2-40B4-BE49-F238E27FC236}">
                <a16:creationId xmlns:a16="http://schemas.microsoft.com/office/drawing/2014/main" id="{23A90A75-B43C-43CF-B447-C771D99483E1}"/>
              </a:ext>
            </a:extLst>
          </p:cNvPr>
          <p:cNvGrpSpPr/>
          <p:nvPr/>
        </p:nvGrpSpPr>
        <p:grpSpPr>
          <a:xfrm>
            <a:off x="5494544" y="1683299"/>
            <a:ext cx="1271482" cy="2075960"/>
            <a:chOff x="6965136" y="1899137"/>
            <a:chExt cx="1692746" cy="2597403"/>
          </a:xfrm>
        </p:grpSpPr>
        <p:sp>
          <p:nvSpPr>
            <p:cNvPr id="74" name="Rectangle 73">
              <a:extLst>
                <a:ext uri="{FF2B5EF4-FFF2-40B4-BE49-F238E27FC236}">
                  <a16:creationId xmlns:a16="http://schemas.microsoft.com/office/drawing/2014/main" id="{437578EA-2C96-4A1F-A9DB-37215A406649}"/>
                </a:ext>
              </a:extLst>
            </p:cNvPr>
            <p:cNvSpPr/>
            <p:nvPr/>
          </p:nvSpPr>
          <p:spPr bwMode="auto">
            <a:xfrm>
              <a:off x="6993205" y="1899137"/>
              <a:ext cx="1664677" cy="2597403"/>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5" name="Picture 74">
              <a:extLst>
                <a:ext uri="{FF2B5EF4-FFF2-40B4-BE49-F238E27FC236}">
                  <a16:creationId xmlns:a16="http://schemas.microsoft.com/office/drawing/2014/main" id="{DACDF4D9-60FA-496D-9F40-28C040467BD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p:spPr>
        </p:pic>
        <p:sp>
          <p:nvSpPr>
            <p:cNvPr id="76" name="TextBox 75">
              <a:extLst>
                <a:ext uri="{FF2B5EF4-FFF2-40B4-BE49-F238E27FC236}">
                  <a16:creationId xmlns:a16="http://schemas.microsoft.com/office/drawing/2014/main" id="{F04F433F-874A-4816-8A9D-DC8E6FF0041A}"/>
                </a:ext>
              </a:extLst>
            </p:cNvPr>
            <p:cNvSpPr txBox="1"/>
            <p:nvPr/>
          </p:nvSpPr>
          <p:spPr>
            <a:xfrm>
              <a:off x="6965136"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GAMING</a:t>
              </a:r>
            </a:p>
          </p:txBody>
        </p:sp>
      </p:grpSp>
      <p:grpSp>
        <p:nvGrpSpPr>
          <p:cNvPr id="77" name="Group 76">
            <a:extLst>
              <a:ext uri="{FF2B5EF4-FFF2-40B4-BE49-F238E27FC236}">
                <a16:creationId xmlns:a16="http://schemas.microsoft.com/office/drawing/2014/main" id="{06E87AA6-5583-4795-B5C9-FEA269267199}"/>
              </a:ext>
            </a:extLst>
          </p:cNvPr>
          <p:cNvGrpSpPr/>
          <p:nvPr/>
        </p:nvGrpSpPr>
        <p:grpSpPr>
          <a:xfrm>
            <a:off x="6739817" y="1683299"/>
            <a:ext cx="1277956" cy="2075960"/>
            <a:chOff x="8620412" y="1899137"/>
            <a:chExt cx="1701365" cy="2580344"/>
          </a:xfrm>
        </p:grpSpPr>
        <p:sp>
          <p:nvSpPr>
            <p:cNvPr id="78" name="Rectangle 77">
              <a:extLst>
                <a:ext uri="{FF2B5EF4-FFF2-40B4-BE49-F238E27FC236}">
                  <a16:creationId xmlns:a16="http://schemas.microsoft.com/office/drawing/2014/main" id="{BA40EA88-EB53-466C-BEA0-EBA2C0FADCE2}"/>
                </a:ext>
              </a:extLst>
            </p:cNvPr>
            <p:cNvSpPr/>
            <p:nvPr/>
          </p:nvSpPr>
          <p:spPr bwMode="auto">
            <a:xfrm>
              <a:off x="8657100" y="1899137"/>
              <a:ext cx="1664677" cy="2580344"/>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9" name="Picture 78">
              <a:extLst>
                <a:ext uri="{FF2B5EF4-FFF2-40B4-BE49-F238E27FC236}">
                  <a16:creationId xmlns:a16="http://schemas.microsoft.com/office/drawing/2014/main" id="{B36388E8-0BF6-4A9B-AE51-94F2AAF6925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80" name="TextBox 79">
              <a:extLst>
                <a:ext uri="{FF2B5EF4-FFF2-40B4-BE49-F238E27FC236}">
                  <a16:creationId xmlns:a16="http://schemas.microsoft.com/office/drawing/2014/main" id="{0DE5C626-2780-4925-8F82-1895FFB0B245}"/>
                </a:ext>
              </a:extLst>
            </p:cNvPr>
            <p:cNvSpPr txBox="1"/>
            <p:nvPr/>
          </p:nvSpPr>
          <p:spPr>
            <a:xfrm>
              <a:off x="8620412"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IoT</a:t>
              </a:r>
            </a:p>
          </p:txBody>
        </p:sp>
      </p:grpSp>
      <p:grpSp>
        <p:nvGrpSpPr>
          <p:cNvPr id="81" name="Group 80">
            <a:extLst>
              <a:ext uri="{FF2B5EF4-FFF2-40B4-BE49-F238E27FC236}">
                <a16:creationId xmlns:a16="http://schemas.microsoft.com/office/drawing/2014/main" id="{1D15C79E-B654-402A-9083-E917EC5AF3BF}"/>
              </a:ext>
            </a:extLst>
          </p:cNvPr>
          <p:cNvGrpSpPr/>
          <p:nvPr/>
        </p:nvGrpSpPr>
        <p:grpSpPr>
          <a:xfrm>
            <a:off x="7976477" y="1683299"/>
            <a:ext cx="1284431" cy="2075960"/>
            <a:chOff x="10275688" y="1899137"/>
            <a:chExt cx="1709986" cy="2597403"/>
          </a:xfrm>
        </p:grpSpPr>
        <p:sp>
          <p:nvSpPr>
            <p:cNvPr id="82" name="Rectangle 81">
              <a:extLst>
                <a:ext uri="{FF2B5EF4-FFF2-40B4-BE49-F238E27FC236}">
                  <a16:creationId xmlns:a16="http://schemas.microsoft.com/office/drawing/2014/main" id="{AFB452F1-EA1E-4516-ACA0-A8F4C3CBDA19}"/>
                </a:ext>
              </a:extLst>
            </p:cNvPr>
            <p:cNvSpPr/>
            <p:nvPr/>
          </p:nvSpPr>
          <p:spPr bwMode="auto">
            <a:xfrm>
              <a:off x="10320997" y="1899137"/>
              <a:ext cx="1664677" cy="2597403"/>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3" name="Picture 82">
              <a:extLst>
                <a:ext uri="{FF2B5EF4-FFF2-40B4-BE49-F238E27FC236}">
                  <a16:creationId xmlns:a16="http://schemas.microsoft.com/office/drawing/2014/main" id="{8D7E4B8A-9B8E-45B4-BE9D-7A26A0597D2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p:spPr>
        </p:pic>
        <p:sp>
          <p:nvSpPr>
            <p:cNvPr id="84" name="TextBox 83">
              <a:extLst>
                <a:ext uri="{FF2B5EF4-FFF2-40B4-BE49-F238E27FC236}">
                  <a16:creationId xmlns:a16="http://schemas.microsoft.com/office/drawing/2014/main" id="{2D4ACADA-BCA3-42F7-9644-31D2ACA5B3BB}"/>
                </a:ext>
              </a:extLst>
            </p:cNvPr>
            <p:cNvSpPr txBox="1"/>
            <p:nvPr/>
          </p:nvSpPr>
          <p:spPr>
            <a:xfrm>
              <a:off x="10275688"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AI</a:t>
              </a:r>
            </a:p>
          </p:txBody>
        </p:sp>
      </p:grpSp>
    </p:spTree>
    <p:extLst>
      <p:ext uri="{BB962C8B-B14F-4D97-AF65-F5344CB8AC3E}">
        <p14:creationId xmlns:p14="http://schemas.microsoft.com/office/powerpoint/2010/main" val="3157205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250"/>
                                        <p:tgtEl>
                                          <p:spTgt spid="56"/>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250"/>
                                        <p:tgtEl>
                                          <p:spTgt spid="69"/>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250"/>
                                        <p:tgtEl>
                                          <p:spTgt spid="73"/>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fade">
                                      <p:cBhvr>
                                        <p:cTn id="27" dur="250"/>
                                        <p:tgtEl>
                                          <p:spTgt spid="77"/>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fade">
                                      <p:cBhvr>
                                        <p:cTn id="31" dur="25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68217A"/>
        </a:solidFill>
        <a:effectLst/>
      </p:bgPr>
    </p:bg>
    <p:spTree>
      <p:nvGrpSpPr>
        <p:cNvPr id="1" name=""/>
        <p:cNvGrpSpPr/>
        <p:nvPr/>
      </p:nvGrpSpPr>
      <p:grpSpPr>
        <a:xfrm>
          <a:off x="0" y="0"/>
          <a:ext cx="0" cy="0"/>
          <a:chOff x="0" y="0"/>
          <a:chExt cx="0" cy="0"/>
        </a:xfrm>
      </p:grpSpPr>
      <p:sp>
        <p:nvSpPr>
          <p:cNvPr id="56" name="Title 1"/>
          <p:cNvSpPr txBox="1">
            <a:spLocks/>
          </p:cNvSpPr>
          <p:nvPr/>
        </p:nvSpPr>
        <p:spPr>
          <a:xfrm>
            <a:off x="456103" y="-97972"/>
            <a:ext cx="1127979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055" rtl="0" eaLnBrk="1" fontAlgn="auto" latinLnBrk="0" hangingPunct="1">
              <a:lnSpc>
                <a:spcPct val="90000"/>
              </a:lnSpc>
              <a:spcBef>
                <a:spcPts val="0"/>
              </a:spcBef>
              <a:spcAft>
                <a:spcPts val="0"/>
              </a:spcAft>
              <a:buClrTx/>
              <a:buSzTx/>
              <a:buFontTx/>
              <a:buNone/>
              <a:tabLst/>
              <a:defRPr/>
            </a:pPr>
            <a:r>
              <a:rPr lang="en-US" sz="4400" dirty="0">
                <a:latin typeface="Segoe UI Light"/>
              </a:rPr>
              <a:t>You can write code with many .NET languages</a:t>
            </a:r>
            <a:endParaRPr kumimoji="0" lang="en-US" sz="4400" b="0" i="0" u="none" strike="noStrike" kern="1200" cap="none" spc="-100" normalizeH="0" baseline="0" noProof="0" dirty="0">
              <a:ln w="3175">
                <a:noFill/>
              </a:ln>
              <a:effectLst/>
              <a:uLnTx/>
              <a:uFillTx/>
              <a:latin typeface="Segoe UI Light"/>
            </a:endParaRPr>
          </a:p>
        </p:txBody>
      </p:sp>
      <p:grpSp>
        <p:nvGrpSpPr>
          <p:cNvPr id="18" name="Group 17">
            <a:extLst>
              <a:ext uri="{FF2B5EF4-FFF2-40B4-BE49-F238E27FC236}">
                <a16:creationId xmlns:a16="http://schemas.microsoft.com/office/drawing/2014/main" id="{90166FE6-E5D6-4791-977A-DEC2DF737C3A}"/>
              </a:ext>
            </a:extLst>
          </p:cNvPr>
          <p:cNvGrpSpPr/>
          <p:nvPr/>
        </p:nvGrpSpPr>
        <p:grpSpPr>
          <a:xfrm>
            <a:off x="369403" y="1194045"/>
            <a:ext cx="11541160" cy="1865764"/>
            <a:chOff x="369403" y="1194045"/>
            <a:chExt cx="11541160" cy="1865764"/>
          </a:xfrm>
        </p:grpSpPr>
        <p:grpSp>
          <p:nvGrpSpPr>
            <p:cNvPr id="3" name="Group 2">
              <a:extLst>
                <a:ext uri="{FF2B5EF4-FFF2-40B4-BE49-F238E27FC236}">
                  <a16:creationId xmlns:a16="http://schemas.microsoft.com/office/drawing/2014/main" id="{6147E043-1652-47E7-B6FC-6A181D27C99E}"/>
                </a:ext>
              </a:extLst>
            </p:cNvPr>
            <p:cNvGrpSpPr/>
            <p:nvPr/>
          </p:nvGrpSpPr>
          <p:grpSpPr>
            <a:xfrm>
              <a:off x="369403" y="1299531"/>
              <a:ext cx="11114036" cy="1618905"/>
              <a:chOff x="369403" y="1299531"/>
              <a:chExt cx="11114036" cy="1618905"/>
            </a:xfrm>
          </p:grpSpPr>
          <p:grpSp>
            <p:nvGrpSpPr>
              <p:cNvPr id="7" name="Group 6">
                <a:extLst>
                  <a:ext uri="{FF2B5EF4-FFF2-40B4-BE49-F238E27FC236}">
                    <a16:creationId xmlns:a16="http://schemas.microsoft.com/office/drawing/2014/main" id="{876A648A-0542-4B03-8727-E8D06756CBE4}"/>
                  </a:ext>
                </a:extLst>
              </p:cNvPr>
              <p:cNvGrpSpPr/>
              <p:nvPr/>
            </p:nvGrpSpPr>
            <p:grpSpPr>
              <a:xfrm>
                <a:off x="369403" y="1382656"/>
                <a:ext cx="11114036" cy="1463084"/>
                <a:chOff x="369403" y="1382656"/>
                <a:chExt cx="5634034" cy="1463084"/>
              </a:xfrm>
            </p:grpSpPr>
            <p:sp>
              <p:nvSpPr>
                <p:cNvPr id="37" name="Rectangle 36">
                  <a:extLst>
                    <a:ext uri="{FF2B5EF4-FFF2-40B4-BE49-F238E27FC236}">
                      <a16:creationId xmlns:a16="http://schemas.microsoft.com/office/drawing/2014/main" id="{6ACBAA18-68B3-4098-917C-995DA3E9126B}"/>
                    </a:ext>
                  </a:extLst>
                </p:cNvPr>
                <p:cNvSpPr/>
                <p:nvPr/>
              </p:nvSpPr>
              <p:spPr bwMode="auto">
                <a:xfrm>
                  <a:off x="369403" y="1382656"/>
                  <a:ext cx="1400513" cy="1463084"/>
                </a:xfrm>
                <a:prstGeom prst="rect">
                  <a:avLst/>
                </a:prstGeom>
                <a:solidFill>
                  <a:srgbClr val="D83B01"/>
                </a:solidFill>
                <a:ln w="25400" cap="flat" cmpd="sng" algn="ctr">
                  <a:noFill/>
                  <a:prstDash val="solid"/>
                  <a:headEnd type="none" w="med" len="med"/>
                  <a:tailEnd type="none" w="med" len="med"/>
                </a:ln>
                <a:effectLst/>
              </p:spPr>
              <p:txBody>
                <a:bodyPr vert="horz" wrap="square" lIns="119523" tIns="191209" rIns="119523" bIns="191209" numCol="1" rtlCol="0" anchor="ctr" anchorCtr="0" compatLnSpc="1">
                  <a:prstTxWarp prst="textNoShape">
                    <a:avLst/>
                  </a:prstTxWarp>
                </a:bodyPr>
                <a:lstStyle/>
                <a:p>
                  <a:pPr marL="0" marR="0" lvl="0" indent="0" algn="ctr" defTabSz="895998"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C# (c-sharp)</a:t>
                  </a:r>
                </a:p>
              </p:txBody>
            </p:sp>
            <p:sp>
              <p:nvSpPr>
                <p:cNvPr id="24" name="Rectangle 23">
                  <a:extLst>
                    <a:ext uri="{FF2B5EF4-FFF2-40B4-BE49-F238E27FC236}">
                      <a16:creationId xmlns:a16="http://schemas.microsoft.com/office/drawing/2014/main" id="{A9957D5C-6FD9-4B1D-9AD0-1C744988978E}"/>
                    </a:ext>
                  </a:extLst>
                </p:cNvPr>
                <p:cNvSpPr/>
                <p:nvPr/>
              </p:nvSpPr>
              <p:spPr bwMode="auto">
                <a:xfrm>
                  <a:off x="1769916" y="1382656"/>
                  <a:ext cx="4233521" cy="1463084"/>
                </a:xfrm>
                <a:prstGeom prst="rect">
                  <a:avLst/>
                </a:prstGeom>
                <a:solidFill>
                  <a:srgbClr val="D83B01">
                    <a:alpha val="75000"/>
                  </a:srgbClr>
                </a:solidFill>
                <a:ln w="25400" cap="flat" cmpd="sng" algn="ctr">
                  <a:noFill/>
                  <a:prstDash val="solid"/>
                  <a:headEnd type="none" w="med" len="med"/>
                  <a:tailEnd type="none" w="med" len="med"/>
                </a:ln>
                <a:effectLst/>
              </p:spPr>
              <p:txBody>
                <a:bodyPr vert="horz" wrap="square" lIns="119523" tIns="191209" rIns="119523" bIns="191209" numCol="1" rtlCol="0" anchor="ctr" anchorCtr="0" compatLnSpc="1">
                  <a:prstTxWarp prst="textNoShape">
                    <a:avLst/>
                  </a:prstTxWarp>
                </a:bodyPr>
                <a:lstStyle/>
                <a:p>
                  <a:pPr marL="0" marR="0" lvl="0" indent="0" algn="ctr" defTabSz="895998"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endParaRPr>
                </a:p>
              </p:txBody>
            </p:sp>
          </p:grpSp>
          <p:sp>
            <p:nvSpPr>
              <p:cNvPr id="2" name="TextBox 1">
                <a:extLst>
                  <a:ext uri="{FF2B5EF4-FFF2-40B4-BE49-F238E27FC236}">
                    <a16:creationId xmlns:a16="http://schemas.microsoft.com/office/drawing/2014/main" id="{922EA76C-97C2-4E9F-8936-88D8F42F307F}"/>
                  </a:ext>
                </a:extLst>
              </p:cNvPr>
              <p:cNvSpPr txBox="1"/>
              <p:nvPr/>
            </p:nvSpPr>
            <p:spPr>
              <a:xfrm>
                <a:off x="3132140" y="1299531"/>
                <a:ext cx="5927719" cy="1618905"/>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solidFill>
                      <a:schemeClr val="bg1"/>
                    </a:solidFill>
                  </a:rPr>
                  <a:t>C# is a simple, modern, object-oriented, and type-safe programming language</a:t>
                </a:r>
              </a:p>
              <a:p>
                <a:pPr marL="342900" indent="-342900">
                  <a:lnSpc>
                    <a:spcPct val="90000"/>
                  </a:lnSpc>
                  <a:spcAft>
                    <a:spcPts val="600"/>
                  </a:spcAft>
                  <a:buFont typeface="Arial" panose="020B0604020202020204" pitchFamily="34" charset="0"/>
                  <a:buChar char="•"/>
                </a:pPr>
                <a:r>
                  <a:rPr lang="en-US" dirty="0">
                    <a:solidFill>
                      <a:schemeClr val="bg1"/>
                    </a:solidFill>
                  </a:rPr>
                  <a:t>Its roots in the C family of languages makes C# immediately familiar to C, C++, Java, and JavaScript programmers</a:t>
                </a:r>
                <a:endParaRPr lang="en-US" sz="2400" dirty="0">
                  <a:solidFill>
                    <a:schemeClr val="bg1"/>
                  </a:solidFill>
                </a:endParaRPr>
              </a:p>
            </p:txBody>
          </p:sp>
        </p:grpSp>
        <p:pic>
          <p:nvPicPr>
            <p:cNvPr id="16" name="Picture 15">
              <a:extLst>
                <a:ext uri="{FF2B5EF4-FFF2-40B4-BE49-F238E27FC236}">
                  <a16:creationId xmlns:a16="http://schemas.microsoft.com/office/drawing/2014/main" id="{9916D177-918F-43C3-A6CE-6209E570176D}"/>
                </a:ext>
              </a:extLst>
            </p:cNvPr>
            <p:cNvPicPr>
              <a:picLocks noChangeAspect="1"/>
            </p:cNvPicPr>
            <p:nvPr/>
          </p:nvPicPr>
          <p:blipFill>
            <a:blip r:embed="rId3"/>
            <a:stretch>
              <a:fillRect/>
            </a:stretch>
          </p:blipFill>
          <p:spPr>
            <a:xfrm>
              <a:off x="9030797" y="1194045"/>
              <a:ext cx="2879766" cy="1865764"/>
            </a:xfrm>
            <a:prstGeom prst="rect">
              <a:avLst/>
            </a:prstGeom>
          </p:spPr>
        </p:pic>
      </p:grpSp>
      <p:grpSp>
        <p:nvGrpSpPr>
          <p:cNvPr id="19" name="Group 18">
            <a:extLst>
              <a:ext uri="{FF2B5EF4-FFF2-40B4-BE49-F238E27FC236}">
                <a16:creationId xmlns:a16="http://schemas.microsoft.com/office/drawing/2014/main" id="{5067B48D-6C52-4377-B202-04167F665A29}"/>
              </a:ext>
            </a:extLst>
          </p:cNvPr>
          <p:cNvGrpSpPr/>
          <p:nvPr/>
        </p:nvGrpSpPr>
        <p:grpSpPr>
          <a:xfrm>
            <a:off x="369403" y="3197619"/>
            <a:ext cx="11641133" cy="1813754"/>
            <a:chOff x="369403" y="3197619"/>
            <a:chExt cx="11641133" cy="1813754"/>
          </a:xfrm>
        </p:grpSpPr>
        <p:grpSp>
          <p:nvGrpSpPr>
            <p:cNvPr id="17" name="Group 16">
              <a:extLst>
                <a:ext uri="{FF2B5EF4-FFF2-40B4-BE49-F238E27FC236}">
                  <a16:creationId xmlns:a16="http://schemas.microsoft.com/office/drawing/2014/main" id="{2D0D66B8-A622-4C78-A412-C6C1E7F8B84E}"/>
                </a:ext>
              </a:extLst>
            </p:cNvPr>
            <p:cNvGrpSpPr/>
            <p:nvPr/>
          </p:nvGrpSpPr>
          <p:grpSpPr>
            <a:xfrm>
              <a:off x="369403" y="3330305"/>
              <a:ext cx="11114036" cy="1469745"/>
              <a:chOff x="369403" y="3330305"/>
              <a:chExt cx="11114036" cy="1469745"/>
            </a:xfrm>
          </p:grpSpPr>
          <p:grpSp>
            <p:nvGrpSpPr>
              <p:cNvPr id="8" name="Group 7">
                <a:extLst>
                  <a:ext uri="{FF2B5EF4-FFF2-40B4-BE49-F238E27FC236}">
                    <a16:creationId xmlns:a16="http://schemas.microsoft.com/office/drawing/2014/main" id="{48E623C9-E5A6-4882-B9D7-AFD6B438B59A}"/>
                  </a:ext>
                </a:extLst>
              </p:cNvPr>
              <p:cNvGrpSpPr/>
              <p:nvPr/>
            </p:nvGrpSpPr>
            <p:grpSpPr>
              <a:xfrm>
                <a:off x="369403" y="3336966"/>
                <a:ext cx="11114036" cy="1463084"/>
                <a:chOff x="369403" y="3336966"/>
                <a:chExt cx="5634034" cy="1463084"/>
              </a:xfrm>
            </p:grpSpPr>
            <p:sp>
              <p:nvSpPr>
                <p:cNvPr id="39" name="Rectangle 38">
                  <a:extLst>
                    <a:ext uri="{FF2B5EF4-FFF2-40B4-BE49-F238E27FC236}">
                      <a16:creationId xmlns:a16="http://schemas.microsoft.com/office/drawing/2014/main" id="{772126AD-6EF5-4CC0-8F13-681AD1D3B7DE}"/>
                    </a:ext>
                  </a:extLst>
                </p:cNvPr>
                <p:cNvSpPr/>
                <p:nvPr/>
              </p:nvSpPr>
              <p:spPr bwMode="auto">
                <a:xfrm>
                  <a:off x="369403" y="3336966"/>
                  <a:ext cx="1400513" cy="1463084"/>
                </a:xfrm>
                <a:prstGeom prst="rect">
                  <a:avLst/>
                </a:prstGeom>
                <a:solidFill>
                  <a:srgbClr val="00B0F0"/>
                </a:solidFill>
                <a:ln w="25400" cap="flat" cmpd="sng" algn="ctr">
                  <a:noFill/>
                  <a:prstDash val="solid"/>
                  <a:headEnd type="none" w="med" len="med"/>
                  <a:tailEnd type="none" w="med" len="med"/>
                </a:ln>
                <a:effectLst/>
              </p:spPr>
              <p:txBody>
                <a:bodyPr vert="horz" wrap="square" lIns="119523" tIns="191209" rIns="119523" bIns="191209" numCol="1" rtlCol="0" anchor="ctr" anchorCtr="0" compatLnSpc="1">
                  <a:prstTxWarp prst="textNoShape">
                    <a:avLst/>
                  </a:prstTxWarp>
                </a:bodyPr>
                <a:lstStyle/>
                <a:p>
                  <a:pPr marL="0" marR="0" lvl="0" indent="0" algn="ctr" defTabSz="895998"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F# (f-sharp)</a:t>
                  </a:r>
                </a:p>
              </p:txBody>
            </p:sp>
            <p:sp>
              <p:nvSpPr>
                <p:cNvPr id="23" name="Rectangle 22">
                  <a:extLst>
                    <a:ext uri="{FF2B5EF4-FFF2-40B4-BE49-F238E27FC236}">
                      <a16:creationId xmlns:a16="http://schemas.microsoft.com/office/drawing/2014/main" id="{0AAA438B-C66F-4495-9285-36A554A92F23}"/>
                    </a:ext>
                  </a:extLst>
                </p:cNvPr>
                <p:cNvSpPr/>
                <p:nvPr/>
              </p:nvSpPr>
              <p:spPr bwMode="auto">
                <a:xfrm>
                  <a:off x="1769916" y="3336966"/>
                  <a:ext cx="4233521" cy="1463084"/>
                </a:xfrm>
                <a:prstGeom prst="rect">
                  <a:avLst/>
                </a:prstGeom>
                <a:solidFill>
                  <a:srgbClr val="00B0F0">
                    <a:alpha val="75000"/>
                  </a:srgbClr>
                </a:solidFill>
                <a:ln w="25400" cap="flat" cmpd="sng" algn="ctr">
                  <a:noFill/>
                  <a:prstDash val="solid"/>
                  <a:headEnd type="none" w="med" len="med"/>
                  <a:tailEnd type="none" w="med" len="med"/>
                </a:ln>
                <a:effectLst/>
              </p:spPr>
              <p:txBody>
                <a:bodyPr vert="horz" wrap="square" lIns="119523" tIns="191209" rIns="119523" bIns="191209" numCol="1" rtlCol="0" anchor="ctr" anchorCtr="0" compatLnSpc="1">
                  <a:prstTxWarp prst="textNoShape">
                    <a:avLst/>
                  </a:prstTxWarp>
                </a:bodyPr>
                <a:lstStyle/>
                <a:p>
                  <a:pPr marL="0" marR="0" lvl="0" indent="0" algn="ctr" defTabSz="895998"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endParaRPr>
                </a:p>
              </p:txBody>
            </p:sp>
          </p:grpSp>
          <p:sp>
            <p:nvSpPr>
              <p:cNvPr id="30" name="TextBox 29">
                <a:extLst>
                  <a:ext uri="{FF2B5EF4-FFF2-40B4-BE49-F238E27FC236}">
                    <a16:creationId xmlns:a16="http://schemas.microsoft.com/office/drawing/2014/main" id="{83D34490-8657-443B-BB3F-9F9D127748A4}"/>
                  </a:ext>
                </a:extLst>
              </p:cNvPr>
              <p:cNvSpPr txBox="1"/>
              <p:nvPr/>
            </p:nvSpPr>
            <p:spPr>
              <a:xfrm>
                <a:off x="3132139" y="3330305"/>
                <a:ext cx="5927719" cy="136960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solidFill>
                      <a:schemeClr val="bg1"/>
                    </a:solidFill>
                  </a:rPr>
                  <a:t>F# is a cross-platform, open-source, functional programming language for .NET</a:t>
                </a:r>
              </a:p>
              <a:p>
                <a:pPr marL="342900" indent="-342900">
                  <a:lnSpc>
                    <a:spcPct val="90000"/>
                  </a:lnSpc>
                  <a:spcAft>
                    <a:spcPts val="600"/>
                  </a:spcAft>
                  <a:buFont typeface="Arial" panose="020B0604020202020204" pitchFamily="34" charset="0"/>
                  <a:buChar char="•"/>
                </a:pPr>
                <a:r>
                  <a:rPr lang="en-US" dirty="0">
                    <a:solidFill>
                      <a:schemeClr val="bg1"/>
                    </a:solidFill>
                  </a:rPr>
                  <a:t>It also includes object-oriented and imperative programming</a:t>
                </a:r>
                <a:endParaRPr lang="en-US" sz="2400" dirty="0">
                  <a:solidFill>
                    <a:schemeClr val="bg1"/>
                  </a:solidFill>
                </a:endParaRPr>
              </a:p>
            </p:txBody>
          </p:sp>
        </p:grpSp>
        <p:pic>
          <p:nvPicPr>
            <p:cNvPr id="14" name="Picture 13">
              <a:extLst>
                <a:ext uri="{FF2B5EF4-FFF2-40B4-BE49-F238E27FC236}">
                  <a16:creationId xmlns:a16="http://schemas.microsoft.com/office/drawing/2014/main" id="{34D213F8-2C9D-48CC-98A4-90A2976ECD17}"/>
                </a:ext>
              </a:extLst>
            </p:cNvPr>
            <p:cNvPicPr>
              <a:picLocks noChangeAspect="1"/>
            </p:cNvPicPr>
            <p:nvPr/>
          </p:nvPicPr>
          <p:blipFill>
            <a:blip r:embed="rId4"/>
            <a:stretch>
              <a:fillRect/>
            </a:stretch>
          </p:blipFill>
          <p:spPr>
            <a:xfrm>
              <a:off x="9030797" y="3197619"/>
              <a:ext cx="2979739" cy="1813754"/>
            </a:xfrm>
            <a:prstGeom prst="rect">
              <a:avLst/>
            </a:prstGeom>
          </p:spPr>
        </p:pic>
      </p:grpSp>
      <p:grpSp>
        <p:nvGrpSpPr>
          <p:cNvPr id="20" name="Group 19">
            <a:extLst>
              <a:ext uri="{FF2B5EF4-FFF2-40B4-BE49-F238E27FC236}">
                <a16:creationId xmlns:a16="http://schemas.microsoft.com/office/drawing/2014/main" id="{E6657114-B013-462C-9917-DA1722707031}"/>
              </a:ext>
            </a:extLst>
          </p:cNvPr>
          <p:cNvGrpSpPr/>
          <p:nvPr/>
        </p:nvGrpSpPr>
        <p:grpSpPr>
          <a:xfrm>
            <a:off x="369403" y="5150720"/>
            <a:ext cx="11424132" cy="1657643"/>
            <a:chOff x="369403" y="5150720"/>
            <a:chExt cx="11424132" cy="1657643"/>
          </a:xfrm>
        </p:grpSpPr>
        <p:grpSp>
          <p:nvGrpSpPr>
            <p:cNvPr id="9" name="Group 8">
              <a:extLst>
                <a:ext uri="{FF2B5EF4-FFF2-40B4-BE49-F238E27FC236}">
                  <a16:creationId xmlns:a16="http://schemas.microsoft.com/office/drawing/2014/main" id="{DEFCD52E-880B-4F98-B133-30178F2839E5}"/>
                </a:ext>
              </a:extLst>
            </p:cNvPr>
            <p:cNvGrpSpPr/>
            <p:nvPr/>
          </p:nvGrpSpPr>
          <p:grpSpPr>
            <a:xfrm>
              <a:off x="369403" y="5291276"/>
              <a:ext cx="11114036" cy="1463084"/>
              <a:chOff x="369403" y="5291276"/>
              <a:chExt cx="5634032" cy="1463084"/>
            </a:xfrm>
          </p:grpSpPr>
          <p:sp>
            <p:nvSpPr>
              <p:cNvPr id="40" name="Rectangle 39">
                <a:extLst>
                  <a:ext uri="{FF2B5EF4-FFF2-40B4-BE49-F238E27FC236}">
                    <a16:creationId xmlns:a16="http://schemas.microsoft.com/office/drawing/2014/main" id="{4DFF6D06-6882-42DD-848B-FD40B83AE8FB}"/>
                  </a:ext>
                </a:extLst>
              </p:cNvPr>
              <p:cNvSpPr/>
              <p:nvPr/>
            </p:nvSpPr>
            <p:spPr bwMode="auto">
              <a:xfrm>
                <a:off x="369403" y="5291276"/>
                <a:ext cx="1400513" cy="1463084"/>
              </a:xfrm>
              <a:prstGeom prst="rect">
                <a:avLst/>
              </a:prstGeom>
              <a:solidFill>
                <a:schemeClr val="accent3"/>
              </a:solidFill>
              <a:ln w="25400" cap="flat" cmpd="sng" algn="ctr">
                <a:noFill/>
                <a:prstDash val="solid"/>
                <a:headEnd type="none" w="med" len="med"/>
                <a:tailEnd type="none" w="med" len="med"/>
              </a:ln>
              <a:effectLst/>
            </p:spPr>
            <p:txBody>
              <a:bodyPr vert="horz" wrap="square" lIns="119523" tIns="191209" rIns="119523" bIns="191209" numCol="1" rtlCol="0" anchor="ctr" anchorCtr="0" compatLnSpc="1">
                <a:prstTxWarp prst="textNoShape">
                  <a:avLst/>
                </a:prstTxWarp>
              </a:bodyPr>
              <a:lstStyle/>
              <a:p>
                <a:pPr marL="0" marR="0" lvl="0" indent="0" algn="ctr" defTabSz="895998"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Visual Basic</a:t>
                </a:r>
              </a:p>
            </p:txBody>
          </p:sp>
          <p:sp>
            <p:nvSpPr>
              <p:cNvPr id="25" name="Rectangle 24">
                <a:extLst>
                  <a:ext uri="{FF2B5EF4-FFF2-40B4-BE49-F238E27FC236}">
                    <a16:creationId xmlns:a16="http://schemas.microsoft.com/office/drawing/2014/main" id="{526C1B01-5867-44AD-A44D-C812741F0641}"/>
                  </a:ext>
                </a:extLst>
              </p:cNvPr>
              <p:cNvSpPr/>
              <p:nvPr/>
            </p:nvSpPr>
            <p:spPr bwMode="auto">
              <a:xfrm>
                <a:off x="1769916" y="5291276"/>
                <a:ext cx="4233519" cy="1463084"/>
              </a:xfrm>
              <a:prstGeom prst="rect">
                <a:avLst/>
              </a:prstGeom>
              <a:solidFill>
                <a:schemeClr val="accent3">
                  <a:alpha val="75000"/>
                </a:schemeClr>
              </a:solidFill>
              <a:ln w="25400" cap="flat" cmpd="sng" algn="ctr">
                <a:noFill/>
                <a:prstDash val="solid"/>
                <a:headEnd type="none" w="med" len="med"/>
                <a:tailEnd type="none" w="med" len="med"/>
              </a:ln>
              <a:effectLst/>
            </p:spPr>
            <p:txBody>
              <a:bodyPr vert="horz" wrap="square" lIns="119523" tIns="191209" rIns="119523" bIns="191209" numCol="1" rtlCol="0" anchor="ctr" anchorCtr="0" compatLnSpc="1">
                <a:prstTxWarp prst="textNoShape">
                  <a:avLst/>
                </a:prstTxWarp>
              </a:bodyPr>
              <a:lstStyle/>
              <a:p>
                <a:pPr marL="0" marR="0" lvl="0" indent="0" algn="ctr" defTabSz="895998"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endParaRPr>
              </a:p>
            </p:txBody>
          </p:sp>
        </p:grpSp>
        <p:pic>
          <p:nvPicPr>
            <p:cNvPr id="15" name="Picture 14">
              <a:extLst>
                <a:ext uri="{FF2B5EF4-FFF2-40B4-BE49-F238E27FC236}">
                  <a16:creationId xmlns:a16="http://schemas.microsoft.com/office/drawing/2014/main" id="{11D9C180-352E-4BFF-995D-7A79C4972268}"/>
                </a:ext>
              </a:extLst>
            </p:cNvPr>
            <p:cNvPicPr>
              <a:picLocks noChangeAspect="1"/>
            </p:cNvPicPr>
            <p:nvPr/>
          </p:nvPicPr>
          <p:blipFill>
            <a:blip r:embed="rId5"/>
            <a:stretch>
              <a:fillRect/>
            </a:stretch>
          </p:blipFill>
          <p:spPr>
            <a:xfrm>
              <a:off x="9030797" y="5150720"/>
              <a:ext cx="2762738" cy="1657643"/>
            </a:xfrm>
            <a:prstGeom prst="rect">
              <a:avLst/>
            </a:prstGeom>
          </p:spPr>
        </p:pic>
        <p:sp>
          <p:nvSpPr>
            <p:cNvPr id="34" name="TextBox 33">
              <a:extLst>
                <a:ext uri="{FF2B5EF4-FFF2-40B4-BE49-F238E27FC236}">
                  <a16:creationId xmlns:a16="http://schemas.microsoft.com/office/drawing/2014/main" id="{41DFC737-8E24-4307-A8E1-05139BBD2DAF}"/>
                </a:ext>
              </a:extLst>
            </p:cNvPr>
            <p:cNvSpPr txBox="1"/>
            <p:nvPr/>
          </p:nvSpPr>
          <p:spPr>
            <a:xfrm>
              <a:off x="3153913" y="5291276"/>
              <a:ext cx="5927719" cy="104336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solidFill>
                    <a:schemeClr val="bg1"/>
                  </a:solidFill>
                </a:rPr>
                <a:t>Visual Basic is an approachable language with a simple syntax for building type-safe, object-oriented apps</a:t>
              </a:r>
              <a:endParaRPr lang="en-US" sz="2400" dirty="0">
                <a:solidFill>
                  <a:schemeClr val="bg1"/>
                </a:solidFill>
              </a:endParaRPr>
            </a:p>
          </p:txBody>
        </p:sp>
      </p:grpSp>
    </p:spTree>
    <p:extLst>
      <p:ext uri="{BB962C8B-B14F-4D97-AF65-F5344CB8AC3E}">
        <p14:creationId xmlns:p14="http://schemas.microsoft.com/office/powerpoint/2010/main" val="3493761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In Use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_dlc_DocId xmlns="230e9df3-be65-4c73-a93b-d1236ebd677e">CPS089-1839222384-131</_dlc_DocId>
    <_dlc_DocIdUrl xmlns="230e9df3-be65-4c73-a93b-d1236ebd677e">
      <Url>https://microsoft.sharepoint.com/teams/CampusProjectSites089/hahzsakosd/ipdev/_layouts/15/DocIdRedir.aspx?ID=CPS089-1839222384-131</Url>
      <Description>CPS089-1839222384-131</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66375C8FA780A4A9433C215E9C41C5A" ma:contentTypeVersion="7" ma:contentTypeDescription="Create a new document." ma:contentTypeScope="" ma:versionID="f9cd2a465e15a3cf2ebd573f1729d078">
  <xsd:schema xmlns:xsd="http://www.w3.org/2001/XMLSchema" xmlns:xs="http://www.w3.org/2001/XMLSchema" xmlns:p="http://schemas.microsoft.com/office/2006/metadata/properties" xmlns:ns2="230e9df3-be65-4c73-a93b-d1236ebd677e" xmlns:ns3="0ceb57e8-30bb-4ddc-b1ff-c2c8350d6c89" targetNamespace="http://schemas.microsoft.com/office/2006/metadata/properties" ma:root="true" ma:fieldsID="16b04afcfef45332ac70667ecd218e24" ns2:_="" ns3:_="">
    <xsd:import namespace="230e9df3-be65-4c73-a93b-d1236ebd677e"/>
    <xsd:import namespace="0ceb57e8-30bb-4ddc-b1ff-c2c8350d6c89"/>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0ceb57e8-30bb-4ddc-b1ff-c2c8350d6c89"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998D49C-0BEB-49FF-BE68-4FD582725177}">
  <ds:schemaRefs>
    <ds:schemaRef ds:uri="http://schemas.microsoft.com/sharepoint/v3/contenttype/forms"/>
  </ds:schemaRefs>
</ds:datastoreItem>
</file>

<file path=customXml/itemProps2.xml><?xml version="1.0" encoding="utf-8"?>
<ds:datastoreItem xmlns:ds="http://schemas.openxmlformats.org/officeDocument/2006/customXml" ds:itemID="{52F1F9E6-35BF-46DA-8F99-70254E4C9566}">
  <ds:schemaRefs>
    <ds:schemaRef ds:uri="http://schemas.microsoft.com/sharepoint/events"/>
  </ds:schemaRefs>
</ds:datastoreItem>
</file>

<file path=customXml/itemProps3.xml><?xml version="1.0" encoding="utf-8"?>
<ds:datastoreItem xmlns:ds="http://schemas.openxmlformats.org/officeDocument/2006/customXml" ds:itemID="{93F5D9B4-9A6D-4734-9732-2309DA68A10D}">
  <ds:schemaRefs>
    <ds:schemaRef ds:uri="http://schemas.microsoft.com/office/2006/metadata/properties"/>
    <ds:schemaRef ds:uri="http://schemas.microsoft.com/office/2006/documentManagement/types"/>
    <ds:schemaRef ds:uri="http://www.w3.org/XML/1998/namespace"/>
    <ds:schemaRef ds:uri="http://purl.org/dc/elements/1.1/"/>
    <ds:schemaRef ds:uri="http://purl.org/dc/dcmitype/"/>
    <ds:schemaRef ds:uri="http://purl.org/dc/terms/"/>
    <ds:schemaRef ds:uri="http://schemas.microsoft.com/office/infopath/2007/PartnerControls"/>
    <ds:schemaRef ds:uri="http://schemas.openxmlformats.org/package/2006/metadata/core-properties"/>
    <ds:schemaRef ds:uri="0ceb57e8-30bb-4ddc-b1ff-c2c8350d6c89"/>
    <ds:schemaRef ds:uri="230e9df3-be65-4c73-a93b-d1236ebd677e"/>
  </ds:schemaRefs>
</ds:datastoreItem>
</file>

<file path=customXml/itemProps4.xml><?xml version="1.0" encoding="utf-8"?>
<ds:datastoreItem xmlns:ds="http://schemas.openxmlformats.org/officeDocument/2006/customXml" ds:itemID="{39CB2D1E-0976-461D-A26F-78239E3851B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0ceb57e8-30bb-4ddc-b1ff-c2c8350d6c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33941</TotalTime>
  <Words>6462</Words>
  <Application>Microsoft Office PowerPoint</Application>
  <PresentationFormat>Widescreen</PresentationFormat>
  <Paragraphs>871</Paragraphs>
  <Slides>53</Slides>
  <Notes>43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53</vt:i4>
      </vt:variant>
    </vt:vector>
  </HeadingPairs>
  <TitlesOfParts>
    <vt:vector size="66" baseType="lpstr">
      <vt:lpstr>Arial</vt:lpstr>
      <vt:lpstr>Calibri</vt:lpstr>
      <vt:lpstr>Calibri Light</vt:lpstr>
      <vt:lpstr>Cascadia Code</vt:lpstr>
      <vt:lpstr>Consolas</vt:lpstr>
      <vt:lpstr>Courier New</vt:lpstr>
      <vt:lpstr>Segoe Pro Light</vt:lpstr>
      <vt:lpstr>Segoe UI</vt:lpstr>
      <vt:lpstr>Segoe UI Light</vt:lpstr>
      <vt:lpstr>Segoe UI Semibold</vt:lpstr>
      <vt:lpstr>Segoe UI Semilight</vt:lpstr>
      <vt:lpstr>Wingdings</vt:lpstr>
      <vt:lpstr>In Use_Office Theme</vt:lpstr>
      <vt:lpstr>PowerPoint Presentation</vt:lpstr>
      <vt:lpstr>PowerPoint Presentation</vt:lpstr>
      <vt:lpstr>Module 1: Overview</vt:lpstr>
      <vt:lpstr>Module 1: Overview</vt:lpstr>
      <vt:lpstr>PowerPoint Presentation</vt:lpstr>
      <vt:lpstr>What is .NET?</vt:lpstr>
      <vt:lpstr>PowerPoint Presentation</vt:lpstr>
      <vt:lpstr>PowerPoint Presentation</vt:lpstr>
      <vt:lpstr>PowerPoint Presentation</vt:lpstr>
      <vt:lpstr>.NET is the platform of choice for the top 100K websites</vt:lpstr>
      <vt:lpstr>.NET is Fast. Really Fast!</vt:lpstr>
      <vt:lpstr>PowerPoint Presentation</vt:lpstr>
      <vt:lpstr>PowerPoint Presentation</vt:lpstr>
      <vt:lpstr>.NET Core</vt:lpstr>
      <vt:lpstr>.NET Framework or .NET Core 🤔</vt:lpstr>
      <vt:lpstr>PowerPoint Presentation</vt:lpstr>
      <vt:lpstr>Module 1: Overview</vt:lpstr>
      <vt:lpstr>.NET Before – Reuse Code!</vt:lpstr>
      <vt:lpstr>.NET Now</vt:lpstr>
      <vt:lpstr>.NET Standard Library</vt:lpstr>
      <vt:lpstr>.NET Standard Versions</vt:lpstr>
      <vt:lpstr>.NET Standard Versions Illustration </vt:lpstr>
      <vt:lpstr>What version should you target?</vt:lpstr>
      <vt:lpstr>APIs in .NET Standard 2.0</vt:lpstr>
      <vt:lpstr>APIs in .NET Standard 2.1</vt:lpstr>
      <vt:lpstr>.NET API Browser</vt:lpstr>
      <vt:lpstr>PowerPoint Presentation</vt:lpstr>
      <vt:lpstr>PowerPoint Presentation</vt:lpstr>
      <vt:lpstr>Module 1: Overview</vt:lpstr>
      <vt:lpstr>.NET Core Command Line Interface (CLI)</vt:lpstr>
      <vt:lpstr>CLI Command Examples</vt:lpstr>
      <vt:lpstr>.NET Core Tooling</vt:lpstr>
      <vt:lpstr>CLI dotnet new templates</vt:lpstr>
      <vt:lpstr>.NET Core CLI Extensibility </vt:lpstr>
      <vt:lpstr>Module 1: Overview</vt:lpstr>
      <vt:lpstr>.NET Core Global Tools</vt:lpstr>
      <vt:lpstr>.NET Global Tools Examples</vt:lpstr>
      <vt:lpstr>Visual Studio Code</vt:lpstr>
      <vt:lpstr>Visual Studio Code</vt:lpstr>
      <vt:lpstr>PowerPoint Presentation</vt:lpstr>
      <vt:lpstr>Module 1: Overview</vt:lpstr>
      <vt:lpstr>.NET Runtimes</vt:lpstr>
      <vt:lpstr>.NET Runtimes Build Command</vt:lpstr>
      <vt:lpstr>PowerPoint Presentation</vt:lpstr>
      <vt:lpstr>Module 1: Overview</vt:lpstr>
      <vt:lpstr>.NET Core Release Types</vt:lpstr>
      <vt:lpstr>.NET Core Release Lifecycles</vt:lpstr>
      <vt:lpstr>.NET Roadmap</vt:lpstr>
      <vt:lpstr>.NET Core Repositories</vt:lpstr>
      <vt:lpstr>Other .NET Repositories</vt:lpstr>
      <vt:lpstr>Additional Repos</vt:lpstr>
      <vt:lpstr>Module 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1.0 - .NET Core Overview</dc:title>
  <dc:creator>Waqar Aziz</dc:creator>
  <cp:lastModifiedBy>Tanya Do</cp:lastModifiedBy>
  <cp:revision>814</cp:revision>
  <dcterms:created xsi:type="dcterms:W3CDTF">2013-09-03T15:53:39Z</dcterms:created>
  <dcterms:modified xsi:type="dcterms:W3CDTF">2020-05-11T17:14:08Z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4465360</vt:lpwstr>
  </property>
  <property fmtid="{D5CDD505-2E9C-101B-9397-08002B2CF9AE}" pid="3" name="NXPowerLiteSettings">
    <vt:lpwstr>F7000400038000</vt:lpwstr>
  </property>
  <property fmtid="{D5CDD505-2E9C-101B-9397-08002B2CF9AE}" pid="4" name="NXPowerLiteVersion">
    <vt:lpwstr>D5.0.6</vt:lpwstr>
  </property>
  <property fmtid="{D5CDD505-2E9C-101B-9397-08002B2CF9AE}" pid="5" name="ContentTypeId">
    <vt:lpwstr>0x010100066375C8FA780A4A9433C215E9C41C5A</vt:lpwstr>
  </property>
  <property fmtid="{D5CDD505-2E9C-101B-9397-08002B2CF9AE}" pid="6" name="MSIP_Label_f42aa342-8706-4288-bd11-ebb85995028c_Enabled">
    <vt:lpwstr>True</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Owner">
    <vt:lpwstr>waziz@microsoft.com</vt:lpwstr>
  </property>
  <property fmtid="{D5CDD505-2E9C-101B-9397-08002B2CF9AE}" pid="9" name="MSIP_Label_f42aa342-8706-4288-bd11-ebb85995028c_SetDate">
    <vt:lpwstr>2017-10-31T09:42:28.4675053Z</vt:lpwstr>
  </property>
  <property fmtid="{D5CDD505-2E9C-101B-9397-08002B2CF9AE}" pid="10" name="MSIP_Label_f42aa342-8706-4288-bd11-ebb85995028c_Name">
    <vt:lpwstr>General</vt:lpwstr>
  </property>
  <property fmtid="{D5CDD505-2E9C-101B-9397-08002B2CF9AE}" pid="11" name="MSIP_Label_f42aa342-8706-4288-bd11-ebb85995028c_Application">
    <vt:lpwstr>Microsoft Azure Information Protection</vt:lpwstr>
  </property>
  <property fmtid="{D5CDD505-2E9C-101B-9397-08002B2CF9AE}" pid="12" name="MSIP_Label_f42aa342-8706-4288-bd11-ebb85995028c_Extended_MSFT_Method">
    <vt:lpwstr>Automatic</vt:lpwstr>
  </property>
  <property fmtid="{D5CDD505-2E9C-101B-9397-08002B2CF9AE}" pid="13" name="Sensitivity">
    <vt:lpwstr>General</vt:lpwstr>
  </property>
  <property fmtid="{D5CDD505-2E9C-101B-9397-08002B2CF9AE}" pid="14" name="_dlc_DocIdItemGuid">
    <vt:lpwstr>efde5bf4-37ae-4f54-9896-0f76f6ef60d7</vt:lpwstr>
  </property>
</Properties>
</file>